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781" y="548680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Oběhová soustava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9781" y="1484784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smtClean="0"/>
              <a:t>VY_32_INOVACE_06-05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4437112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95736" y="2708920"/>
            <a:ext cx="5292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700590"/>
              </p:ext>
            </p:extLst>
          </p:nvPr>
        </p:nvGraphicFramePr>
        <p:xfrm>
          <a:off x="1468438" y="2570276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Oběhová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22. 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 Oběhová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1468438" y="2903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55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Proudění krve v našem těle zajištuje oběhová soustava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609" y="1124744"/>
            <a:ext cx="3128736" cy="53330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47364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91460" y="400307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Oběhovou soustavu tvoří: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628800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SRDCE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420888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CÉVY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3145940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KREV</a:t>
            </a:r>
            <a:endParaRPr lang="cs-CZ" sz="3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985082"/>
            <a:ext cx="3128736" cy="53330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9" name="Přímá spojnice 8"/>
          <p:cNvCxnSpPr/>
          <p:nvPr/>
        </p:nvCxnSpPr>
        <p:spPr>
          <a:xfrm>
            <a:off x="2987824" y="1951965"/>
            <a:ext cx="3960440" cy="4689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771800" y="2744053"/>
            <a:ext cx="4032448" cy="5409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72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Neustálý průtok krve celým tělem zajišťují srdce a cévy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981967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Srdce pracuje jako pumpa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3" y="2028407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Je to sval, který nemůžeme vůlí ovládat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3" y="1505187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Neustále se smršťuje a uvolňuje, tím pohání krev v těle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5491" y="2589891"/>
            <a:ext cx="4181612" cy="40770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4657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21401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 těle je krev rozváděna cévami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3482" y="1556792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Cévy, které rozvádějí po těle okysličenou krev ze srdce jsou TEPNY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3482" y="2818162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Cévy, které vracejí odkysličenou krev zpět do srdce jsou ŽÍLY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149080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Nejmenší cévy jsou VLÁSEČNICE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941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88640"/>
            <a:ext cx="3599555" cy="61356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251520" y="476673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TEPNY - červeně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772815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ŽÍLY - modře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96405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VLÁSEČNICE</a:t>
            </a:r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771800" y="3256442"/>
            <a:ext cx="4536504" cy="139669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7597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Krev je pro lidské tělo velmi důležitá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Rozvádí po těle kyslík, živiny a další látky potřebné pro život např. vitamíny a minerály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708920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Odvádí z </a:t>
            </a:r>
            <a:r>
              <a:rPr lang="cs-CZ" sz="3200" dirty="0" smtClean="0"/>
              <a:t>těla </a:t>
            </a:r>
            <a:r>
              <a:rPr lang="cs-CZ" sz="3200" dirty="0" smtClean="0"/>
              <a:t>oxid uhličitý a jiné škodlivé látky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998809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Každý z nás má krev určité krevní skupiny, které označujeme A, AB, B nebo 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8985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532208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Krev obsahuje: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33455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Krevní plazmu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840551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Červené krvinky – rozvádějí po těle kyslík získaný v plicích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887757"/>
            <a:ext cx="3059461" cy="3526879"/>
          </a:xfrm>
          <a:prstGeom prst="rect">
            <a:avLst/>
          </a:prstGeom>
        </p:spPr>
      </p:pic>
      <p:sp>
        <p:nvSpPr>
          <p:cNvPr id="6" name="Šipka dolů 5"/>
          <p:cNvSpPr/>
          <p:nvPr/>
        </p:nvSpPr>
        <p:spPr>
          <a:xfrm>
            <a:off x="4644008" y="2317604"/>
            <a:ext cx="216024" cy="47705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239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3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Bílé krvinky – pohlcují a zneškodňují škodlivé </a:t>
            </a:r>
            <a:r>
              <a:rPr lang="cs-CZ" sz="2800" dirty="0" smtClean="0"/>
              <a:t>látky, </a:t>
            </a:r>
            <a:r>
              <a:rPr lang="cs-CZ" sz="2800" dirty="0" smtClean="0"/>
              <a:t>jsou to „bojovníci“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7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Krevní destičky – srážejí krev, aby při úrazu nedošlo k rychlému vykrvácení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2368" y="3284984"/>
            <a:ext cx="3735288" cy="2435408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 flipV="1">
            <a:off x="6228184" y="3429000"/>
            <a:ext cx="108012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312171" y="324433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Bílá krvinka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220072" y="5013176"/>
            <a:ext cx="1800200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020272" y="479715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Krevní destička</a:t>
            </a:r>
            <a:endParaRPr lang="cs-CZ" dirty="0"/>
          </a:p>
        </p:txBody>
      </p:sp>
      <p:cxnSp>
        <p:nvCxnSpPr>
          <p:cNvPr id="12" name="Přímá spojnice 11"/>
          <p:cNvCxnSpPr>
            <a:endCxn id="13" idx="3"/>
          </p:cNvCxnSpPr>
          <p:nvPr/>
        </p:nvCxnSpPr>
        <p:spPr>
          <a:xfrm flipH="1" flipV="1">
            <a:off x="2053324" y="4405754"/>
            <a:ext cx="1798596" cy="9693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3124" y="422108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Červená krvinka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214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10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 dospělosti má každý zdravý člověk možnost rozhodnout se, zda svou krev bude darovat pro lékařské účely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59" y="1966111"/>
            <a:ext cx="604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Zkus to i ty, třeba tvá krev pomůže někomu dalšímu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230979"/>
            <a:ext cx="2232248" cy="33344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5780" y="3230978"/>
            <a:ext cx="2448903" cy="34113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2407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701662"/>
            <a:ext cx="6912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Při bodném nebo řezném zranění vytéká z poraněné části těla krev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997806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Poranění tepny poznáme podle toho, že krev    z rány stříká silným proudem – v tu chvíli je třeba okamžitě poskytnou první pomoc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895347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Při žilním poranění krev volně </a:t>
            </a:r>
            <a:r>
              <a:rPr lang="cs-CZ" sz="3200" dirty="0" smtClean="0"/>
              <a:t>vytéká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3044" y="404664"/>
            <a:ext cx="3089920" cy="20586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676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351" y="948690"/>
            <a:ext cx="864096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/>
              <a:t>Soubor:Grafik</a:t>
            </a:r>
            <a:r>
              <a:rPr lang="cs-CZ" sz="1400" dirty="0"/>
              <a:t> blutkreislauf.jpg.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22.9.2005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Soubor:Grafik_blutkreislauf.jpg</a:t>
            </a:r>
            <a:r>
              <a:rPr lang="cs-CZ" sz="1400" dirty="0" smtClean="0"/>
              <a:t>&gt;. </a:t>
            </a:r>
          </a:p>
          <a:p>
            <a:r>
              <a:rPr lang="cs-CZ" sz="1400" dirty="0" smtClean="0"/>
              <a:t>autor: </a:t>
            </a:r>
            <a:r>
              <a:rPr lang="cs-CZ" sz="1400" dirty="0" err="1" smtClean="0"/>
              <a:t>Sansculotte</a:t>
            </a:r>
            <a:endParaRPr lang="cs-CZ" sz="1400" dirty="0" smtClean="0"/>
          </a:p>
          <a:p>
            <a:r>
              <a:rPr lang="cs-CZ" sz="1400" dirty="0"/>
              <a:t>Licence: By-</a:t>
            </a:r>
            <a:r>
              <a:rPr lang="cs-CZ" sz="1400" dirty="0" err="1"/>
              <a:t>sa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&lt;http://creativecommons.org/</a:t>
            </a:r>
            <a:r>
              <a:rPr lang="cs-CZ" sz="1400" dirty="0" err="1"/>
              <a:t>licenses</a:t>
            </a:r>
            <a:r>
              <a:rPr lang="cs-CZ" sz="1400" dirty="0"/>
              <a:t>/by-</a:t>
            </a:r>
            <a:r>
              <a:rPr lang="cs-CZ" sz="1400" dirty="0" err="1"/>
              <a:t>sa</a:t>
            </a:r>
            <a:r>
              <a:rPr lang="cs-CZ" sz="1400" dirty="0"/>
              <a:t>/3.0</a:t>
            </a:r>
            <a:r>
              <a:rPr lang="cs-CZ" sz="1400" dirty="0" smtClean="0"/>
              <a:t>/&gt;.</a:t>
            </a:r>
          </a:p>
          <a:p>
            <a:endParaRPr lang="cs-CZ" sz="1400" dirty="0"/>
          </a:p>
          <a:p>
            <a:r>
              <a:rPr lang="cs-CZ" sz="1400" dirty="0" err="1"/>
              <a:t>Soubor:Redbloodcells.jpg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Soubor:Redbloodcells.jpg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Soubor:Red</a:t>
            </a:r>
            <a:r>
              <a:rPr lang="cs-CZ" sz="1400" dirty="0"/>
              <a:t> </a:t>
            </a:r>
            <a:r>
              <a:rPr lang="cs-CZ" sz="1400" dirty="0" err="1"/>
              <a:t>White</a:t>
            </a:r>
            <a:r>
              <a:rPr lang="cs-CZ" sz="1400" dirty="0"/>
              <a:t> </a:t>
            </a:r>
            <a:r>
              <a:rPr lang="cs-CZ" sz="1400" dirty="0" err="1"/>
              <a:t>Blood</a:t>
            </a:r>
            <a:r>
              <a:rPr lang="cs-CZ" sz="1400" dirty="0"/>
              <a:t> cells.jpg.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Soubor:Red_White_Blood_cells.jpg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Soubor:Legitka.jpg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Soubor:Legitka.jpg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Soubor:Blood</a:t>
            </a:r>
            <a:r>
              <a:rPr lang="cs-CZ" sz="1400" dirty="0"/>
              <a:t> </a:t>
            </a:r>
            <a:r>
              <a:rPr lang="cs-CZ" sz="1400" dirty="0" err="1"/>
              <a:t>donation</a:t>
            </a:r>
            <a:r>
              <a:rPr lang="cs-CZ" sz="1400" dirty="0"/>
              <a:t> </a:t>
            </a:r>
            <a:r>
              <a:rPr lang="cs-CZ" sz="1400" dirty="0" err="1"/>
              <a:t>at</a:t>
            </a:r>
            <a:r>
              <a:rPr lang="cs-CZ" sz="1400" dirty="0"/>
              <a:t> </a:t>
            </a:r>
            <a:r>
              <a:rPr lang="cs-CZ" sz="1400" dirty="0" err="1"/>
              <a:t>Fleet</a:t>
            </a:r>
            <a:r>
              <a:rPr lang="cs-CZ" sz="1400" dirty="0"/>
              <a:t> </a:t>
            </a:r>
            <a:r>
              <a:rPr lang="cs-CZ" sz="1400" dirty="0" err="1"/>
              <a:t>Week</a:t>
            </a:r>
            <a:r>
              <a:rPr lang="cs-CZ" sz="1400" dirty="0"/>
              <a:t> USA.jpg.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Soubor:Blood_donation_at_Fleet_Week_USA.jpg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Soubor:Heart-and-lungs.jpg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Soubor:Heart-and-lungs.jpg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Soubor:Flag</a:t>
            </a:r>
            <a:r>
              <a:rPr lang="cs-CZ" sz="1400" dirty="0"/>
              <a:t> </a:t>
            </a:r>
            <a:r>
              <a:rPr lang="cs-CZ" sz="1400" dirty="0" err="1"/>
              <a:t>of</a:t>
            </a:r>
            <a:r>
              <a:rPr lang="cs-CZ" sz="1400" dirty="0"/>
              <a:t> </a:t>
            </a:r>
            <a:r>
              <a:rPr lang="cs-CZ" sz="1400" dirty="0" err="1"/>
              <a:t>the</a:t>
            </a:r>
            <a:r>
              <a:rPr lang="cs-CZ" sz="1400" dirty="0"/>
              <a:t> </a:t>
            </a:r>
            <a:r>
              <a:rPr lang="cs-CZ" sz="1400" dirty="0" err="1"/>
              <a:t>Red</a:t>
            </a:r>
            <a:r>
              <a:rPr lang="cs-CZ" sz="1400" dirty="0"/>
              <a:t> </a:t>
            </a:r>
            <a:r>
              <a:rPr lang="cs-CZ" sz="1400" dirty="0" err="1"/>
              <a:t>Cross.svg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Soubor:Flag_of_the_Red_Cross.svg</a:t>
            </a:r>
            <a:r>
              <a:rPr lang="cs-CZ" sz="1400" dirty="0"/>
              <a:t>&gt;.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Použité obrázky: www.office.microsoft.com [online]. c2011 [cit. </a:t>
            </a:r>
            <a:r>
              <a:rPr lang="cs-CZ" sz="1400" dirty="0" smtClean="0"/>
              <a:t>2011-03-21]. </a:t>
            </a:r>
            <a:endParaRPr lang="cs-CZ" sz="1400" dirty="0"/>
          </a:p>
        </p:txBody>
      </p:sp>
      <p:sp>
        <p:nvSpPr>
          <p:cNvPr id="3" name="TextovéPole 3"/>
          <p:cNvSpPr txBox="1"/>
          <p:nvPr/>
        </p:nvSpPr>
        <p:spPr>
          <a:xfrm>
            <a:off x="242361" y="271216"/>
            <a:ext cx="8208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/>
              <a:t>MATYÁŠEK, CSC., RNDr. Jiří; ŠTIKOVÁ, Mgr. Věra; TRNA, CSC., Doc. RNDr. Josef. </a:t>
            </a:r>
            <a:r>
              <a:rPr lang="cs-CZ" sz="1400" i="1" dirty="0"/>
              <a:t>Přírodověda 5 : učebnice pro 5. ročník základní školy Člověk a jeho svět</a:t>
            </a:r>
            <a:r>
              <a:rPr lang="cs-CZ" sz="1400" dirty="0"/>
              <a:t>. 1. Brno : Nová škola s.r.o., 2006. 88 s.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60995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343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Martin Králík</cp:lastModifiedBy>
  <cp:revision>26</cp:revision>
  <dcterms:created xsi:type="dcterms:W3CDTF">2011-08-22T11:53:06Z</dcterms:created>
  <dcterms:modified xsi:type="dcterms:W3CDTF">2012-04-11T14:12:02Z</dcterms:modified>
</cp:coreProperties>
</file>