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123728" y="836712"/>
            <a:ext cx="4824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Trávicí soustava</a:t>
            </a:r>
            <a:endParaRPr lang="cs-CZ" sz="3600" dirty="0"/>
          </a:p>
        </p:txBody>
      </p:sp>
      <p:sp useBgFill="1">
        <p:nvSpPr>
          <p:cNvPr id="4" name="TextovéPole 3"/>
          <p:cNvSpPr txBox="1"/>
          <p:nvPr/>
        </p:nvSpPr>
        <p:spPr>
          <a:xfrm>
            <a:off x="1763688" y="1700808"/>
            <a:ext cx="5544616" cy="46166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cs-CZ" sz="2400" smtClean="0"/>
              <a:t>VY_32_INOVACE_06-06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267744" y="3717032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585" y="5229200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7376989"/>
              </p:ext>
            </p:extLst>
          </p:nvPr>
        </p:nvGraphicFramePr>
        <p:xfrm>
          <a:off x="1501707" y="2756912"/>
          <a:ext cx="6208395" cy="1920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5.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Člověk a jeho svět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Přírodověda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Člověk a</a:t>
                      </a:r>
                      <a:r>
                        <a:rPr lang="cs-CZ" sz="1400" kern="50" baseline="0" dirty="0" smtClean="0">
                          <a:effectLst/>
                        </a:rPr>
                        <a:t> </a:t>
                      </a:r>
                      <a:r>
                        <a:rPr lang="cs-CZ" sz="1400" kern="50" baseline="0" smtClean="0">
                          <a:effectLst/>
                        </a:rPr>
                        <a:t>jeho zdraví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Trávicí soustava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Mgr. Dana Málková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26. března 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Podpora výkladové </a:t>
                      </a:r>
                      <a:r>
                        <a:rPr lang="cs-CZ" sz="1400" kern="50" dirty="0" smtClean="0">
                          <a:effectLst/>
                        </a:rPr>
                        <a:t>hodiny</a:t>
                      </a:r>
                      <a:r>
                        <a:rPr lang="cs-CZ" sz="1400" kern="50" baseline="0" dirty="0" smtClean="0">
                          <a:effectLst/>
                        </a:rPr>
                        <a:t> - T</a:t>
                      </a:r>
                      <a:r>
                        <a:rPr lang="cs-CZ" sz="1400" kern="50" dirty="0" smtClean="0">
                          <a:effectLst/>
                        </a:rPr>
                        <a:t>rávicí</a:t>
                      </a:r>
                      <a:r>
                        <a:rPr lang="cs-CZ" sz="1400" kern="50" baseline="0" dirty="0" smtClean="0">
                          <a:effectLst/>
                        </a:rPr>
                        <a:t> soustava.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468438" y="29035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5321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404664"/>
            <a:ext cx="8820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3200" dirty="0" smtClean="0"/>
              <a:t>Trávicí soustava umožňuje zpracování potravy</a:t>
            </a:r>
            <a:endParaRPr lang="cs-CZ" sz="3200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1196752"/>
            <a:ext cx="3416125" cy="49666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45531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548680"/>
            <a:ext cx="51125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Trávicí soustavu tvoří: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1133455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51992" y="1285855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204392" y="1438255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356792" y="1590655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509192" y="1743055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661592" y="1895455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813992" y="2047855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99592" y="1213965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Ústní dutina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899592" y="1775321"/>
            <a:ext cx="2727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Hltan 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17251" y="2277024"/>
            <a:ext cx="3993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Jícen 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51202" y="2827985"/>
            <a:ext cx="3231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Žaludek </a:t>
            </a:r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936367" y="3365044"/>
            <a:ext cx="2927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Tenké střevo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951202" y="3891226"/>
            <a:ext cx="3079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Tlusté střevo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970794" y="4409380"/>
            <a:ext cx="35367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Konečník </a:t>
            </a:r>
            <a:endParaRPr lang="cs-CZ" sz="2800" dirty="0"/>
          </a:p>
        </p:txBody>
      </p:sp>
      <p:pic>
        <p:nvPicPr>
          <p:cNvPr id="18" name="Obrázek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244" y="816895"/>
            <a:ext cx="4055418" cy="5619517"/>
          </a:xfrm>
          <a:prstGeom prst="rect">
            <a:avLst/>
          </a:prstGeom>
        </p:spPr>
      </p:pic>
      <p:cxnSp>
        <p:nvCxnSpPr>
          <p:cNvPr id="20" name="Přímá spojnice 19"/>
          <p:cNvCxnSpPr/>
          <p:nvPr/>
        </p:nvCxnSpPr>
        <p:spPr>
          <a:xfrm>
            <a:off x="3201380" y="1502787"/>
            <a:ext cx="2522748" cy="6096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 flipV="1">
            <a:off x="2263552" y="1895455"/>
            <a:ext cx="4354769" cy="1414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2263552" y="2538634"/>
            <a:ext cx="4540696" cy="45831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2591780" y="3089595"/>
            <a:ext cx="4644516" cy="106324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3239852" y="3626654"/>
            <a:ext cx="3564396" cy="130594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3353780" y="4152836"/>
            <a:ext cx="2730388" cy="77976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2744180" y="4670990"/>
            <a:ext cx="3874141" cy="120628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2644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899592" y="404665"/>
            <a:ext cx="77048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/>
              <a:t>V ústní dutině potravu pomocí zubů a jazyka rozžvýkáme</a:t>
            </a:r>
          </a:p>
          <a:p>
            <a:pPr marL="457200" indent="-457200">
              <a:buFont typeface="Arial" pitchFamily="34" charset="0"/>
              <a:buChar char="•"/>
            </a:pP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1752927"/>
            <a:ext cx="74888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/>
              <a:t>Rozmělněná potrava se smísí se slinami a po spolknutí putuje hltanem a jícnem do žaludku</a:t>
            </a:r>
            <a:endParaRPr lang="cs-CZ" sz="32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322587"/>
            <a:ext cx="3577580" cy="27905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468" y="4179523"/>
            <a:ext cx="2381250" cy="1933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34919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548680"/>
            <a:ext cx="4762500" cy="3114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ovéPole 2"/>
          <p:cNvSpPr txBox="1"/>
          <p:nvPr/>
        </p:nvSpPr>
        <p:spPr>
          <a:xfrm>
            <a:off x="683568" y="4077072"/>
            <a:ext cx="84604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/>
              <a:t>V žaludku se potrava pomocí žaludečních šťáv částečně rozloží a dále pokračuje do tenkého střeva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314288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548680"/>
            <a:ext cx="82809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/>
              <a:t>V tenkém střevu se potrava dále zpracovává za pomoci látek, které vylučují játra a slinivka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1725216"/>
            <a:ext cx="81369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3200" dirty="0" smtClean="0"/>
              <a:t>Z potravy se uvolňují živiny, které se stěnami tenkého střeva dostávají do krve</a:t>
            </a:r>
            <a:endParaRPr lang="cs-CZ" sz="32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2972072"/>
            <a:ext cx="2047973" cy="29775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ovéPole 4"/>
          <p:cNvSpPr txBox="1"/>
          <p:nvPr/>
        </p:nvSpPr>
        <p:spPr>
          <a:xfrm>
            <a:off x="755576" y="3356992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Tenké střevo</a:t>
            </a:r>
            <a:endParaRPr lang="cs-CZ" sz="2800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2771800" y="3618602"/>
            <a:ext cx="2160240" cy="139457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7167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620688"/>
            <a:ext cx="77768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Nestrávené zbytky potravy putují dále do tlustého střeva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27584" y="1700808"/>
            <a:ext cx="83164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Zde se z nich vytváří stolice, která z těla odchází konečníkem</a:t>
            </a:r>
            <a:endParaRPr lang="cs-CZ" sz="28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2798931"/>
            <a:ext cx="2511770" cy="36518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ovéPole 5"/>
          <p:cNvSpPr txBox="1"/>
          <p:nvPr/>
        </p:nvSpPr>
        <p:spPr>
          <a:xfrm>
            <a:off x="911056" y="3380779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Tlusté střevo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942748" y="4069607"/>
            <a:ext cx="15888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Konečník </a:t>
            </a:r>
            <a:endParaRPr lang="cs-CZ" sz="2800" dirty="0"/>
          </a:p>
        </p:txBody>
      </p:sp>
      <p:cxnSp>
        <p:nvCxnSpPr>
          <p:cNvPr id="9" name="Přímá spojnice 8"/>
          <p:cNvCxnSpPr/>
          <p:nvPr/>
        </p:nvCxnSpPr>
        <p:spPr>
          <a:xfrm>
            <a:off x="2987824" y="3642389"/>
            <a:ext cx="1872208" cy="144279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2387220" y="4363786"/>
            <a:ext cx="3152633" cy="158549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0994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20689"/>
            <a:ext cx="83529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K životu potřebuje člověk zdravou a vyváženou stravu rostlinného i živočišného původu</a:t>
            </a:r>
            <a:endParaRPr lang="cs-CZ" sz="28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4187" y="1881187"/>
            <a:ext cx="3095625" cy="3095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797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77549"/>
            <a:ext cx="86044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Vyvážená strava obsahuje všechny složky potravy: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881336" y="1236309"/>
            <a:ext cx="2232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3200" dirty="0" smtClean="0"/>
              <a:t>bílkoviny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881336" y="2060847"/>
            <a:ext cx="2520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3200" dirty="0" smtClean="0"/>
              <a:t>vitamíny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916921" y="2852936"/>
            <a:ext cx="30243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3200" dirty="0"/>
              <a:t>m</a:t>
            </a:r>
            <a:r>
              <a:rPr lang="cs-CZ" sz="3200" dirty="0" smtClean="0"/>
              <a:t>inerální látky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953014" y="3614773"/>
            <a:ext cx="3510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3200" dirty="0" smtClean="0"/>
              <a:t>tuky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953014" y="4395194"/>
            <a:ext cx="28256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3200" dirty="0" smtClean="0"/>
              <a:t>cukry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953014" y="5163377"/>
            <a:ext cx="47925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3200" dirty="0"/>
              <a:t>d</a:t>
            </a:r>
            <a:r>
              <a:rPr lang="cs-CZ" sz="3200" dirty="0" smtClean="0"/>
              <a:t>ostatečné množství vody</a:t>
            </a:r>
            <a:endParaRPr lang="cs-CZ" sz="3200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1811243"/>
            <a:ext cx="3095625" cy="3095625"/>
          </a:xfrm>
          <a:prstGeom prst="rect">
            <a:avLst/>
          </a:prstGeom>
        </p:spPr>
      </p:pic>
      <p:cxnSp>
        <p:nvCxnSpPr>
          <p:cNvPr id="14" name="Přímá spojnice se šipkou 13"/>
          <p:cNvCxnSpPr/>
          <p:nvPr/>
        </p:nvCxnSpPr>
        <p:spPr>
          <a:xfrm>
            <a:off x="2708082" y="1528696"/>
            <a:ext cx="4600222" cy="161662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2708082" y="2353234"/>
            <a:ext cx="3448094" cy="10058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3778655" y="3145323"/>
            <a:ext cx="2233505" cy="4694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 flipV="1">
            <a:off x="2141476" y="3145323"/>
            <a:ext cx="5814900" cy="7618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 flipV="1">
            <a:off x="2267744" y="3789040"/>
            <a:ext cx="5544616" cy="89854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42927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41900" y="404664"/>
            <a:ext cx="7920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Abychom mohli dobře rozžvýkat potravu, potřebujeme zdravé a silné zuby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1373523"/>
            <a:ext cx="79072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Proto se o ně pravidelně a dobře staráme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41900" y="2060848"/>
            <a:ext cx="80648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Zuby si čistíme zubním kartáčkem minimálně 2x denně, ráno a večer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61403" y="3047563"/>
            <a:ext cx="69127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2x ročně chodíme na preventivní prohlídky ke svému zubaři</a:t>
            </a:r>
            <a:endParaRPr lang="cs-CZ" sz="2800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81" r="16881"/>
          <a:stretch/>
        </p:blipFill>
        <p:spPr>
          <a:xfrm>
            <a:off x="971600" y="4013355"/>
            <a:ext cx="1756613" cy="265198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53" b="17105"/>
          <a:stretch/>
        </p:blipFill>
        <p:spPr>
          <a:xfrm>
            <a:off x="2963300" y="4327963"/>
            <a:ext cx="2591452" cy="169332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44" r="14642"/>
          <a:stretch/>
        </p:blipFill>
        <p:spPr>
          <a:xfrm>
            <a:off x="6084168" y="3935790"/>
            <a:ext cx="1930154" cy="2729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704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260649"/>
            <a:ext cx="77768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Dětem vyroste 20 mléčných zubů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1052736"/>
            <a:ext cx="81369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Ty jsou kolem 6. roku života vyměněny za stálý chrup, který má 32 zubů – ty už po poškození nikdy nedorostou ani se nezahojí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2494962"/>
            <a:ext cx="82809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dirty="0" smtClean="0"/>
              <a:t>Proto je péče o ně velmi důležitá, jen čistý zub se nekazí!!!</a:t>
            </a:r>
            <a:endParaRPr lang="cs-CZ" sz="2800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3140968"/>
            <a:ext cx="1930505" cy="32121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ovéPole 5"/>
          <p:cNvSpPr txBox="1"/>
          <p:nvPr/>
        </p:nvSpPr>
        <p:spPr>
          <a:xfrm>
            <a:off x="1043608" y="3717032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sklovina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064002" y="4285376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zubovina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064002" y="4908554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nervy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043608" y="5517231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k</a:t>
            </a:r>
            <a:r>
              <a:rPr lang="cs-CZ" sz="2400" dirty="0" smtClean="0"/>
              <a:t>revní vlásečnice</a:t>
            </a:r>
            <a:endParaRPr lang="cs-CZ" sz="2400" dirty="0"/>
          </a:p>
        </p:txBody>
      </p:sp>
      <p:cxnSp>
        <p:nvCxnSpPr>
          <p:cNvPr id="11" name="Přímá spojnice 10"/>
          <p:cNvCxnSpPr/>
          <p:nvPr/>
        </p:nvCxnSpPr>
        <p:spPr>
          <a:xfrm>
            <a:off x="2303748" y="3947864"/>
            <a:ext cx="3564396" cy="23083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2393059" y="4516208"/>
            <a:ext cx="378042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V="1">
            <a:off x="1964102" y="4908554"/>
            <a:ext cx="4509254" cy="23083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3275856" y="5748063"/>
            <a:ext cx="2952328" cy="489249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6014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  <p:bldP spid="7" grpId="0"/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196752"/>
            <a:ext cx="842493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File:Alimentary </a:t>
            </a:r>
            <a:r>
              <a:rPr lang="cs-CZ" sz="1400" dirty="0" err="1"/>
              <a:t>Canal</a:t>
            </a:r>
            <a:r>
              <a:rPr lang="cs-CZ" sz="1400" dirty="0"/>
              <a:t> %28PSF%29.png?uselang=</a:t>
            </a:r>
            <a:r>
              <a:rPr lang="cs-CZ" sz="1400" dirty="0" err="1"/>
              <a:t>cs</a:t>
            </a:r>
            <a:r>
              <a:rPr lang="cs-CZ" sz="1400" dirty="0"/>
              <a:t>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</a:t>
            </a:r>
            <a:r>
              <a:rPr lang="cs-CZ" sz="1400" dirty="0" smtClean="0"/>
              <a:t>2011-03-26]. </a:t>
            </a:r>
            <a:r>
              <a:rPr lang="cs-CZ" sz="1400" dirty="0"/>
              <a:t>Dostupné z WWW: &lt;http://commons.wikimedia.org/wiki/File:Alimentary_Canal_%28PSF%29.png?uselang=</a:t>
            </a:r>
            <a:r>
              <a:rPr lang="cs-CZ" sz="1400" dirty="0" err="1"/>
              <a:t>cs</a:t>
            </a:r>
            <a:r>
              <a:rPr lang="cs-CZ" sz="1400" dirty="0" smtClean="0"/>
              <a:t>&gt;.</a:t>
            </a:r>
          </a:p>
          <a:p>
            <a:endParaRPr lang="cs-CZ" sz="1400" dirty="0"/>
          </a:p>
          <a:p>
            <a:r>
              <a:rPr lang="cs-CZ" sz="1400" dirty="0" err="1"/>
              <a:t>Soubor:Digestive</a:t>
            </a:r>
            <a:r>
              <a:rPr lang="cs-CZ" sz="1400" dirty="0"/>
              <a:t> </a:t>
            </a:r>
            <a:r>
              <a:rPr lang="cs-CZ" sz="1400" dirty="0" err="1"/>
              <a:t>system</a:t>
            </a:r>
            <a:r>
              <a:rPr lang="cs-CZ" sz="1400" dirty="0"/>
              <a:t> diagram </a:t>
            </a:r>
            <a:r>
              <a:rPr lang="cs-CZ" sz="1400" dirty="0" err="1"/>
              <a:t>cs.svg</a:t>
            </a:r>
            <a:r>
              <a:rPr lang="cs-CZ" sz="1400" dirty="0"/>
              <a:t>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</a:t>
            </a:r>
            <a:r>
              <a:rPr lang="cs-CZ" sz="1400" dirty="0" smtClean="0"/>
              <a:t>2011-03-26]. </a:t>
            </a:r>
            <a:r>
              <a:rPr lang="cs-CZ" sz="1400" dirty="0"/>
              <a:t>Dostupné z WWW: &lt;http://cs.wikipedia.org/wiki/</a:t>
            </a:r>
            <a:r>
              <a:rPr lang="cs-CZ" sz="1400" dirty="0" err="1"/>
              <a:t>Soubor:Digestive_system_diagram_cs.svg</a:t>
            </a:r>
            <a:r>
              <a:rPr lang="cs-CZ" sz="1400" dirty="0" smtClean="0"/>
              <a:t>&gt;.</a:t>
            </a:r>
          </a:p>
          <a:p>
            <a:endParaRPr lang="cs-CZ" sz="1400" dirty="0"/>
          </a:p>
          <a:p>
            <a:r>
              <a:rPr lang="cs-CZ" sz="1400" dirty="0"/>
              <a:t>Soubor:Gray1050.png.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</a:t>
            </a:r>
            <a:r>
              <a:rPr lang="cs-CZ" sz="1400" dirty="0" smtClean="0"/>
              <a:t>2011-03-26]. </a:t>
            </a:r>
            <a:r>
              <a:rPr lang="cs-CZ" sz="1400" dirty="0"/>
              <a:t>Dostupné z WWW: &lt;http://cs.wikipedia.org/wiki/Soubor:Gray1050.png</a:t>
            </a:r>
            <a:r>
              <a:rPr lang="cs-CZ" sz="1400" dirty="0" smtClean="0"/>
              <a:t>&gt;.</a:t>
            </a:r>
          </a:p>
          <a:p>
            <a:endParaRPr lang="cs-CZ" sz="1400" dirty="0"/>
          </a:p>
          <a:p>
            <a:r>
              <a:rPr lang="cs-CZ" sz="1400" dirty="0"/>
              <a:t>Soubor:Gray1003.png.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</a:t>
            </a:r>
            <a:r>
              <a:rPr lang="cs-CZ" sz="1400" dirty="0" smtClean="0"/>
              <a:t>2011-03-26]. </a:t>
            </a:r>
            <a:r>
              <a:rPr lang="cs-CZ" sz="1400" dirty="0"/>
              <a:t>Dostupné z WWW: &lt;http://cs.wikipedia.org/wiki/Soubor:Gray1003.png</a:t>
            </a:r>
            <a:r>
              <a:rPr lang="cs-CZ" sz="1400" dirty="0" smtClean="0"/>
              <a:t>&gt;.</a:t>
            </a:r>
          </a:p>
          <a:p>
            <a:endParaRPr lang="cs-CZ" sz="1400" dirty="0"/>
          </a:p>
          <a:p>
            <a:r>
              <a:rPr lang="cs-CZ" sz="1400" dirty="0"/>
              <a:t>Soubor:Gray1004.png.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</a:t>
            </a:r>
            <a:r>
              <a:rPr lang="cs-CZ" sz="1400" dirty="0" smtClean="0"/>
              <a:t>2011-03-26]. </a:t>
            </a:r>
            <a:r>
              <a:rPr lang="cs-CZ" sz="1400" dirty="0"/>
              <a:t>Dostupné z WWW: &lt;http://cs.wikipedia.org/wiki/Soubor:Gray1004.png</a:t>
            </a:r>
            <a:r>
              <a:rPr lang="cs-CZ" sz="1400" dirty="0" smtClean="0"/>
              <a:t>&gt;.</a:t>
            </a:r>
          </a:p>
          <a:p>
            <a:endParaRPr lang="cs-CZ" sz="1400" dirty="0"/>
          </a:p>
          <a:p>
            <a:r>
              <a:rPr lang="cs-CZ" sz="1400" dirty="0" err="1"/>
              <a:t>Soubor:Dentin</a:t>
            </a:r>
            <a:r>
              <a:rPr lang="cs-CZ" sz="1400" dirty="0"/>
              <a:t> %28PSF%29.png.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</a:t>
            </a:r>
            <a:r>
              <a:rPr lang="cs-CZ" sz="1400" dirty="0" smtClean="0"/>
              <a:t>2011-03-26]. </a:t>
            </a:r>
            <a:r>
              <a:rPr lang="cs-CZ" sz="1400" dirty="0"/>
              <a:t>Dostupné z WWW: &lt;http://cs.wikipedia.org/wiki/Soubor:Dentin_%28PSF%29.png</a:t>
            </a:r>
            <a:r>
              <a:rPr lang="cs-CZ" sz="1400" dirty="0" smtClean="0"/>
              <a:t>&gt;.</a:t>
            </a:r>
          </a:p>
          <a:p>
            <a:endParaRPr lang="cs-CZ" sz="1400" dirty="0"/>
          </a:p>
          <a:p>
            <a:r>
              <a:rPr lang="cs-CZ" sz="1400" dirty="0" err="1"/>
              <a:t>Soubor:Illu</a:t>
            </a:r>
            <a:r>
              <a:rPr lang="cs-CZ" sz="1400" dirty="0"/>
              <a:t> stomach.jpg. In 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 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</a:t>
            </a:r>
            <a:r>
              <a:rPr lang="cs-CZ" sz="1400" dirty="0" smtClean="0"/>
              <a:t>2011-03-26]. </a:t>
            </a:r>
            <a:r>
              <a:rPr lang="cs-CZ" sz="1400" dirty="0"/>
              <a:t>Dostupné z WWW: &lt;http://cs.wikipedia.org/wiki/</a:t>
            </a:r>
            <a:r>
              <a:rPr lang="cs-CZ" sz="1400" dirty="0" err="1"/>
              <a:t>Soubor:Illu_stomach.jpg</a:t>
            </a:r>
            <a:r>
              <a:rPr lang="cs-CZ" sz="1400" dirty="0" smtClean="0"/>
              <a:t>&gt;.</a:t>
            </a:r>
          </a:p>
          <a:p>
            <a:endParaRPr lang="cs-CZ" sz="1400" dirty="0"/>
          </a:p>
          <a:p>
            <a:r>
              <a:rPr lang="cs-CZ" sz="1400" dirty="0"/>
              <a:t>Použité obrázky: www.office.microsoft.com [online]. c2011 [cit. </a:t>
            </a:r>
            <a:r>
              <a:rPr lang="cs-CZ" sz="1400" smtClean="0"/>
              <a:t>2011-03-26]. </a:t>
            </a:r>
            <a:endParaRPr lang="cs-CZ" sz="1400" dirty="0"/>
          </a:p>
        </p:txBody>
      </p:sp>
      <p:sp>
        <p:nvSpPr>
          <p:cNvPr id="3" name="TextovéPole 3"/>
          <p:cNvSpPr txBox="1"/>
          <p:nvPr/>
        </p:nvSpPr>
        <p:spPr>
          <a:xfrm>
            <a:off x="415930" y="463625"/>
            <a:ext cx="82089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400" dirty="0"/>
              <a:t>MATYÁŠEK, CSC., RNDr. Jiří; ŠTIKOVÁ, Mgr. Věra; TRNA, CSC., Doc. RNDr. Josef. </a:t>
            </a:r>
            <a:r>
              <a:rPr lang="cs-CZ" sz="1400" i="1" dirty="0"/>
              <a:t>Přírodověda 5 : učebnice pro 5. ročník základní školy Člověk a jeho svět</a:t>
            </a:r>
            <a:r>
              <a:rPr lang="cs-CZ" sz="1400" dirty="0"/>
              <a:t>. 1. Brno : Nová škola s.r.o., 2006. 88 s.</a:t>
            </a:r>
          </a:p>
          <a:p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3629998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321</Words>
  <Application>Microsoft Office PowerPoint</Application>
  <PresentationFormat>Předvádění na obrazovce (4:3)</PresentationFormat>
  <Paragraphs>73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Dana Málková</dc:creator>
  <cp:lastModifiedBy>Učitel</cp:lastModifiedBy>
  <cp:revision>23</cp:revision>
  <dcterms:created xsi:type="dcterms:W3CDTF">2011-08-22T15:03:14Z</dcterms:created>
  <dcterms:modified xsi:type="dcterms:W3CDTF">2012-04-11T14:17:57Z</dcterms:modified>
</cp:coreProperties>
</file>