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11749" y="476672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Vylučovací soustava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78585" y="1340768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/>
              <a:t>VY_32_INOVACE_06-07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501317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2636912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3045639"/>
              </p:ext>
            </p:extLst>
          </p:nvPr>
        </p:nvGraphicFramePr>
        <p:xfrm>
          <a:off x="1678585" y="2400618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Vylučovací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1. dubna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výkladové hodiny </a:t>
                      </a:r>
                      <a:r>
                        <a:rPr lang="cs-CZ" sz="1400" kern="50" smtClean="0">
                          <a:effectLst/>
                        </a:rPr>
                        <a:t>Vylučovací soustava.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8" name="Rectangle 1"/>
          <p:cNvSpPr>
            <a:spLocks noChangeArrowheads="1"/>
          </p:cNvSpPr>
          <p:nvPr/>
        </p:nvSpPr>
        <p:spPr bwMode="auto">
          <a:xfrm>
            <a:off x="1468438" y="2903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054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Při přijímání a zpracování potravy se do krve dostávají i látky, které tělo nepotřebuje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Těchto látek se tělo musí zbavit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552863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 tomu mu slouží vylučovací soustava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076082"/>
            <a:ext cx="4039266" cy="34492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9047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76672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Vylučovací soustavu tvoří: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367190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ledviny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2049933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močovody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2757767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m</a:t>
            </a:r>
            <a:r>
              <a:rPr lang="cs-CZ" sz="2800" dirty="0" smtClean="0"/>
              <a:t>očový měchýř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3546594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m</a:t>
            </a:r>
            <a:r>
              <a:rPr lang="cs-CZ" sz="2800" dirty="0" smtClean="0"/>
              <a:t>očová trubice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1266" y="1367190"/>
            <a:ext cx="4521200" cy="3860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9" name="Přímá spojnice 8"/>
          <p:cNvCxnSpPr/>
          <p:nvPr/>
        </p:nvCxnSpPr>
        <p:spPr>
          <a:xfrm>
            <a:off x="2771800" y="1628800"/>
            <a:ext cx="2880320" cy="139057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275856" y="2324088"/>
            <a:ext cx="2808312" cy="97350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067944" y="3019377"/>
            <a:ext cx="1944216" cy="156175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031940" y="3876003"/>
            <a:ext cx="2016224" cy="100811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6057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9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Ledviny přebírají z krve přebytečné tekutiny, odpadní a škodlivé látky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060848"/>
            <a:ext cx="70567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Ty jsou v podobě moči odváděny močovody do močového měchýře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356992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 nějaké době odtud odchází moč močovou trubicí z těla ven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581128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Při naplnění močového měchýře 150 – 300 ml pociťuje člověk potřebu jít „na malou“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34672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2888" y="332657"/>
            <a:ext cx="825356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Aby tělo správně fungovalo – vylučovalo včas škodlivé látky, musí být dobře zásobeno dostatečným množstvím tekutin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2888" y="2132112"/>
            <a:ext cx="74888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Lékaři doporučují vypít denně </a:t>
            </a:r>
            <a:r>
              <a:rPr lang="cs-CZ" sz="2800" dirty="0" smtClean="0"/>
              <a:t>2 - 3 </a:t>
            </a:r>
            <a:r>
              <a:rPr lang="cs-CZ" sz="2800" dirty="0" smtClean="0"/>
              <a:t>litry tekutin – počítáme i tekutiny obsažené v ovoci a zelenině, polévkách atd.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2888" y="4221088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Při nemoci je vhodné toto množství ještě zvýšit (člověk se při nemoci více potí)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2488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692696"/>
            <a:ext cx="4359984" cy="57494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539552" y="908720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LEDVINY</a:t>
            </a:r>
            <a:endParaRPr lang="cs-CZ" sz="36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267744" y="1231885"/>
            <a:ext cx="2592288" cy="169305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1281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04664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Vylučování škodlivých látek z těla ven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484785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Nejvíce škodlivin je vylučováno vylučovací soustavou v podobě moči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655315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Nestrávené zbytky potravy vylučujeme trávicí soustavou v podobě stolice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789041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Za pomoci dýchací soustavy se z těla odvádí oxid uhličitý ve vydechovaném vzduchu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941169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Škodlivé látky spolu s přebytečnými tekutinami se z těla vylučují z těla také kůží pomocí potu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20468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5465" y="116632"/>
            <a:ext cx="2116584" cy="18074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6890" y="2132856"/>
            <a:ext cx="1553054" cy="22579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23528" y="404665"/>
            <a:ext cx="4032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Přiřaďte škodlivou látku k soustavě: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3650459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STOLICE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3975" y="2132856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OXID UHLIČITÝ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295111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MOČ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50968" y="2132856"/>
            <a:ext cx="7920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0" dirty="0" smtClean="0"/>
              <a:t>?</a:t>
            </a:r>
            <a:endParaRPr lang="cs-CZ" sz="12000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635896" y="2486799"/>
            <a:ext cx="1656184" cy="316225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635896" y="3356992"/>
            <a:ext cx="1656184" cy="64741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735796" y="1556792"/>
            <a:ext cx="2556284" cy="40922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400" y="4653136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94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60648"/>
            <a:ext cx="74888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Proveďte měření, kolik tekutin vypijete za jeden den? Vyhraďte si na to víkend a poctivě zapisujte všechny tekutiny, které do sebe dostanete.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31" b="17590"/>
          <a:stretch/>
        </p:blipFill>
        <p:spPr>
          <a:xfrm>
            <a:off x="2579504" y="2924944"/>
            <a:ext cx="4129005" cy="26086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80569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Proč je zdravé přijímat hodně tekutin?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556793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Které tekutiny jsou pro člověka nejvhodnější?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4688" y="2924944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Seřaďte podle důležitosti: káva, černý čaj, voda, limonáda, džus, ovocné šťávy, minerální voda.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745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Protože dostatek vody v těle usnadňuje odstranění škodlivých látek.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80648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Nejvhodnější jsou čistá voda, ovocné a bylinné čaje, minerální voda, ředěné džusy a ovocné šťávy.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05064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Voda, ovocné šťávy, minerální voda, džus, limonáda, černý čaj, káva.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5301208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ym typeface="Wingdings" pitchFamily="2" charset="2"/>
              </a:rPr>
              <a:t>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86062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708" y="2132856"/>
            <a:ext cx="78488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Soubor:Illu</a:t>
            </a:r>
            <a:r>
              <a:rPr lang="cs-CZ" dirty="0"/>
              <a:t> </a:t>
            </a:r>
            <a:r>
              <a:rPr lang="cs-CZ" dirty="0" err="1"/>
              <a:t>urinary</a:t>
            </a:r>
            <a:r>
              <a:rPr lang="cs-CZ" dirty="0"/>
              <a:t> system.jpg.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2011-04-01]. </a:t>
            </a:r>
            <a:r>
              <a:rPr lang="cs-CZ" dirty="0"/>
              <a:t>Dostupné z WWW: &lt;http://cs.wikipedia.org/wiki/</a:t>
            </a:r>
            <a:r>
              <a:rPr lang="cs-CZ" dirty="0" err="1"/>
              <a:t>Soubor:Illu_urinary_system.jpg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dirty="0"/>
              <a:t>Soubor:Gray1120-kidneys.png.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2011-04-01]. </a:t>
            </a:r>
            <a:r>
              <a:rPr lang="cs-CZ" dirty="0"/>
              <a:t>Dostupné z WWW: &lt;http://cs.wikipedia.org/wiki/Soubor:Gray1120-kidneys.png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dirty="0"/>
              <a:t>File:Alimentary </a:t>
            </a:r>
            <a:r>
              <a:rPr lang="cs-CZ" dirty="0" err="1"/>
              <a:t>Canal</a:t>
            </a:r>
            <a:r>
              <a:rPr lang="cs-CZ" dirty="0"/>
              <a:t> %28PSF%29.png?uselang=</a:t>
            </a:r>
            <a:r>
              <a:rPr lang="cs-CZ" dirty="0" err="1"/>
              <a:t>cs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2011-04-01]. </a:t>
            </a:r>
            <a:r>
              <a:rPr lang="cs-CZ" dirty="0"/>
              <a:t>Dostupné z WWW: &lt;http://commons.wikimedia.org/wiki/File:Alimentary_Canal_%28PSF%29.png?uselang=</a:t>
            </a:r>
            <a:r>
              <a:rPr lang="cs-CZ" dirty="0" err="1"/>
              <a:t>cs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dirty="0"/>
              <a:t>Použité obrázky: www.office.microsoft.com [online]. c2011 [cit. </a:t>
            </a:r>
            <a:r>
              <a:rPr lang="cs-CZ" smtClean="0"/>
              <a:t>2011-04-01</a:t>
            </a:r>
            <a:r>
              <a:rPr lang="cs-CZ" dirty="0"/>
              <a:t>]. </a:t>
            </a:r>
          </a:p>
        </p:txBody>
      </p:sp>
      <p:sp>
        <p:nvSpPr>
          <p:cNvPr id="3" name="TextovéPole 3"/>
          <p:cNvSpPr txBox="1"/>
          <p:nvPr/>
        </p:nvSpPr>
        <p:spPr>
          <a:xfrm>
            <a:off x="508224" y="932527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MATYÁŠEK, CSC., RNDr. Jiří; ŠTIKOVÁ, Mgr. Věra; TRNA, CSC., Doc. RNDr. Josef. </a:t>
            </a:r>
            <a:r>
              <a:rPr lang="cs-CZ" i="1" dirty="0"/>
              <a:t>Přírodověda 5 : učebnice pro 5. ročník základní školy Člověk a jeho svět</a:t>
            </a:r>
            <a:r>
              <a:rPr lang="cs-CZ" dirty="0"/>
              <a:t>. 1. Brno : Nová škola s.r.o., 2006. 88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644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402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Martin Králík</cp:lastModifiedBy>
  <cp:revision>23</cp:revision>
  <dcterms:created xsi:type="dcterms:W3CDTF">2011-08-22T16:30:45Z</dcterms:created>
  <dcterms:modified xsi:type="dcterms:W3CDTF">2012-04-11T14:14:52Z</dcterms:modified>
</cp:coreProperties>
</file>