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9"/>
  </p:notesMasterIdLst>
  <p:sldIdLst>
    <p:sldId id="256" r:id="rId2"/>
    <p:sldId id="277" r:id="rId3"/>
    <p:sldId id="270" r:id="rId4"/>
    <p:sldId id="274" r:id="rId5"/>
    <p:sldId id="273" r:id="rId6"/>
    <p:sldId id="276" r:id="rId7"/>
    <p:sldId id="275" r:id="rId8"/>
    <p:sldId id="278" r:id="rId9"/>
    <p:sldId id="279" r:id="rId10"/>
    <p:sldId id="257" r:id="rId11"/>
    <p:sldId id="280" r:id="rId12"/>
    <p:sldId id="281" r:id="rId13"/>
    <p:sldId id="282" r:id="rId14"/>
    <p:sldId id="284" r:id="rId15"/>
    <p:sldId id="285" r:id="rId16"/>
    <p:sldId id="260" r:id="rId17"/>
    <p:sldId id="283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0FF00"/>
    <a:srgbClr val="FF0066"/>
    <a:srgbClr val="800000"/>
    <a:srgbClr val="009900"/>
    <a:srgbClr val="CC6600"/>
    <a:srgbClr val="800680"/>
    <a:srgbClr val="0E12B2"/>
    <a:srgbClr val="66006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15" autoAdjust="0"/>
    <p:restoredTop sz="94671" autoAdjust="0"/>
  </p:normalViewPr>
  <p:slideViewPr>
    <p:cSldViewPr>
      <p:cViewPr>
        <p:scale>
          <a:sx n="100" d="100"/>
          <a:sy n="100" d="100"/>
        </p:scale>
        <p:origin x="-216" y="-2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AB70A87-5A5B-4552-A5EE-51FC4ED5F67D}" type="datetimeFigureOut">
              <a:rPr lang="cs-CZ" smtClean="0"/>
              <a:pPr/>
              <a:t>28.8.2014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6F32F6-39F9-4522-BF63-B9C7C0533B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321868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1828800" y="3159760"/>
            <a:ext cx="457200" cy="1034129"/>
          </a:xfrm>
          <a:prstGeom prst="rect">
            <a:avLst/>
          </a:prstGeom>
          <a:noFill/>
        </p:spPr>
        <p:txBody>
          <a:bodyPr wrap="square" lIns="0" tIns="9144" rIns="0" bIns="9144" rtlCol="0" anchor="ctr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7240" y="1219200"/>
            <a:ext cx="7543800" cy="2152650"/>
          </a:xfrm>
        </p:spPr>
        <p:txBody>
          <a:bodyPr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33600" y="3375491"/>
            <a:ext cx="6172200" cy="685800"/>
          </a:xfrm>
        </p:spPr>
        <p:txBody>
          <a:bodyPr anchor="ctr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28.8.2014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28.8.2014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4267200" y="4074497"/>
            <a:ext cx="457200" cy="10156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0" y="4267368"/>
            <a:ext cx="3733800" cy="731520"/>
          </a:xfrm>
        </p:spPr>
        <p:txBody>
          <a:bodyPr anchor="ctr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28.8.2014</a:t>
            </a:fld>
            <a:endParaRPr lang="cs-CZ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86000" y="1905000"/>
            <a:ext cx="6035040" cy="2350008"/>
          </a:xfrm>
        </p:spPr>
        <p:txBody>
          <a:bodyPr/>
          <a:lstStyle>
            <a:lvl1pPr marL="0" algn="l" defTabSz="914400" rtl="0" eaLnBrk="1" latinLnBrk="0" hangingPunct="1">
              <a:spcBef>
                <a:spcPct val="0"/>
              </a:spcBef>
              <a:buNone/>
              <a:defRPr lang="en-US" sz="5400" b="0" kern="1200" cap="none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28.8.2014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1344168" y="658368"/>
            <a:ext cx="3273552" cy="3429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>
          <a:xfrm>
            <a:off x="5029200" y="658368"/>
            <a:ext cx="3273552" cy="34321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112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4168" y="1371600"/>
            <a:ext cx="3276600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20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1371600"/>
            <a:ext cx="3273552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5664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478028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28.8.2014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28.8.2014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28.8.2014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5328920" y="1774588"/>
            <a:ext cx="457200" cy="12311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8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8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1"/>
            <a:ext cx="4343400" cy="3429000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685801"/>
            <a:ext cx="2590800" cy="3429000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28.8.2014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219200" y="612775"/>
            <a:ext cx="6705600" cy="2546985"/>
          </a:xfrm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743200" y="3453047"/>
            <a:ext cx="5029200" cy="720804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435352" y="3331464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28.8.2014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33600" y="685801"/>
            <a:ext cx="5791200" cy="3505199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28.8.2014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9600" y="609601"/>
            <a:ext cx="2133600" cy="5181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895600" y="685801"/>
            <a:ext cx="5029200" cy="45720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28.8.2014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accent6">
                  <a:lumMod val="50000"/>
                  <a:alpha val="36000"/>
                </a:schemeClr>
              </a:gs>
              <a:gs pos="100000">
                <a:schemeClr val="bg2">
                  <a:alpha val="1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 rot="19724275">
            <a:off x="1373221" y="1038440"/>
            <a:ext cx="7240620" cy="570698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7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 rot="17656910">
            <a:off x="-274211" y="1165875"/>
            <a:ext cx="5538472" cy="4480459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7240" y="4876800"/>
            <a:ext cx="7543800" cy="914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685801"/>
            <a:ext cx="6096000" cy="3657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547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1D29385E-5342-4074-B21B-5568296DFC37}" type="datetimeFigureOut">
              <a:rPr lang="cs-CZ" smtClean="0"/>
              <a:pPr/>
              <a:t>28.8.2014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22960" y="6154738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2960" y="5842000"/>
            <a:ext cx="2133600" cy="304800"/>
          </a:xfrm>
          <a:prstGeom prst="rect">
            <a:avLst/>
          </a:prstGeom>
        </p:spPr>
        <p:txBody>
          <a:bodyPr vert="horz" lIns="91440" tIns="45720" rIns="91440" bIns="9144" rtlCol="0" anchor="b"/>
          <a:lstStyle>
            <a:lvl1pPr algn="l">
              <a:defRPr sz="16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56032" algn="l" defTabSz="914400" rtl="0" eaLnBrk="1" latinLnBrk="0" hangingPunct="1">
        <a:spcBef>
          <a:spcPct val="20000"/>
        </a:spcBef>
        <a:spcAft>
          <a:spcPts val="0"/>
        </a:spcAft>
        <a:buSzPct val="60000"/>
        <a:buFont typeface="Wingdings" pitchFamily="2" charset="2"/>
        <a:buChar char=""/>
        <a:defRPr sz="21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6400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058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7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6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5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6596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2402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514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8346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7.jpeg"/><Relationship Id="rId4" Type="http://schemas.openxmlformats.org/officeDocument/2006/relationships/image" Target="../media/image26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1.jpeg"/><Relationship Id="rId4" Type="http://schemas.openxmlformats.org/officeDocument/2006/relationships/image" Target="../media/image30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6.wmf"/><Relationship Id="rId5" Type="http://schemas.openxmlformats.org/officeDocument/2006/relationships/image" Target="../media/image35.wmf"/><Relationship Id="rId4" Type="http://schemas.openxmlformats.org/officeDocument/2006/relationships/image" Target="../media/image34.w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0.jpeg"/><Relationship Id="rId4" Type="http://schemas.openxmlformats.org/officeDocument/2006/relationships/image" Target="../media/image39.w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b/b1/Buchenwald_1.jpg/640px-Buchenwald_1.jpg" TargetMode="External"/><Relationship Id="rId2" Type="http://schemas.openxmlformats.org/officeDocument/2006/relationships/hyperlink" Target="http://www.puzzleshop.cz/d-2780-puzzle-3000-ctyri-rocni-obdobi-clementoni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2/20/Picea_sitchensis_forest.jpg/800px-Picea_sitchensis_forest.jpg" TargetMode="External"/><Relationship Id="rId5" Type="http://schemas.openxmlformats.org/officeDocument/2006/relationships/hyperlink" Target="http://upload.wikimedia.org/wikipedia/commons/thumb/0/05/Abies_alba_Orjen.jpg/640px-Abies_alba_Orjen.jpg" TargetMode="External"/><Relationship Id="rId4" Type="http://schemas.openxmlformats.org/officeDocument/2006/relationships/hyperlink" Target="https://upload.wikimedia.org/wikipedia/commons/thumb/7/70/Illustration_Larix_decudua0.jpg/258px-Illustration_Larix_decudua0.jpg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spza.cz/index.php?id=10320" TargetMode="External"/><Relationship Id="rId2" Type="http://schemas.openxmlformats.org/officeDocument/2006/relationships/hyperlink" Target="http://www.stromy.eu/stromky/stromy/jedlekavkazska151-175cmvanocnistromeksdorucenim?ItemIdx=10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Tajga" TargetMode="External"/><Relationship Id="rId5" Type="http://schemas.openxmlformats.org/officeDocument/2006/relationships/hyperlink" Target="https://cs.wikipedia.org/wiki/Step" TargetMode="External"/><Relationship Id="rId4" Type="http://schemas.openxmlformats.org/officeDocument/2006/relationships/hyperlink" Target="http://kabineterethiron.webnode.cz/a5-hodina-zvirata-co-zji-v-les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286738482"/>
              </p:ext>
            </p:extLst>
          </p:nvPr>
        </p:nvGraphicFramePr>
        <p:xfrm>
          <a:off x="539552" y="1691774"/>
          <a:ext cx="8064896" cy="491945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Člověk a  jeho svět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VY_12_INOVACE_355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5.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Vlastivěda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Andrea Hamplová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/>
                        <a:t>Mírný pás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bg1"/>
                          </a:solidFill>
                        </a:rPr>
                        <a:t>Žáci poznají,</a:t>
                      </a:r>
                      <a:r>
                        <a:rPr lang="cs-CZ" sz="1400" b="0" baseline="0" dirty="0" smtClean="0">
                          <a:solidFill>
                            <a:schemeClr val="bg1"/>
                          </a:solidFill>
                        </a:rPr>
                        <a:t> kde se rozkládá mírný pás, poznají druhy krajin, jaké rostliny a </a:t>
                      </a:r>
                      <a:r>
                        <a:rPr lang="cs-CZ" sz="1400" b="0" dirty="0" smtClean="0">
                          <a:solidFill>
                            <a:schemeClr val="bg1"/>
                          </a:solidFill>
                        </a:rPr>
                        <a:t>živočichové</a:t>
                      </a:r>
                      <a:r>
                        <a:rPr lang="cs-CZ" sz="1400" b="0" baseline="0" dirty="0" smtClean="0">
                          <a:solidFill>
                            <a:schemeClr val="bg1"/>
                          </a:solidFill>
                        </a:rPr>
                        <a:t> </a:t>
                      </a:r>
                      <a:r>
                        <a:rPr lang="cs-CZ" sz="1400" b="0" dirty="0" smtClean="0">
                          <a:solidFill>
                            <a:schemeClr val="bg1"/>
                          </a:solidFill>
                        </a:rPr>
                        <a:t>se tam nacházejí </a:t>
                      </a:r>
                    </a:p>
                    <a:p>
                      <a:pPr marL="0" indent="0" fontAlgn="ctr">
                        <a:buNone/>
                      </a:pPr>
                      <a:endParaRPr lang="cs-CZ" sz="1400" b="0" dirty="0" smtClean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23.4.2013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20.5.2013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4337987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5632591" y="261986"/>
            <a:ext cx="2887329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mírný pás</a:t>
            </a:r>
          </a:p>
          <a:p>
            <a:pPr algn="ctr"/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3074" name="Picture 2" descr="https://upload.wikimedia.org/wikipedia/commons/thumb/c/c3/Klimag%C3%BCrtel-der-erde-gem%C3%A4%C3%9Figte-zone.png/1280px-Klimag%C3%BCrtel-der-erde-gem%C3%A4%C3%9Figte-zone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1340768"/>
            <a:ext cx="7920880" cy="39604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156176" y="862150"/>
            <a:ext cx="3240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FF00"/>
                </a:solidFill>
              </a:rPr>
              <a:t>Zelená barva</a:t>
            </a:r>
            <a:endParaRPr lang="cs-CZ" dirty="0">
              <a:solidFill>
                <a:srgbClr val="00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97679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736047" y="260647"/>
            <a:ext cx="2887329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mírný pás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FF0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Rectangle 3"/>
          <p:cNvSpPr>
            <a:spLocks noGrp="1" noChangeArrowheads="1"/>
          </p:cNvSpPr>
          <p:nvPr/>
        </p:nvSpPr>
        <p:spPr bwMode="auto">
          <a:xfrm>
            <a:off x="-108520" y="1052513"/>
            <a:ext cx="9144000" cy="5805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Tahoma" charset="0"/>
              <a:buChar char="–"/>
              <a:defRPr sz="28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Tahoma" charset="0"/>
              <a:buChar char="–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9pPr>
          </a:lstStyle>
          <a:p>
            <a:r>
              <a:rPr lang="cs-CZ" sz="2800" dirty="0"/>
              <a:t>rozkládá se na severní polokouli na sever od subtropického pásu a na jižní polokouli na jih od subtropického pásu</a:t>
            </a:r>
          </a:p>
          <a:p>
            <a:r>
              <a:rPr lang="cs-CZ" sz="2800" dirty="0"/>
              <a:t>střídají se </a:t>
            </a:r>
            <a:r>
              <a:rPr lang="cs-CZ" sz="2800" b="1" i="1" dirty="0">
                <a:solidFill>
                  <a:srgbClr val="FF0000"/>
                </a:solidFill>
              </a:rPr>
              <a:t>čtyři roční období </a:t>
            </a:r>
            <a:r>
              <a:rPr lang="cs-CZ" sz="2800" dirty="0">
                <a:effectLst/>
              </a:rPr>
              <a:t>– jaro, léto, podzim, zima</a:t>
            </a:r>
          </a:p>
          <a:p>
            <a:r>
              <a:rPr lang="cs-CZ" sz="2800" dirty="0">
                <a:effectLst/>
              </a:rPr>
              <a:t>vlivem podnebí se vytvořily </a:t>
            </a:r>
            <a:r>
              <a:rPr lang="cs-CZ" sz="2800" b="1" i="1" u="sng" dirty="0">
                <a:solidFill>
                  <a:srgbClr val="FF0000"/>
                </a:solidFill>
                <a:effectLst/>
              </a:rPr>
              <a:t>tři druhy krajiny </a:t>
            </a:r>
            <a:r>
              <a:rPr lang="cs-CZ" sz="2800" dirty="0">
                <a:solidFill>
                  <a:srgbClr val="FF0000"/>
                </a:solidFill>
                <a:effectLst/>
              </a:rPr>
              <a:t>: </a:t>
            </a:r>
          </a:p>
          <a:p>
            <a:pPr>
              <a:buFontTx/>
              <a:buNone/>
            </a:pPr>
            <a:r>
              <a:rPr lang="cs-CZ" sz="2800" dirty="0">
                <a:solidFill>
                  <a:srgbClr val="FF0000"/>
                </a:solidFill>
                <a:effectLst/>
              </a:rPr>
              <a:t>                                                     </a:t>
            </a:r>
            <a:r>
              <a:rPr lang="cs-CZ" sz="2800" dirty="0">
                <a:solidFill>
                  <a:srgbClr val="FFFF00"/>
                </a:solidFill>
                <a:effectLst/>
              </a:rPr>
              <a:t>-  </a:t>
            </a:r>
            <a:r>
              <a:rPr lang="cs-CZ" sz="2800" i="1" dirty="0">
                <a:solidFill>
                  <a:srgbClr val="FFFF00"/>
                </a:solidFill>
                <a:effectLst/>
              </a:rPr>
              <a:t>stepi</a:t>
            </a:r>
          </a:p>
          <a:p>
            <a:pPr>
              <a:buFontTx/>
              <a:buNone/>
            </a:pPr>
            <a:r>
              <a:rPr lang="cs-CZ" sz="2800" dirty="0">
                <a:solidFill>
                  <a:srgbClr val="FFFF00"/>
                </a:solidFill>
                <a:effectLst/>
              </a:rPr>
              <a:t>                                                     -  </a:t>
            </a:r>
            <a:r>
              <a:rPr lang="cs-CZ" sz="2800" i="1" dirty="0">
                <a:solidFill>
                  <a:srgbClr val="FFFF00"/>
                </a:solidFill>
                <a:effectLst/>
              </a:rPr>
              <a:t>listnaté a smíšené lesy</a:t>
            </a:r>
          </a:p>
          <a:p>
            <a:pPr>
              <a:buFontTx/>
              <a:buNone/>
            </a:pPr>
            <a:r>
              <a:rPr lang="cs-CZ" sz="2800" i="1" dirty="0">
                <a:solidFill>
                  <a:srgbClr val="FFFF00"/>
                </a:solidFill>
                <a:effectLst/>
              </a:rPr>
              <a:t>                                                     - jehličnaté lesy ( tajga )</a:t>
            </a:r>
          </a:p>
          <a:p>
            <a:pPr>
              <a:buFontTx/>
              <a:buNone/>
            </a:pPr>
            <a:r>
              <a:rPr lang="cs-CZ" sz="2800" b="1" i="1" u="sng" dirty="0">
                <a:solidFill>
                  <a:srgbClr val="FF0000"/>
                </a:solidFill>
              </a:rPr>
              <a:t>                                                                  </a:t>
            </a:r>
          </a:p>
          <a:p>
            <a:endParaRPr lang="cs-CZ" sz="2400" b="1" i="1" dirty="0"/>
          </a:p>
          <a:p>
            <a:endParaRPr lang="cs-CZ" sz="2400" b="1" i="1" dirty="0">
              <a:solidFill>
                <a:srgbClr val="FF0000"/>
              </a:solidFill>
            </a:endParaRPr>
          </a:p>
          <a:p>
            <a:endParaRPr lang="cs-CZ" sz="2400" dirty="0">
              <a:effectLst/>
            </a:endParaRPr>
          </a:p>
        </p:txBody>
      </p:sp>
      <p:pic>
        <p:nvPicPr>
          <p:cNvPr id="4098" name="Picture 2" descr="C:\Users\uživatel\AppData\Local\Microsoft\Windows\Temporary Internet Files\Content.IE5\61020E3Z\MP90044861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4153" y="3429000"/>
            <a:ext cx="2439223" cy="3284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89929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87382" y="116632"/>
            <a:ext cx="8488222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Střídání čtyř ročních období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FF0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5122" name="Picture 2" descr="C:\Users\uživatel\AppData\Local\Microsoft\Windows\Temporary Internet Files\Content.IE5\N01ZFM3U\MC90022919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268760"/>
            <a:ext cx="5472608" cy="5190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823046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675131" y="275634"/>
            <a:ext cx="1516762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Stepi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" name="Rectangle 3"/>
          <p:cNvSpPr>
            <a:spLocks noGrp="1" noChangeArrowheads="1"/>
          </p:cNvSpPr>
          <p:nvPr/>
        </p:nvSpPr>
        <p:spPr bwMode="auto">
          <a:xfrm>
            <a:off x="107504" y="921965"/>
            <a:ext cx="9144000" cy="5832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Tahoma" charset="0"/>
              <a:buChar char="–"/>
              <a:defRPr sz="28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Tahoma" charset="0"/>
              <a:buChar char="–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9pPr>
          </a:lstStyle>
          <a:p>
            <a:r>
              <a:rPr lang="cs-CZ" sz="2800" dirty="0"/>
              <a:t>t</a:t>
            </a:r>
            <a:r>
              <a:rPr lang="cs-CZ" sz="2800" dirty="0" smtClean="0"/>
              <a:t>ravnaté oblasti mírného pásu</a:t>
            </a:r>
            <a:endParaRPr lang="cs-CZ" sz="2800" dirty="0"/>
          </a:p>
          <a:p>
            <a:r>
              <a:rPr lang="cs-CZ" sz="2800" dirty="0">
                <a:effectLst/>
              </a:rPr>
              <a:t> 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celoročně </a:t>
            </a:r>
            <a:r>
              <a:rPr lang="cs-CZ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zde nedostatek srážek pro růst 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dřevin</a:t>
            </a:r>
          </a:p>
          <a:p>
            <a:r>
              <a:rPr lang="cs-CZ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Stepní půdy bývají velmi úrodné a v dnešní době jsou stepi proměněny ve světové 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obilnice</a:t>
            </a:r>
          </a:p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Severní </a:t>
            </a:r>
            <a:r>
              <a:rPr lang="cs-CZ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Amerika </a:t>
            </a:r>
            <a:r>
              <a:rPr lang="cs-CZ" sz="2800" dirty="0"/>
              <a:t>– prérie</a:t>
            </a:r>
          </a:p>
          <a:p>
            <a:r>
              <a:rPr lang="cs-CZ" sz="2800" dirty="0"/>
              <a:t>Jižní Amerika- pampy</a:t>
            </a:r>
          </a:p>
          <a:p>
            <a:endParaRPr lang="cs-CZ" sz="2400" dirty="0"/>
          </a:p>
        </p:txBody>
      </p:sp>
      <p:pic>
        <p:nvPicPr>
          <p:cNvPr id="6146" name="Picture 2" descr="http://upload.wikimedia.org/wikipedia/commons/thumb/9/91/Steppe_of_western_Kazakhstan_in_the_early_spring.jpg/800px-Steppe_of_western_Kazakhstan_in_the_early_spring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2359" y="3832770"/>
            <a:ext cx="3768127" cy="2826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995821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584012" y="160970"/>
            <a:ext cx="1843198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Pampy</a:t>
            </a:r>
          </a:p>
        </p:txBody>
      </p:sp>
      <p:sp>
        <p:nvSpPr>
          <p:cNvPr id="5" name="Obdélník 4"/>
          <p:cNvSpPr/>
          <p:nvPr/>
        </p:nvSpPr>
        <p:spPr>
          <a:xfrm>
            <a:off x="6057883" y="3091389"/>
            <a:ext cx="3006080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/>
              <a:t>Pampa se rozkládá ve východní Argentině. V porovnání se stepmi severní polokoule zde panují příznivější klimatické podmínky. V zimě se zde prakticky nevyskytují </a:t>
            </a:r>
            <a:r>
              <a:rPr lang="cs-CZ" sz="2000" dirty="0" smtClean="0"/>
              <a:t>mrazy.</a:t>
            </a:r>
            <a:r>
              <a:rPr lang="cs-CZ" sz="2000" dirty="0"/>
              <a:t>  V dnešní době je pampa velmi hustě osídlena a využívána k zemědělství.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374703" y="222525"/>
            <a:ext cx="32403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Nandu pampový</a:t>
            </a:r>
            <a:endParaRPr lang="cs-CZ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11560" y="3297345"/>
            <a:ext cx="32403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Hroznýš</a:t>
            </a:r>
            <a:endParaRPr lang="cs-CZ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580761" y="3081902"/>
            <a:ext cx="32403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Kondor</a:t>
            </a:r>
          </a:p>
          <a:p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170" name="Picture 2" descr="http://botany.cz/foto2/pampa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45440" y="422580"/>
            <a:ext cx="3456384" cy="2595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uživatel\AppData\Local\Microsoft\Windows\Temporary Internet Files\Content.IE5\JG1KSS09\MC90034700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04" y="622635"/>
            <a:ext cx="2982518" cy="2232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uživatel\AppData\Local\Microsoft\Windows\Temporary Internet Files\Content.IE5\DMZ2W1VQ\MP90025557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5336" y="4126358"/>
            <a:ext cx="3081572" cy="2383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http://upload.wikimedia.org/wikipedia/commons/thumb/d/d5/Kondor_2.JPG/800px-Kondor_2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7904" y="3754828"/>
            <a:ext cx="2203105" cy="2377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92226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383846" y="123641"/>
            <a:ext cx="1867820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Prérie</a:t>
            </a:r>
          </a:p>
        </p:txBody>
      </p:sp>
      <p:pic>
        <p:nvPicPr>
          <p:cNvPr id="2050" name="Picture 2" descr="http://m.ruvr.ru/data/2010/06/03/1226832054/3RIA-557905-Preview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35224" y="276851"/>
            <a:ext cx="4573045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08112" y="3903025"/>
            <a:ext cx="32403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Osel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732240" y="3887150"/>
            <a:ext cx="32403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Bizon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08112" y="276851"/>
            <a:ext cx="32403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Divoký kůň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788082" y="4802027"/>
            <a:ext cx="32403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Ovce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8195" name="Picture 3" descr="C:\Users\uživatel\AppData\Local\Microsoft\Windows\Temporary Internet Files\Content.IE5\61020E3Z\MP90018132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9174" y="960927"/>
            <a:ext cx="2771575" cy="1820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7" name="Picture 5" descr="C:\Users\uživatel\AppData\Local\Microsoft\Windows\Temporary Internet Files\Content.IE5\N01ZFM3U\MC90033791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474" y="4792216"/>
            <a:ext cx="1833372" cy="14648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C:\Users\uživatel\AppData\Local\Microsoft\Windows\Temporary Internet Files\Content.IE5\DMZ2W1VQ\MP90022774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43200" y="3068960"/>
            <a:ext cx="2372941" cy="1570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9" name="Picture 7" descr="C:\Users\uživatel\AppData\Local\Microsoft\Windows\Temporary Internet Files\Content.IE5\N01ZFM3U\MP90018042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16141" y="4426245"/>
            <a:ext cx="3657600" cy="2401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260100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1703" y="847411"/>
            <a:ext cx="2207656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Pšenice</a:t>
            </a:r>
          </a:p>
        </p:txBody>
      </p:sp>
      <p:sp>
        <p:nvSpPr>
          <p:cNvPr id="10" name="Obdélník 9"/>
          <p:cNvSpPr/>
          <p:nvPr/>
        </p:nvSpPr>
        <p:spPr>
          <a:xfrm>
            <a:off x="6444208" y="4983901"/>
            <a:ext cx="2167581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kukuřice</a:t>
            </a:r>
          </a:p>
        </p:txBody>
      </p:sp>
      <p:pic>
        <p:nvPicPr>
          <p:cNvPr id="9218" name="Picture 2" descr="C:\Users\uživatel\AppData\Local\Microsoft\Windows\Temporary Internet Files\Content.IE5\N01ZFM3U\MP90044829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2069616"/>
            <a:ext cx="2461981" cy="36995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19" name="Picture 3" descr="C:\Users\uživatel\AppData\Local\Microsoft\Windows\Temporary Internet Files\Content.IE5\DMZ2W1VQ\MC90033478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7904" y="2349062"/>
            <a:ext cx="2170305" cy="4508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C:\Users\uživatel\AppData\Local\Microsoft\Windows\Temporary Internet Files\Content.IE5\61020E3Z\MP90040181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65175" y="193770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3626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403648" y="116632"/>
            <a:ext cx="6531853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Listnaté a smíšené lesy</a:t>
            </a:r>
          </a:p>
        </p:txBody>
      </p:sp>
      <p:sp>
        <p:nvSpPr>
          <p:cNvPr id="2" name="Obdélník 1"/>
          <p:cNvSpPr/>
          <p:nvPr/>
        </p:nvSpPr>
        <p:spPr>
          <a:xfrm>
            <a:off x="4417194" y="1355576"/>
            <a:ext cx="4572000" cy="46166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400" dirty="0" smtClean="0"/>
              <a:t>- mírné </a:t>
            </a:r>
            <a:r>
              <a:rPr lang="cs-CZ" sz="2400" dirty="0"/>
              <a:t>a vlhké </a:t>
            </a:r>
            <a:r>
              <a:rPr lang="cs-CZ" sz="2400" dirty="0" smtClean="0"/>
              <a:t>podnebí</a:t>
            </a:r>
            <a:endParaRPr lang="cs-CZ" sz="2400" dirty="0"/>
          </a:p>
        </p:txBody>
      </p:sp>
      <p:sp>
        <p:nvSpPr>
          <p:cNvPr id="3" name="Obdélník 2"/>
          <p:cNvSpPr/>
          <p:nvPr/>
        </p:nvSpPr>
        <p:spPr>
          <a:xfrm>
            <a:off x="538123" y="5805264"/>
            <a:ext cx="3488455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indent="-342900">
              <a:buFontTx/>
              <a:buChar char="-"/>
            </a:pPr>
            <a:r>
              <a:rPr lang="cs-CZ" sz="2400" dirty="0" smtClean="0"/>
              <a:t>v </a:t>
            </a:r>
            <a:r>
              <a:rPr lang="cs-CZ" sz="2400" dirty="0"/>
              <a:t>teplejších oblastech </a:t>
            </a:r>
            <a:endParaRPr lang="cs-CZ" sz="2400" dirty="0" smtClean="0"/>
          </a:p>
          <a:p>
            <a:r>
              <a:rPr lang="cs-CZ" sz="2400" dirty="0"/>
              <a:t> </a:t>
            </a:r>
            <a:r>
              <a:rPr lang="cs-CZ" sz="2400" dirty="0" smtClean="0"/>
              <a:t>    mírného </a:t>
            </a:r>
            <a:r>
              <a:rPr lang="cs-CZ" sz="2400" dirty="0"/>
              <a:t>pásu</a:t>
            </a:r>
          </a:p>
        </p:txBody>
      </p:sp>
      <p:pic>
        <p:nvPicPr>
          <p:cNvPr id="10242" name="Picture 2" descr="C:\Users\uživatel\AppData\Local\Microsoft\Windows\Temporary Internet Files\Content.IE5\JG1KSS09\MP90043051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800" y="1196752"/>
            <a:ext cx="3635896" cy="42900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43" name="Picture 3" descr="C:\Users\uživatel\AppData\Local\Microsoft\Windows\Temporary Internet Files\Content.IE5\61020E3Z\MP90039962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69574" y="2852936"/>
            <a:ext cx="3914488" cy="3131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62433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480063" y="116632"/>
            <a:ext cx="4379019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jehličnaté lesy</a:t>
            </a:r>
          </a:p>
        </p:txBody>
      </p:sp>
      <p:sp>
        <p:nvSpPr>
          <p:cNvPr id="2" name="Obdélník 1"/>
          <p:cNvSpPr/>
          <p:nvPr/>
        </p:nvSpPr>
        <p:spPr>
          <a:xfrm>
            <a:off x="1763688" y="770931"/>
            <a:ext cx="5976664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itchFamily="2" charset="2"/>
              <a:buChar char="q"/>
            </a:pPr>
            <a:r>
              <a:rPr lang="cs-CZ" sz="2000" dirty="0">
                <a:solidFill>
                  <a:schemeClr val="tx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 výše položených místech naší republiky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000" dirty="0">
                <a:solidFill>
                  <a:schemeClr val="tx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pokrývají chladnější oblasti mírného pásu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000" dirty="0">
                <a:solidFill>
                  <a:schemeClr val="tx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nejsevernější část jehličnatých lesů se </a:t>
            </a:r>
            <a:r>
              <a:rPr lang="cs-CZ" sz="2000" dirty="0" smtClean="0">
                <a:solidFill>
                  <a:schemeClr val="tx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nazývá     </a:t>
            </a:r>
            <a:r>
              <a:rPr lang="cs-CZ" sz="2000" b="1" u="sng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TAJGA</a:t>
            </a:r>
            <a:r>
              <a:rPr lang="cs-CZ" sz="20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sz="20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8" name="Picture 4" descr="C:\Users\uživatel\AppData\Local\Microsoft\Windows\Temporary Internet Files\Content.IE5\DMZ2W1VQ\MP90042531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094370"/>
            <a:ext cx="5798418" cy="46387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695395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803337" y="116632"/>
            <a:ext cx="1732462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tajga</a:t>
            </a:r>
          </a:p>
        </p:txBody>
      </p:sp>
      <p:sp>
        <p:nvSpPr>
          <p:cNvPr id="5" name="Obdélník 4"/>
          <p:cNvSpPr/>
          <p:nvPr/>
        </p:nvSpPr>
        <p:spPr>
          <a:xfrm>
            <a:off x="231462" y="760647"/>
            <a:ext cx="4572000" cy="1754326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dirty="0"/>
              <a:t>vyskytuje </a:t>
            </a:r>
            <a:r>
              <a:rPr lang="cs-CZ" dirty="0" smtClean="0"/>
              <a:t> se především </a:t>
            </a:r>
            <a:r>
              <a:rPr lang="cs-CZ" dirty="0"/>
              <a:t>v severních zeměpisných </a:t>
            </a:r>
            <a:r>
              <a:rPr lang="cs-CZ" dirty="0" smtClean="0"/>
              <a:t>šířkách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převažují  zde jehličnaté</a:t>
            </a:r>
            <a:r>
              <a:rPr lang="cs-CZ" dirty="0"/>
              <a:t> </a:t>
            </a:r>
            <a:r>
              <a:rPr lang="cs-CZ" dirty="0" smtClean="0"/>
              <a:t>lesy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n</a:t>
            </a:r>
            <a:r>
              <a:rPr lang="cs-CZ" dirty="0" smtClean="0"/>
              <a:t>ejvíce </a:t>
            </a:r>
            <a:r>
              <a:rPr lang="cs-CZ" dirty="0"/>
              <a:t>takových lesů se vyskytuje v </a:t>
            </a:r>
            <a:r>
              <a:rPr lang="cs-CZ" dirty="0" smtClean="0"/>
              <a:t>Kanadě</a:t>
            </a:r>
            <a:r>
              <a:rPr lang="cs-CZ" dirty="0"/>
              <a:t> </a:t>
            </a:r>
            <a:r>
              <a:rPr lang="cs-CZ" dirty="0" smtClean="0"/>
              <a:t>a </a:t>
            </a:r>
            <a:r>
              <a:rPr lang="cs-CZ" dirty="0"/>
              <a:t>především na Sibiři, odtud pochází i místní </a:t>
            </a:r>
            <a:r>
              <a:rPr lang="cs-CZ" dirty="0" smtClean="0"/>
              <a:t>název - </a:t>
            </a:r>
            <a:r>
              <a:rPr lang="cs-CZ" b="1" dirty="0" smtClean="0"/>
              <a:t>tajga</a:t>
            </a:r>
            <a:r>
              <a:rPr lang="cs-CZ" dirty="0"/>
              <a:t>.</a:t>
            </a:r>
          </a:p>
        </p:txBody>
      </p:sp>
      <p:pic>
        <p:nvPicPr>
          <p:cNvPr id="11266" name="Picture 2" descr="C:\Users\uživatel\AppData\Local\Microsoft\Windows\Temporary Internet Files\Content.IE5\JG1KSS09\MP90043375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0398" y="2703478"/>
            <a:ext cx="4123363" cy="41545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765278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5829" y="82708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Dub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624605" y="3354548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Buk</a:t>
            </a:r>
            <a:endParaRPr lang="cs-CZ" sz="2400" b="1" dirty="0">
              <a:solidFill>
                <a:schemeClr val="tx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70992" y="5975266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Bříza</a:t>
            </a:r>
            <a:endParaRPr lang="cs-CZ" sz="2400" b="1" dirty="0">
              <a:solidFill>
                <a:schemeClr val="tx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220072" y="1935552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Javor</a:t>
            </a:r>
            <a:endParaRPr lang="cs-CZ" sz="2400" b="1" dirty="0">
              <a:solidFill>
                <a:schemeClr val="tx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2290" name="Picture 2" descr="C:\Users\uživatel\AppData\Local\Microsoft\Windows\Temporary Internet Files\Content.IE5\61020E3Z\MC9003915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18547" y="9391"/>
            <a:ext cx="2870486" cy="2447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291" name="Picture 3" descr="C:\Users\uživatel\AppData\Local\Microsoft\Windows\Temporary Internet Files\Content.IE5\61020E3Z\MP90040347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6449" y="82708"/>
            <a:ext cx="2496312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292" name="Picture 4" descr="C:\Users\uživatel\AppData\Local\Microsoft\Windows\Temporary Internet Files\Content.IE5\61020E3Z\MP90043379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16037" y="2853132"/>
            <a:ext cx="2475506" cy="3789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294" name="Picture 6" descr="http://upload.wikimedia.org/wikipedia/commons/thumb/b/b1/Buchenwald_1.jpg/640px-Buchenwald_1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99932" y="3343401"/>
            <a:ext cx="2524673" cy="3364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48341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3118148"/>
            <a:ext cx="14792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modřín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91821" y="3760610"/>
            <a:ext cx="14792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borovice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236296" y="260648"/>
            <a:ext cx="14792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smrk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500562" y="2713123"/>
            <a:ext cx="14792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jedle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3314" name="Picture 2" descr="C:\Users\uživatel\AppData\Local\Microsoft\Windows\Temporary Internet Files\Content.IE5\N01ZFM3U\MP90043087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4245335"/>
            <a:ext cx="2627784" cy="24840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3316" name="Picture 4" descr="https://upload.wikimedia.org/wikipedia/commons/thumb/7/70/Illustration_Larix_decudua0.jpg/258px-Illustration_Larix_decudua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35539" y="260648"/>
            <a:ext cx="1671108" cy="26815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3318" name="Picture 6" descr="http://upload.wikimedia.org/wikipedia/commons/thumb/0/05/Abies_alba_Orjen.jpg/640px-Abies_alba_Orjen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6366" y="3518258"/>
            <a:ext cx="3133292" cy="3127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3320" name="Picture 8" descr="http://upload.wikimedia.org/wikipedia/commons/thumb/2/20/Picea_sitchensis_forest.jpg/800px-Picea_sitchensis_forest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61366" y="457839"/>
            <a:ext cx="381000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233320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uživatel\AppData\Local\Microsoft\Windows\Temporary Internet Files\Content.IE5\Q2YOHSNB\MP90040670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996952"/>
            <a:ext cx="2417704" cy="36247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004048" y="209070"/>
            <a:ext cx="19442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zajíc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47936" y="341040"/>
            <a:ext cx="19442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jelen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868180" y="3861048"/>
            <a:ext cx="19442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jezevec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28138" y="6146558"/>
            <a:ext cx="19442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liška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308304" y="3073908"/>
            <a:ext cx="19442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datel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4338" name="Picture 2" descr="C:\Users\uživatel\AppData\Local\Microsoft\Windows\Temporary Internet Files\Content.IE5\61020E3Z\MP90040685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716699"/>
            <a:ext cx="3835896" cy="2557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4339" name="Picture 3" descr="C:\Users\uživatel\AppData\Local\Microsoft\Windows\Temporary Internet Files\Content.IE5\N01ZFM3U\MC90033236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25670" y="744561"/>
            <a:ext cx="2504236" cy="1748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4340" name="Picture 4" descr="C:\Users\uživatel\AppData\Local\Microsoft\Windows\Temporary Internet Files\Content.IE5\JG1KSS09\MC90034698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62549" y="4539123"/>
            <a:ext cx="2694962" cy="1780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4341" name="Picture 5" descr="C:\Users\uživatel\AppData\Local\Microsoft\Windows\Temporary Internet Files\Content.IE5\N01ZFM3U\MC90033797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34958" y="4261158"/>
            <a:ext cx="3535059" cy="1427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90237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uživatel\AppData\Local\Microsoft\Windows\Temporary Internet Files\Content.IE5\Q2YOHSNB\MP90044247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260648"/>
            <a:ext cx="4031940" cy="2687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uživatel\AppData\Local\Microsoft\Windows\Temporary Internet Files\Content.IE5\XXDD00DP\MP90026285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50336" y="3163940"/>
            <a:ext cx="2426208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4330412" y="260648"/>
            <a:ext cx="19442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medvěd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968221" y="3356992"/>
            <a:ext cx="19442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los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110845" y="4592630"/>
            <a:ext cx="19442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rys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503605" y="2549726"/>
            <a:ext cx="19442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vlk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5362" name="Picture 2" descr="C:\Users\uživatel\AppData\Local\Microsoft\Windows\Temporary Internet Files\Content.IE5\JG1KSS09\MC90022908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3757102"/>
            <a:ext cx="2995869" cy="1983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5363" name="Picture 3" descr="C:\Users\uživatel\AppData\Local\Microsoft\Windows\Temporary Internet Files\Content.IE5\DMZ2W1VQ\MP90042528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44044" y="71689"/>
            <a:ext cx="3011017" cy="45209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866903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260648"/>
            <a:ext cx="842493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dirty="0" smtClean="0"/>
              <a:t>Citace 2013-04-23        Obrazový </a:t>
            </a:r>
            <a:r>
              <a:rPr lang="cs-CZ" sz="900" dirty="0"/>
              <a:t>materiál dostupný na</a:t>
            </a:r>
            <a:r>
              <a:rPr lang="cs-CZ" sz="900" dirty="0" smtClean="0"/>
              <a:t>:</a:t>
            </a:r>
          </a:p>
          <a:p>
            <a:endParaRPr lang="cs-CZ" sz="900" dirty="0" smtClean="0"/>
          </a:p>
          <a:p>
            <a:r>
              <a:rPr lang="cs-CZ" sz="900" dirty="0"/>
              <a:t>https://</a:t>
            </a:r>
            <a:r>
              <a:rPr lang="cs-CZ" sz="900" dirty="0" smtClean="0"/>
              <a:t>upload.wikimedia.org/wikipedia/commons/thumb/c/c3/Klimag%C3%BCrtel-der-erde-gem%C3%A4%C3%9Figte-zone.png/1280px-Klimag%C3%BCrtel-der-erde-gem%C3%A4%C3%9Figte-zone.png</a:t>
            </a:r>
            <a:r>
              <a:rPr lang="cs-CZ" sz="900" dirty="0" smtClean="0">
                <a:hlinkClick r:id="rId2"/>
              </a:rPr>
              <a:t>l</a:t>
            </a:r>
            <a:endParaRPr lang="cs-CZ" sz="900" dirty="0" smtClean="0"/>
          </a:p>
          <a:p>
            <a:r>
              <a:rPr lang="cs-CZ" sz="900" dirty="0" smtClean="0"/>
              <a:t>23.4.2013   20.30</a:t>
            </a:r>
          </a:p>
          <a:p>
            <a:r>
              <a:rPr lang="cs-CZ" sz="900" dirty="0"/>
              <a:t>http://upload.wikimedia.org/wikipedia/commons/thumb/9/91/Steppe_of_western_Kazakhstan_in_the_early_spring.jpg/800px-Steppe_of_western_Kazakhstan_in_the_early_spring.jpg</a:t>
            </a:r>
            <a:endParaRPr lang="cs-CZ" sz="900" dirty="0" smtClean="0"/>
          </a:p>
          <a:p>
            <a:r>
              <a:rPr lang="cs-CZ" sz="900" dirty="0" smtClean="0"/>
              <a:t>23.4.2013   20.37</a:t>
            </a:r>
          </a:p>
          <a:p>
            <a:r>
              <a:rPr lang="cs-CZ" sz="900" dirty="0"/>
              <a:t>http://botany.cz/foto2/pampa2.jpg</a:t>
            </a:r>
            <a:endParaRPr lang="cs-CZ" sz="900" dirty="0" smtClean="0"/>
          </a:p>
          <a:p>
            <a:r>
              <a:rPr lang="cs-CZ" sz="900" dirty="0" smtClean="0"/>
              <a:t>23.4.2013   20.44</a:t>
            </a:r>
          </a:p>
          <a:p>
            <a:r>
              <a:rPr lang="cs-CZ" sz="900" dirty="0"/>
              <a:t>http://upload.wikimedia.org/wikipedia/commons/thumb/d/d5/Kondor_2.JPG/800px-Kondor_2.JPG</a:t>
            </a:r>
            <a:endParaRPr lang="cs-CZ" sz="900" dirty="0" smtClean="0"/>
          </a:p>
          <a:p>
            <a:r>
              <a:rPr lang="cs-CZ" sz="900" dirty="0" smtClean="0"/>
              <a:t>23.4.2013   20.59</a:t>
            </a:r>
          </a:p>
          <a:p>
            <a:r>
              <a:rPr lang="cs-CZ" sz="900" dirty="0">
                <a:hlinkClick r:id="rId3"/>
              </a:rPr>
              <a:t>http://</a:t>
            </a:r>
            <a:r>
              <a:rPr lang="cs-CZ" sz="900" dirty="0" smtClean="0">
                <a:hlinkClick r:id="rId3"/>
              </a:rPr>
              <a:t>upload.wikimedia.org/wikipedia/commons/thumb/b/b1/Buchenwald_1.jpg/640px-Buchenwald_1.jpg</a:t>
            </a:r>
            <a:endParaRPr lang="cs-CZ" sz="900" dirty="0" smtClean="0"/>
          </a:p>
          <a:p>
            <a:r>
              <a:rPr lang="cs-CZ" sz="900" dirty="0" smtClean="0"/>
              <a:t>23.4.2013    21.02</a:t>
            </a:r>
          </a:p>
          <a:p>
            <a:r>
              <a:rPr lang="cs-CZ" sz="900" dirty="0">
                <a:hlinkClick r:id="rId4"/>
              </a:rPr>
              <a:t>https://</a:t>
            </a:r>
            <a:r>
              <a:rPr lang="cs-CZ" sz="900" dirty="0" smtClean="0">
                <a:hlinkClick r:id="rId4"/>
              </a:rPr>
              <a:t>upload.wikimedia.org/wikipedia/commons/thumb/7/70/Illustration_Larix_decudua0.jpg/258px-Illustration_Larix_decudua0.jpg</a:t>
            </a:r>
            <a:endParaRPr lang="cs-CZ" sz="900" dirty="0" smtClean="0"/>
          </a:p>
          <a:p>
            <a:r>
              <a:rPr lang="cs-CZ" sz="900" dirty="0" smtClean="0"/>
              <a:t>23.4.2013    21.05</a:t>
            </a:r>
          </a:p>
          <a:p>
            <a:r>
              <a:rPr lang="cs-CZ" sz="900" dirty="0">
                <a:hlinkClick r:id="rId5"/>
              </a:rPr>
              <a:t>http://</a:t>
            </a:r>
            <a:r>
              <a:rPr lang="cs-CZ" sz="900" dirty="0" smtClean="0">
                <a:hlinkClick r:id="rId5"/>
              </a:rPr>
              <a:t>upload.wikimedia.org/wikipedia/commons/thumb/0/05/Abies_alba_Orjen.jpg/640px-Abies_alba_Orjen.jpg</a:t>
            </a:r>
            <a:endParaRPr lang="cs-CZ" sz="900" dirty="0" smtClean="0"/>
          </a:p>
          <a:p>
            <a:r>
              <a:rPr lang="cs-CZ" sz="900" dirty="0" smtClean="0"/>
              <a:t>23.4.2013    21.06</a:t>
            </a:r>
          </a:p>
          <a:p>
            <a:r>
              <a:rPr lang="cs-CZ" sz="900" dirty="0">
                <a:hlinkClick r:id="rId6"/>
              </a:rPr>
              <a:t>http://</a:t>
            </a:r>
            <a:r>
              <a:rPr lang="cs-CZ" sz="900" dirty="0" smtClean="0">
                <a:hlinkClick r:id="rId6"/>
              </a:rPr>
              <a:t>upload.wikimedia.org/wikipedia/commons/thumb/2/20/Picea_sitchensis_forest.jpg/800px-Picea_sitchensis_forest.jpg</a:t>
            </a:r>
            <a:endParaRPr lang="cs-CZ" sz="900" dirty="0" smtClean="0"/>
          </a:p>
          <a:p>
            <a:r>
              <a:rPr lang="cs-CZ" sz="900" dirty="0" smtClean="0"/>
              <a:t>23.4.2013    21.11</a:t>
            </a:r>
          </a:p>
          <a:p>
            <a:endParaRPr lang="cs-CZ" sz="900" dirty="0" smtClean="0"/>
          </a:p>
          <a:p>
            <a:r>
              <a:rPr lang="cs-CZ" sz="900" dirty="0" smtClean="0"/>
              <a:t>Klipart – www.office.</a:t>
            </a:r>
            <a:r>
              <a:rPr lang="cs-CZ" sz="900" dirty="0" err="1" smtClean="0"/>
              <a:t>microsoft.com</a:t>
            </a:r>
            <a:endParaRPr lang="cs-CZ" sz="900" dirty="0" smtClean="0"/>
          </a:p>
          <a:p>
            <a:r>
              <a:rPr lang="cs-CZ" sz="900" dirty="0" smtClean="0"/>
              <a:t>23.4.2013   13.31 – 15.11</a:t>
            </a:r>
          </a:p>
          <a:p>
            <a:endParaRPr lang="cs-CZ" sz="900" dirty="0"/>
          </a:p>
        </p:txBody>
      </p:sp>
    </p:spTree>
    <p:extLst>
      <p:ext uri="{BB962C8B-B14F-4D97-AF65-F5344CB8AC3E}">
        <p14:creationId xmlns:p14="http://schemas.microsoft.com/office/powerpoint/2010/main" xmlns="" val="8656001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3528" y="260648"/>
            <a:ext cx="8352928" cy="21698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900" dirty="0">
                <a:hlinkClick r:id="rId2"/>
              </a:rPr>
              <a:t>http://</a:t>
            </a:r>
            <a:r>
              <a:rPr lang="cs-CZ" sz="900" dirty="0" smtClean="0">
                <a:hlinkClick r:id="rId2"/>
              </a:rPr>
              <a:t>www.stromy.eu/stromky%2Fstromy/jedlekavkazska151-175cmvanocnistromeksdorucenim?ItemIdx=10</a:t>
            </a:r>
            <a:endParaRPr lang="cs-CZ" sz="900" dirty="0" smtClean="0"/>
          </a:p>
          <a:p>
            <a:r>
              <a:rPr lang="cs-CZ" sz="900" dirty="0" smtClean="0"/>
              <a:t>23.4.2013   22.02</a:t>
            </a:r>
          </a:p>
          <a:p>
            <a:r>
              <a:rPr lang="cs-CZ" sz="900" dirty="0">
                <a:hlinkClick r:id="rId3"/>
              </a:rPr>
              <a:t>http://</a:t>
            </a:r>
            <a:r>
              <a:rPr lang="cs-CZ" sz="900" dirty="0" smtClean="0">
                <a:hlinkClick r:id="rId3"/>
              </a:rPr>
              <a:t>www.uspza.cz/index.php?id=10320</a:t>
            </a:r>
            <a:endParaRPr lang="cs-CZ" sz="900" dirty="0" smtClean="0"/>
          </a:p>
          <a:p>
            <a:r>
              <a:rPr lang="cs-CZ" sz="900" dirty="0" smtClean="0"/>
              <a:t>23.4.2013   22.04</a:t>
            </a:r>
          </a:p>
          <a:p>
            <a:r>
              <a:rPr lang="cs-CZ" sz="900" dirty="0" smtClean="0">
                <a:hlinkClick r:id="rId4"/>
              </a:rPr>
              <a:t>http</a:t>
            </a:r>
            <a:r>
              <a:rPr lang="cs-CZ" sz="900" dirty="0">
                <a:hlinkClick r:id="rId4"/>
              </a:rPr>
              <a:t>://kabineterethiron.webnode.cz/a5-hodina-zvirata-co-zji-v-lese</a:t>
            </a:r>
            <a:r>
              <a:rPr lang="cs-CZ" sz="900" dirty="0" smtClean="0">
                <a:hlinkClick r:id="rId4"/>
              </a:rPr>
              <a:t>/</a:t>
            </a:r>
            <a:endParaRPr lang="cs-CZ" sz="900" dirty="0" smtClean="0"/>
          </a:p>
          <a:p>
            <a:r>
              <a:rPr lang="cs-CZ" sz="900" dirty="0" smtClean="0"/>
              <a:t>23.4.2013   22.12</a:t>
            </a:r>
          </a:p>
          <a:p>
            <a:endParaRPr lang="cs-CZ" sz="900" dirty="0" smtClean="0"/>
          </a:p>
          <a:p>
            <a:endParaRPr lang="cs-CZ" sz="900" dirty="0"/>
          </a:p>
          <a:p>
            <a:r>
              <a:rPr lang="cs-CZ" sz="900" dirty="0" smtClean="0"/>
              <a:t>Textový </a:t>
            </a:r>
            <a:r>
              <a:rPr lang="cs-CZ" sz="900" dirty="0"/>
              <a:t>materiál dostupný na:</a:t>
            </a:r>
          </a:p>
          <a:p>
            <a:r>
              <a:rPr lang="cs-CZ" sz="900" dirty="0">
                <a:hlinkClick r:id="rId5"/>
              </a:rPr>
              <a:t>https://cs.wikipedia.org/wiki/Step</a:t>
            </a:r>
            <a:endParaRPr lang="cs-CZ" sz="900" dirty="0"/>
          </a:p>
          <a:p>
            <a:r>
              <a:rPr lang="cs-CZ" sz="900" dirty="0"/>
              <a:t>23.4.2013   20.45</a:t>
            </a:r>
          </a:p>
          <a:p>
            <a:r>
              <a:rPr lang="cs-CZ" sz="900" dirty="0">
                <a:hlinkClick r:id="rId5"/>
              </a:rPr>
              <a:t>https://cs.wikipedia.org/wiki/Step#Jihoamerick.C3.A9_stepi_.28pampy.29</a:t>
            </a:r>
            <a:endParaRPr lang="cs-CZ" sz="900" dirty="0"/>
          </a:p>
          <a:p>
            <a:r>
              <a:rPr lang="cs-CZ" sz="900" dirty="0"/>
              <a:t>23.4.2013   20.50</a:t>
            </a:r>
          </a:p>
          <a:p>
            <a:r>
              <a:rPr lang="cs-CZ" sz="900" dirty="0">
                <a:hlinkClick r:id="rId6"/>
              </a:rPr>
              <a:t>http://cs.wikipedia.org/wiki/Tajga</a:t>
            </a:r>
            <a:endParaRPr lang="cs-CZ" sz="900" dirty="0"/>
          </a:p>
          <a:p>
            <a:r>
              <a:rPr lang="cs-CZ" sz="900" dirty="0"/>
              <a:t>23.4.2013   21.23</a:t>
            </a:r>
          </a:p>
        </p:txBody>
      </p:sp>
    </p:spTree>
    <p:extLst>
      <p:ext uri="{BB962C8B-B14F-4D97-AF65-F5344CB8AC3E}">
        <p14:creationId xmlns:p14="http://schemas.microsoft.com/office/powerpoint/2010/main" xmlns="" val="3074839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Živly">
  <a:themeElements>
    <a:clrScheme name="Živly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Živly">
      <a:maj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Živly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48000">
              <a:schemeClr val="phClr">
                <a:tint val="54000"/>
                <a:satMod val="140000"/>
              </a:schemeClr>
            </a:gs>
            <a:gs pos="100000">
              <a:schemeClr val="phClr">
                <a:tint val="24000"/>
                <a:satMod val="260000"/>
              </a:schemeClr>
            </a:gs>
          </a:gsLst>
          <a:lin ang="1620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48000"/>
                <a:satMod val="180000"/>
                <a:lumMod val="94000"/>
              </a:schemeClr>
            </a:gs>
            <a:gs pos="100000">
              <a:schemeClr val="phClr">
                <a:shade val="48000"/>
                <a:satMod val="180000"/>
                <a:lumMod val="94000"/>
              </a:schemeClr>
            </a:gs>
          </a:gsLst>
          <a:lin ang="414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38100" h="38100"/>
          </a:sp3d>
        </a:effectStyle>
        <a:effectStyle>
          <a:effectLst>
            <a:outerShdw blurRad="114300" dist="1143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plastic"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</a:schemeClr>
            </a:gs>
            <a:gs pos="100000">
              <a:schemeClr val="phClr">
                <a:shade val="40000"/>
                <a:satMod val="18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4000"/>
                <a:satMod val="280000"/>
              </a:schemeClr>
              <a:schemeClr val="phClr">
                <a:tint val="60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Elemental</Template>
  <TotalTime>1252</TotalTime>
  <Words>375</Words>
  <Application>Microsoft Office PowerPoint</Application>
  <PresentationFormat>Předvádění na obrazovce (4:3)</PresentationFormat>
  <Paragraphs>123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Živly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Dum</cp:lastModifiedBy>
  <cp:revision>109</cp:revision>
  <dcterms:created xsi:type="dcterms:W3CDTF">2012-10-04T17:02:39Z</dcterms:created>
  <dcterms:modified xsi:type="dcterms:W3CDTF">2014-08-28T08:12:23Z</dcterms:modified>
</cp:coreProperties>
</file>