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Default Extension="doc" ContentType="application/msword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0" name="Text Box 2"/>
          <p:cNvSpPr txBox="1"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3884613" y="0"/>
            <a:ext cx="2970212" cy="4556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Segoe UI" charset="0"/>
              </a:defRPr>
            </a:lvl1pPr>
          </a:lstStyle>
          <a:p>
            <a:endParaRPr 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noFill/>
          <a:ln w="12600" cap="sq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53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3884613" y="8685213"/>
            <a:ext cx="2970212" cy="455612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Segoe UI" charset="0"/>
              </a:defRPr>
            </a:lvl1pPr>
          </a:lstStyle>
          <a:p>
            <a:fld id="{87CF8866-B0BB-4C90-AE38-C77DD97108BF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2AB11153-390A-4902-97C6-FBDD9DEFB4FE}" type="slidenum">
              <a:rPr lang="cs-CZ"/>
              <a:pPr/>
              <a:t>1</a:t>
            </a:fld>
            <a:endParaRPr lang="cs-CZ"/>
          </a:p>
        </p:txBody>
      </p:sp>
      <p:sp>
        <p:nvSpPr>
          <p:cNvPr id="2662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4FADC64-035C-4A01-BCA3-D46AFE801FE2}" type="slidenum">
              <a:rPr lang="cs-CZ"/>
              <a:pPr/>
              <a:t>2</a:t>
            </a:fld>
            <a:endParaRPr lang="cs-CZ"/>
          </a:p>
        </p:txBody>
      </p:sp>
      <p:sp>
        <p:nvSpPr>
          <p:cNvPr id="2764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362C279E-16E3-47C8-8E7F-9C072DBBA556}" type="slidenum">
              <a:rPr lang="cs-CZ"/>
              <a:pPr/>
              <a:t>3</a:t>
            </a:fld>
            <a:endParaRPr lang="cs-CZ"/>
          </a:p>
        </p:txBody>
      </p:sp>
      <p:sp>
        <p:nvSpPr>
          <p:cNvPr id="2867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C0F832E-FDBD-48D1-AAE5-94D8BA516E1F}" type="slidenum">
              <a:rPr lang="cs-CZ"/>
              <a:pPr/>
              <a:t>4</a:t>
            </a:fld>
            <a:endParaRPr lang="cs-CZ"/>
          </a:p>
        </p:txBody>
      </p:sp>
      <p:sp>
        <p:nvSpPr>
          <p:cNvPr id="2969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4727EA5-8542-483D-B0F7-773EEC03DDDF}" type="slidenum">
              <a:rPr lang="cs-CZ"/>
              <a:pPr/>
              <a:t>5</a:t>
            </a:fld>
            <a:endParaRPr lang="cs-CZ"/>
          </a:p>
        </p:txBody>
      </p:sp>
      <p:sp>
        <p:nvSpPr>
          <p:cNvPr id="3072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2ECE28C4-369C-4488-91F7-CBE198F7A930}" type="slidenum">
              <a:rPr lang="cs-CZ" sz="1200">
                <a:solidFill>
                  <a:srgbClr val="FFFFFF"/>
                </a:solidFill>
                <a:ea typeface="Microsoft YaHei" charset="0"/>
                <a:cs typeface="Microsoft YaHei" charset="0"/>
              </a:rPr>
              <a:pPr algn="r">
                <a:buClrTx/>
                <a:buFontTx/>
                <a:buNone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</a:pPr>
              <a:t>5</a:t>
            </a:fld>
            <a:endParaRPr lang="cs-CZ" sz="1200">
              <a:solidFill>
                <a:srgbClr val="FFFFFF"/>
              </a:solidFill>
              <a:ea typeface="Microsoft YaHei" charset="0"/>
              <a:cs typeface="Microsoft YaHei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ADF159A-E056-4E84-AD70-753150EF7080}" type="slidenum">
              <a:rPr lang="cs-CZ"/>
              <a:pPr/>
              <a:t>6</a:t>
            </a:fld>
            <a:endParaRPr lang="cs-CZ"/>
          </a:p>
        </p:txBody>
      </p:sp>
      <p:sp>
        <p:nvSpPr>
          <p:cNvPr id="3174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B581F2E2-39C8-4DE9-ABD9-5784509133A9}" type="slidenum">
              <a:rPr lang="cs-CZ"/>
              <a:pPr/>
              <a:t>7</a:t>
            </a:fld>
            <a:endParaRPr lang="cs-CZ"/>
          </a:p>
        </p:txBody>
      </p:sp>
      <p:sp>
        <p:nvSpPr>
          <p:cNvPr id="3276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6B1880AB-AE46-4164-AC2B-3A174D282EF0}" type="slidenum">
              <a:rPr lang="cs-CZ"/>
              <a:pPr/>
              <a:t>8</a:t>
            </a:fld>
            <a:endParaRPr lang="cs-CZ"/>
          </a:p>
        </p:txBody>
      </p:sp>
      <p:sp>
        <p:nvSpPr>
          <p:cNvPr id="3379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3E4B176A-0DD7-42C9-B84A-3727F9E15580}" type="slidenum">
              <a:rPr lang="cs-CZ"/>
              <a:pPr/>
              <a:t>9</a:t>
            </a:fld>
            <a:endParaRPr lang="cs-CZ"/>
          </a:p>
        </p:txBody>
      </p:sp>
      <p:sp>
        <p:nvSpPr>
          <p:cNvPr id="3481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714044C-B10F-47E8-8C48-FED926F9AABD}" type="slidenum">
              <a:rPr lang="cs-CZ"/>
              <a:pPr/>
              <a:t>10</a:t>
            </a:fld>
            <a:endParaRPr lang="cs-CZ"/>
          </a:p>
        </p:txBody>
      </p:sp>
      <p:sp>
        <p:nvSpPr>
          <p:cNvPr id="3584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02CDFE1-C878-46C7-8145-EB56318B981F}" type="slidenum">
              <a:rPr lang="cs-CZ"/>
              <a:pPr/>
              <a:t>11</a:t>
            </a:fld>
            <a:endParaRPr lang="cs-CZ"/>
          </a:p>
        </p:txBody>
      </p:sp>
      <p:sp>
        <p:nvSpPr>
          <p:cNvPr id="3686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C26BD7E-6429-455B-964C-E1B40EFB705D}" type="slidenum">
              <a:rPr lang="cs-CZ"/>
              <a:pPr/>
              <a:t>12</a:t>
            </a:fld>
            <a:endParaRPr lang="cs-CZ"/>
          </a:p>
        </p:txBody>
      </p:sp>
      <p:sp>
        <p:nvSpPr>
          <p:cNvPr id="3788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BFF8672C-374B-4F5D-A0F4-5244516FB6E7}" type="slidenum">
              <a:rPr lang="cs-CZ"/>
              <a:pPr/>
              <a:t>13</a:t>
            </a:fld>
            <a:endParaRPr lang="cs-CZ"/>
          </a:p>
        </p:txBody>
      </p:sp>
      <p:sp>
        <p:nvSpPr>
          <p:cNvPr id="3891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A5AFCF3-E109-47D3-AA5C-6E6B61D82E3F}" type="slidenum">
              <a:rPr lang="cs-CZ"/>
              <a:pPr/>
              <a:t>14</a:t>
            </a:fld>
            <a:endParaRPr lang="cs-CZ"/>
          </a:p>
        </p:txBody>
      </p:sp>
      <p:sp>
        <p:nvSpPr>
          <p:cNvPr id="3993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C69BFC3-D7A2-4FAF-A53F-F7C2C8C54AAE}" type="slidenum">
              <a:rPr lang="cs-CZ"/>
              <a:pPr/>
              <a:t>15</a:t>
            </a:fld>
            <a:endParaRPr lang="cs-CZ"/>
          </a:p>
        </p:txBody>
      </p:sp>
      <p:sp>
        <p:nvSpPr>
          <p:cNvPr id="4096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051CD56-88F9-4510-8AA4-304A35AEAE98}" type="slidenum">
              <a:rPr lang="cs-CZ"/>
              <a:pPr/>
              <a:t>16</a:t>
            </a:fld>
            <a:endParaRPr lang="cs-CZ"/>
          </a:p>
        </p:txBody>
      </p:sp>
      <p:sp>
        <p:nvSpPr>
          <p:cNvPr id="4198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FE9A028-EE16-458E-9C91-1662A2BDB445}" type="slidenum">
              <a:rPr lang="cs-CZ"/>
              <a:pPr/>
              <a:t>17</a:t>
            </a:fld>
            <a:endParaRPr lang="cs-CZ"/>
          </a:p>
        </p:txBody>
      </p:sp>
      <p:sp>
        <p:nvSpPr>
          <p:cNvPr id="4300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AE8F443-9FBE-458D-85B2-8DDB7982D291}" type="slidenum">
              <a:rPr lang="cs-CZ"/>
              <a:pPr/>
              <a:t>18</a:t>
            </a:fld>
            <a:endParaRPr lang="cs-CZ"/>
          </a:p>
        </p:txBody>
      </p:sp>
      <p:sp>
        <p:nvSpPr>
          <p:cNvPr id="4403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BF50516-1EEB-46F3-9A65-93328EE915E5}" type="slidenum">
              <a:rPr lang="cs-CZ"/>
              <a:pPr/>
              <a:t>19</a:t>
            </a:fld>
            <a:endParaRPr lang="cs-CZ"/>
          </a:p>
        </p:txBody>
      </p:sp>
      <p:sp>
        <p:nvSpPr>
          <p:cNvPr id="4505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2BF0563-C025-4E2C-8B59-118DE200DD74}" type="slidenum">
              <a:rPr lang="cs-CZ"/>
              <a:pPr/>
              <a:t>20</a:t>
            </a:fld>
            <a:endParaRPr lang="cs-CZ"/>
          </a:p>
        </p:txBody>
      </p:sp>
      <p:sp>
        <p:nvSpPr>
          <p:cNvPr id="4608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B1955C7A-5ECD-424A-99BD-7FE2B0A80293}" type="slidenum">
              <a:rPr lang="cs-CZ"/>
              <a:pPr/>
              <a:t>21</a:t>
            </a:fld>
            <a:endParaRPr lang="cs-CZ"/>
          </a:p>
        </p:txBody>
      </p:sp>
      <p:sp>
        <p:nvSpPr>
          <p:cNvPr id="4710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B3DB3E84-E358-4902-B53B-6381BAA76777}" type="slidenum">
              <a:rPr lang="cs-CZ"/>
              <a:pPr/>
              <a:t>22</a:t>
            </a:fld>
            <a:endParaRPr lang="cs-CZ"/>
          </a:p>
        </p:txBody>
      </p:sp>
      <p:sp>
        <p:nvSpPr>
          <p:cNvPr id="4812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274A41F-2DD0-4E22-80C1-924DD4FC78E6}" type="slidenum">
              <a:rPr lang="cs-CZ"/>
              <a:pPr/>
              <a:t>23</a:t>
            </a:fld>
            <a:endParaRPr lang="cs-CZ"/>
          </a:p>
        </p:txBody>
      </p:sp>
      <p:sp>
        <p:nvSpPr>
          <p:cNvPr id="4915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9C58D101-ADBB-4799-9720-86F350A263D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CF4C0384-ACD3-43A3-B41F-0DD22A69C0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73271E0E-6F20-4730-8CD9-97542B2E42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625" y="1676400"/>
            <a:ext cx="4192588" cy="44211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76400"/>
            <a:ext cx="4194175" cy="44211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786C8FF5-6BB6-4C71-8507-C2A6F9C7663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006E8005-05C1-430B-BFB7-6BCC5D6268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505671E3-DF5F-4F69-A821-C20448D4037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2E301E8D-AB4C-474B-B507-B504C73E913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5410D6C1-0BD5-4B7D-B94C-38D97AE230C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E8E80A2C-AC47-4CD3-A1A1-5E690E98C46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33D0793D-B78E-4BE6-8342-17E54929700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7188" y="228600"/>
            <a:ext cx="2133600" cy="5868988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53163" cy="5868988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80021E96-5DEF-4371-8E5B-17685FAEE3D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301625" y="228600"/>
            <a:ext cx="8509000" cy="13239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nadpisu</a:t>
            </a:r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301625" y="1676400"/>
            <a:ext cx="8539163" cy="442118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</p:txBody>
      </p:sp>
      <p:sp>
        <p:nvSpPr>
          <p:cNvPr id="1027" name="Text Box 3"/>
          <p:cNvSpPr txBox="1">
            <a:spLocks noChangeArrowheads="1"/>
          </p:cNvSpPr>
          <p:nvPr/>
        </p:nvSpPr>
        <p:spPr bwMode="auto">
          <a:xfrm>
            <a:off x="304800" y="6245225"/>
            <a:ext cx="2286000" cy="47625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8" name="Text Box 4"/>
          <p:cNvSpPr txBox="1">
            <a:spLocks noChangeArrowheads="1"/>
          </p:cNvSpPr>
          <p:nvPr/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5225"/>
            <a:ext cx="2284413" cy="47466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Segoe UI" charset="0"/>
              </a:defRPr>
            </a:lvl1pPr>
          </a:lstStyle>
          <a:p>
            <a:fld id="{95BF9851-9C0B-4FA9-A764-27237F487E89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B7E7FF"/>
          </a:solidFill>
          <a:latin typeface="+mj-lt"/>
          <a:ea typeface="+mj-ea"/>
          <a:cs typeface="+mj-cs"/>
        </a:defRPr>
      </a:lvl1pPr>
      <a:lvl2pPr marL="742950" indent="-28575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B7E7FF"/>
          </a:solidFill>
          <a:latin typeface="Arial" charset="0"/>
          <a:ea typeface="Microsoft YaHei" charset="0"/>
          <a:cs typeface="Microsoft YaHei" charset="0"/>
        </a:defRPr>
      </a:lvl2pPr>
      <a:lvl3pPr marL="1143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B7E7FF"/>
          </a:solidFill>
          <a:latin typeface="Arial" charset="0"/>
          <a:ea typeface="Microsoft YaHei" charset="0"/>
          <a:cs typeface="Microsoft YaHei" charset="0"/>
        </a:defRPr>
      </a:lvl3pPr>
      <a:lvl4pPr marL="1600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B7E7FF"/>
          </a:solidFill>
          <a:latin typeface="Arial" charset="0"/>
          <a:ea typeface="Microsoft YaHei" charset="0"/>
          <a:cs typeface="Microsoft YaHei" charset="0"/>
        </a:defRPr>
      </a:lvl4pPr>
      <a:lvl5pPr marL="20574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B7E7FF"/>
          </a:solidFill>
          <a:latin typeface="Arial" charset="0"/>
          <a:ea typeface="Microsoft YaHei" charset="0"/>
          <a:cs typeface="Microsoft YaHei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B7E7FF"/>
          </a:solidFill>
          <a:latin typeface="Arial" charset="0"/>
          <a:ea typeface="Microsoft YaHei" charset="0"/>
          <a:cs typeface="Microsoft YaHei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B7E7FF"/>
          </a:solidFill>
          <a:latin typeface="Arial" charset="0"/>
          <a:ea typeface="Microsoft YaHei" charset="0"/>
          <a:cs typeface="Microsoft YaHei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B7E7FF"/>
          </a:solidFill>
          <a:latin typeface="Arial" charset="0"/>
          <a:ea typeface="Microsoft YaHei" charset="0"/>
          <a:cs typeface="Microsoft YaHei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B7E7FF"/>
          </a:solidFill>
          <a:latin typeface="Arial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600" b="1">
          <a:solidFill>
            <a:srgbClr val="FFFF00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FFFFFF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FFFFFF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Dokument_aplikace_Microsoft_Office_Word_97-_20031.doc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H%C5%99eben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H%C5%99eben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H%C5%99eben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Text Box 1"/>
          <p:cNvSpPr txBox="1">
            <a:spLocks noChangeArrowheads="1"/>
          </p:cNvSpPr>
          <p:nvPr/>
        </p:nvSpPr>
        <p:spPr bwMode="auto">
          <a:xfrm>
            <a:off x="0" y="4005263"/>
            <a:ext cx="9144000" cy="1808162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8000" b="1" u="sng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Historie hřebene</a:t>
            </a:r>
          </a:p>
        </p:txBody>
      </p:sp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468313" y="3933825"/>
            <a:ext cx="8351837" cy="17049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algn="ctr">
              <a:spcBef>
                <a:spcPts val="80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20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</a:t>
            </a:r>
          </a:p>
          <a:p>
            <a:pPr algn="ctr">
              <a:spcBef>
                <a:spcPts val="80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3200">
              <a:solidFill>
                <a:srgbClr val="FFFFFF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</p:txBody>
      </p:sp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4949825" y="1676400"/>
            <a:ext cx="4194175" cy="213518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2900" indent="-341313">
              <a:spcBef>
                <a:spcPts val="8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3200" b="1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</a:t>
            </a:r>
          </a:p>
          <a:p>
            <a:pPr marL="342900" indent="-341313">
              <a:spcBef>
                <a:spcPts val="8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sz="3200" b="1">
              <a:solidFill>
                <a:srgbClr val="FFFFFF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4949825" y="3963988"/>
            <a:ext cx="4194175" cy="2135187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2900" indent="-341313">
              <a:spcBef>
                <a:spcPts val="8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3200" b="1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</a:t>
            </a:r>
          </a:p>
          <a:p>
            <a:pPr marL="342900" indent="-341313">
              <a:spcBef>
                <a:spcPts val="8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sz="3200" b="1">
              <a:solidFill>
                <a:srgbClr val="FFFFFF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0" y="3963988"/>
            <a:ext cx="4194175" cy="2135187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2900" indent="-341313">
              <a:spcBef>
                <a:spcPts val="8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3200" b="1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</a:t>
            </a:r>
          </a:p>
          <a:p>
            <a:pPr marL="342900" indent="-341313" algn="r">
              <a:spcBef>
                <a:spcPts val="8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sz="3200" b="1">
              <a:solidFill>
                <a:srgbClr val="FFFFFF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476250"/>
            <a:ext cx="8388350" cy="2052638"/>
          </a:xfrm>
          <a:prstGeom prst="rect">
            <a:avLst/>
          </a:prstGeom>
          <a:solidFill>
            <a:srgbClr val="FFFFFF"/>
          </a:solidFill>
          <a:ln w="9525" cap="flat">
            <a:noFill/>
            <a:round/>
            <a:headEnd/>
            <a:tailEnd/>
          </a:ln>
          <a:effectLst/>
        </p:spPr>
      </p:pic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3708400" y="2636838"/>
            <a:ext cx="2663825" cy="4603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400" b="1">
                <a:solidFill>
                  <a:srgbClr val="FFFFFF"/>
                </a:solidFill>
                <a:ea typeface="Microsoft YaHei" charset="0"/>
                <a:cs typeface="Microsoft YaHei" charset="0"/>
              </a:rPr>
              <a:t>EU-3-1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7" name="Object 1"/>
          <p:cNvGraphicFramePr>
            <a:graphicFrameLocks noChangeAspect="1"/>
          </p:cNvGraphicFramePr>
          <p:nvPr/>
        </p:nvGraphicFramePr>
        <p:xfrm>
          <a:off x="1873250" y="0"/>
          <a:ext cx="5397500" cy="6858000"/>
        </p:xfrm>
        <a:graphic>
          <a:graphicData uri="http://schemas.openxmlformats.org/presentationml/2006/ole">
            <p:oleObj spid="_x0000_s4097" r:id="rId4" imgW="5850360" imgH="7432200" progId="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Text Box 1"/>
          <p:cNvSpPr txBox="1">
            <a:spLocks noChangeArrowheads="1"/>
          </p:cNvSpPr>
          <p:nvPr/>
        </p:nvSpPr>
        <p:spPr bwMode="auto">
          <a:xfrm>
            <a:off x="0" y="0"/>
            <a:ext cx="8864600" cy="68580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100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0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První nálezy hřebenu jsou staré až několik tisíc let.</a:t>
            </a:r>
          </a:p>
          <a:p>
            <a:pPr marL="342900" indent="-341313">
              <a:spcBef>
                <a:spcPts val="10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0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</a:t>
            </a:r>
          </a:p>
          <a:p>
            <a:pPr marL="342900" indent="-341313">
              <a:spcBef>
                <a:spcPts val="10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4000" b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  <a:p>
            <a:pPr marL="342900" indent="-341313">
              <a:spcBef>
                <a:spcPts val="10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4000" b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  <a:p>
            <a:pPr marL="341313" indent="-341313">
              <a:spcBef>
                <a:spcPts val="100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0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Vyráběly se z kostí, čelistí, rohů, slonoviny nebo dřeva (později hlavně zimostráz a eben)</a:t>
            </a:r>
          </a:p>
          <a:p>
            <a:pPr marL="342900" indent="-341313">
              <a:spcBef>
                <a:spcPts val="2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1000" b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  <a:p>
            <a:pPr marL="341313" indent="-341313">
              <a:spcBef>
                <a:spcPts val="100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0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byly zdobeny různými válečnými, loveckými nebo mýtickými výjevy.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836613"/>
            <a:ext cx="3902075" cy="26638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1341438"/>
            <a:ext cx="3348037" cy="22320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4716463" y="3213100"/>
            <a:ext cx="3073400" cy="2762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dirty="0">
                <a:solidFill>
                  <a:srgbClr val="FFFFFF"/>
                </a:solidFill>
                <a:ea typeface="Microsoft YaHei" charset="0"/>
                <a:cs typeface="Microsoft YaHei" charset="0"/>
              </a:rPr>
              <a:t>http://</a:t>
            </a:r>
            <a:r>
              <a:rPr lang="cs-CZ" sz="1200" dirty="0" smtClean="0">
                <a:solidFill>
                  <a:srgbClr val="FFFFFF"/>
                </a:solidFill>
                <a:ea typeface="Microsoft YaHei" charset="0"/>
                <a:cs typeface="Microsoft YaHei" charset="0"/>
              </a:rPr>
              <a:t>cs.wikipedia.org/wiki/H%C5%99eben</a:t>
            </a:r>
            <a:endParaRPr lang="cs-CZ" sz="1200" dirty="0">
              <a:solidFill>
                <a:srgbClr val="FFFFFF"/>
              </a:solidFill>
              <a:ea typeface="Microsoft YaHei" charset="0"/>
              <a:cs typeface="Microsoft YaHei" charset="0"/>
            </a:endParaRP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684213" y="1341438"/>
            <a:ext cx="3088003" cy="463846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dirty="0">
                <a:solidFill>
                  <a:srgbClr val="FFFFFF"/>
                </a:solidFill>
                <a:ea typeface="Microsoft YaHei" charset="0"/>
                <a:cs typeface="Microsoft YaHei" charset="0"/>
              </a:rPr>
              <a:t>http://</a:t>
            </a:r>
            <a:r>
              <a:rPr lang="cs-CZ" sz="1200" dirty="0" smtClean="0">
                <a:solidFill>
                  <a:srgbClr val="FFFFFF"/>
                </a:solidFill>
                <a:ea typeface="Microsoft YaHei" charset="0"/>
                <a:cs typeface="Microsoft YaHei" charset="0"/>
              </a:rPr>
              <a:t>cs.wikipedia.org/wiki/H%C5%99eben</a:t>
            </a:r>
          </a:p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1200" dirty="0">
              <a:solidFill>
                <a:srgbClr val="FFFFFF"/>
              </a:solidFill>
              <a:ea typeface="Microsoft YaHei" charset="0"/>
              <a:cs typeface="Microsoft YaHei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43325" y="2314575"/>
            <a:ext cx="5400675" cy="45434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3779838" y="2205038"/>
            <a:ext cx="5113337" cy="3683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FFFFFF"/>
                </a:solidFill>
                <a:ea typeface="Microsoft YaHei" charset="0"/>
                <a:cs typeface="Microsoft YaHei" charset="0"/>
              </a:rPr>
              <a:t>Etruský hřeben, 6. stol. př. n. l.</a:t>
            </a:r>
          </a:p>
        </p:txBody>
      </p:sp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250825" y="260350"/>
            <a:ext cx="8893175" cy="253206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buClr>
                <a:srgbClr val="FFC000"/>
              </a:buClr>
              <a:buFont typeface="Wingdings" charset="2"/>
              <a:buChar char="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>
                <a:solidFill>
                  <a:srgbClr val="FFFF00"/>
                </a:solidFill>
                <a:ea typeface="Microsoft YaHei" charset="0"/>
                <a:cs typeface="Microsoft YaHei" charset="0"/>
              </a:rPr>
              <a:t> A nepoužívaly se jen k česání, ale i k vyčesávání vajíček vší (hřebenem speciálně s úzkými zuby blízko u sebe). </a:t>
            </a: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3073707" y="6394154"/>
            <a:ext cx="6070293" cy="463846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dirty="0">
                <a:solidFill>
                  <a:srgbClr val="FFFFFF"/>
                </a:solidFill>
                <a:ea typeface="Microsoft YaHei" charset="0"/>
                <a:cs typeface="Microsoft YaHei" charset="0"/>
                <a:hlinkClick r:id="rId4"/>
              </a:rPr>
              <a:t>http://</a:t>
            </a:r>
            <a:r>
              <a:rPr lang="cs-CZ" sz="1200" dirty="0" smtClean="0">
                <a:solidFill>
                  <a:srgbClr val="FFFFFF"/>
                </a:solidFill>
                <a:ea typeface="Microsoft YaHei" charset="0"/>
                <a:cs typeface="Microsoft YaHei" charset="0"/>
                <a:hlinkClick r:id="rId4"/>
              </a:rPr>
              <a:t>cs.wikipedia.org/wiki/H%C5%99eben#mediaviewer</a:t>
            </a:r>
            <a:endParaRPr lang="cs-CZ" sz="1200" dirty="0" smtClean="0">
              <a:solidFill>
                <a:srgbClr val="FFFFFF"/>
              </a:solidFill>
              <a:ea typeface="Microsoft YaHei" charset="0"/>
              <a:cs typeface="Microsoft YaHei" charset="0"/>
            </a:endParaRPr>
          </a:p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dirty="0" smtClean="0">
                <a:solidFill>
                  <a:srgbClr val="FFFFFF"/>
                </a:solidFill>
                <a:ea typeface="Microsoft YaHei" charset="0"/>
                <a:cs typeface="Microsoft YaHei" charset="0"/>
              </a:rPr>
              <a:t>/</a:t>
            </a:r>
            <a:r>
              <a:rPr lang="cs-CZ" sz="1200" dirty="0">
                <a:solidFill>
                  <a:srgbClr val="FFFFFF"/>
                </a:solidFill>
                <a:ea typeface="Microsoft YaHei" charset="0"/>
                <a:cs typeface="Microsoft YaHei" charset="0"/>
              </a:rPr>
              <a:t>Soubor:</a:t>
            </a:r>
            <a:r>
              <a:rPr lang="cs-CZ" sz="1200" dirty="0" err="1">
                <a:solidFill>
                  <a:srgbClr val="FFFFFF"/>
                </a:solidFill>
                <a:ea typeface="Microsoft YaHei" charset="0"/>
                <a:cs typeface="Microsoft YaHei" charset="0"/>
              </a:rPr>
              <a:t>Etruscan</a:t>
            </a:r>
            <a:r>
              <a:rPr lang="cs-CZ" sz="1200" dirty="0">
                <a:solidFill>
                  <a:srgbClr val="FFFFFF"/>
                </a:solidFill>
                <a:ea typeface="Microsoft YaHei" charset="0"/>
                <a:cs typeface="Microsoft YaHei" charset="0"/>
              </a:rPr>
              <a:t>_-_</a:t>
            </a:r>
            <a:r>
              <a:rPr lang="cs-CZ" sz="1200" dirty="0" err="1">
                <a:solidFill>
                  <a:srgbClr val="FFFFFF"/>
                </a:solidFill>
                <a:ea typeface="Microsoft YaHei" charset="0"/>
                <a:cs typeface="Microsoft YaHei" charset="0"/>
              </a:rPr>
              <a:t>Comb</a:t>
            </a:r>
            <a:r>
              <a:rPr lang="cs-CZ" sz="1200" dirty="0">
                <a:solidFill>
                  <a:srgbClr val="FFFFFF"/>
                </a:solidFill>
                <a:ea typeface="Microsoft YaHei" charset="0"/>
                <a:cs typeface="Microsoft YaHei" charset="0"/>
              </a:rPr>
              <a:t>_</a:t>
            </a:r>
            <a:r>
              <a:rPr lang="cs-CZ" sz="1200" dirty="0" err="1">
                <a:solidFill>
                  <a:srgbClr val="FFFFFF"/>
                </a:solidFill>
                <a:ea typeface="Microsoft YaHei" charset="0"/>
                <a:cs typeface="Microsoft YaHei" charset="0"/>
              </a:rPr>
              <a:t>with</a:t>
            </a:r>
            <a:r>
              <a:rPr lang="cs-CZ" sz="1200" dirty="0">
                <a:solidFill>
                  <a:srgbClr val="FFFFFF"/>
                </a:solidFill>
                <a:ea typeface="Microsoft YaHei" charset="0"/>
                <a:cs typeface="Microsoft YaHei" charset="0"/>
              </a:rPr>
              <a:t>_</a:t>
            </a:r>
            <a:r>
              <a:rPr lang="cs-CZ" sz="1200" dirty="0" err="1">
                <a:solidFill>
                  <a:srgbClr val="FFFFFF"/>
                </a:solidFill>
                <a:ea typeface="Microsoft YaHei" charset="0"/>
                <a:cs typeface="Microsoft YaHei" charset="0"/>
              </a:rPr>
              <a:t>Lions</a:t>
            </a:r>
            <a:r>
              <a:rPr lang="cs-CZ" sz="1200" dirty="0">
                <a:solidFill>
                  <a:srgbClr val="FFFFFF"/>
                </a:solidFill>
                <a:ea typeface="Microsoft YaHei" charset="0"/>
                <a:cs typeface="Microsoft YaHei" charset="0"/>
              </a:rPr>
              <a:t>_</a:t>
            </a:r>
            <a:r>
              <a:rPr lang="cs-CZ" sz="1200" dirty="0" err="1">
                <a:solidFill>
                  <a:srgbClr val="FFFFFF"/>
                </a:solidFill>
                <a:ea typeface="Microsoft YaHei" charset="0"/>
                <a:cs typeface="Microsoft YaHei" charset="0"/>
              </a:rPr>
              <a:t>and</a:t>
            </a:r>
            <a:r>
              <a:rPr lang="cs-CZ" sz="1200" dirty="0">
                <a:solidFill>
                  <a:srgbClr val="FFFFFF"/>
                </a:solidFill>
                <a:ea typeface="Microsoft YaHei" charset="0"/>
                <a:cs typeface="Microsoft YaHei" charset="0"/>
              </a:rPr>
              <a:t>_</a:t>
            </a:r>
            <a:r>
              <a:rPr lang="cs-CZ" sz="1200" dirty="0" err="1">
                <a:solidFill>
                  <a:srgbClr val="FFFFFF"/>
                </a:solidFill>
                <a:ea typeface="Microsoft YaHei" charset="0"/>
                <a:cs typeface="Microsoft YaHei" charset="0"/>
              </a:rPr>
              <a:t>Geometric</a:t>
            </a:r>
            <a:r>
              <a:rPr lang="cs-CZ" sz="1200" dirty="0">
                <a:solidFill>
                  <a:srgbClr val="FFFFFF"/>
                </a:solidFill>
                <a:ea typeface="Microsoft YaHei" charset="0"/>
                <a:cs typeface="Microsoft YaHei" charset="0"/>
              </a:rPr>
              <a:t>_</a:t>
            </a:r>
            <a:r>
              <a:rPr lang="cs-CZ" sz="1200" dirty="0" err="1">
                <a:solidFill>
                  <a:srgbClr val="FFFFFF"/>
                </a:solidFill>
                <a:ea typeface="Microsoft YaHei" charset="0"/>
                <a:cs typeface="Microsoft YaHei" charset="0"/>
              </a:rPr>
              <a:t>Designs</a:t>
            </a:r>
            <a:r>
              <a:rPr lang="cs-CZ" sz="1200" dirty="0">
                <a:solidFill>
                  <a:srgbClr val="FFFFFF"/>
                </a:solidFill>
                <a:ea typeface="Microsoft YaHei" charset="0"/>
                <a:cs typeface="Microsoft YaHei" charset="0"/>
              </a:rPr>
              <a:t>_-_</a:t>
            </a:r>
            <a:r>
              <a:rPr lang="cs-CZ" sz="1200" dirty="0" err="1">
                <a:solidFill>
                  <a:srgbClr val="FFFFFF"/>
                </a:solidFill>
                <a:ea typeface="Microsoft YaHei" charset="0"/>
                <a:cs typeface="Microsoft YaHei" charset="0"/>
              </a:rPr>
              <a:t>Walters</a:t>
            </a:r>
            <a:r>
              <a:rPr lang="cs-CZ" sz="1200" dirty="0">
                <a:solidFill>
                  <a:srgbClr val="FFFFFF"/>
                </a:solidFill>
                <a:ea typeface="Microsoft YaHei" charset="0"/>
                <a:cs typeface="Microsoft YaHei" charset="0"/>
              </a:rPr>
              <a:t>_71495.jpg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Text Box 1"/>
          <p:cNvSpPr txBox="1">
            <a:spLocks noChangeArrowheads="1"/>
          </p:cNvSpPr>
          <p:nvPr/>
        </p:nvSpPr>
        <p:spPr bwMode="auto">
          <a:xfrm>
            <a:off x="301625" y="228600"/>
            <a:ext cx="8510588" cy="132556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B7E7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</a:t>
            </a:r>
          </a:p>
        </p:txBody>
      </p:sp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95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8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V době starověkého Říma se začaly používat olověné hřebeny, které po namočení v octu při česání barvily vlasy na černo, a toto se praktikovalo až do 19. století.</a:t>
            </a:r>
          </a:p>
          <a:p>
            <a:pPr marL="342900" indent="-341313">
              <a:spcBef>
                <a:spcPts val="9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3800" b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  <a:p>
            <a:pPr marL="342900" indent="-341313">
              <a:spcBef>
                <a:spcPts val="9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3800" b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  <a:p>
            <a:pPr marL="342900" indent="-341313">
              <a:spcBef>
                <a:spcPts val="9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3800" b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  <a:p>
            <a:pPr marL="341313" indent="-341313">
              <a:spcBef>
                <a:spcPts val="95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8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Ale tam se lidé už spíše barvili přímo barvami, které olovo obsahovaly, což  vedlo také k otravám olovem. </a:t>
            </a:r>
          </a:p>
          <a:p>
            <a:pPr marL="341313" indent="-341313">
              <a:spcBef>
                <a:spcPts val="950"/>
              </a:spcBef>
              <a:buClr>
                <a:srgbClr val="FFCC00"/>
              </a:buClr>
              <a:buFont typeface="Wingdings" charset="2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3800" b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263" y="2420938"/>
            <a:ext cx="3455987" cy="2744787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5364163" y="4868863"/>
            <a:ext cx="3073400" cy="2762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>
                <a:solidFill>
                  <a:srgbClr val="FFFFFF"/>
                </a:solidFill>
                <a:ea typeface="Microsoft YaHei" charset="0"/>
                <a:cs typeface="Microsoft YaHei" charset="0"/>
              </a:rPr>
              <a:t>http://cs.wikipedia.org/wiki/H%C5%99eben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0"/>
            <a:ext cx="8208962" cy="67278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5940425" y="6308725"/>
            <a:ext cx="2303463" cy="3683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FFFFFF"/>
                </a:solidFill>
                <a:ea typeface="Microsoft YaHei" charset="0"/>
                <a:cs typeface="Microsoft YaHei" charset="0"/>
              </a:rPr>
              <a:t>Francie, 14. století</a:t>
            </a:r>
          </a:p>
        </p:txBody>
      </p:sp>
      <p:sp>
        <p:nvSpPr>
          <p:cNvPr id="8195" name="Rectangle 3"/>
          <p:cNvSpPr>
            <a:spLocks noChangeArrowheads="1"/>
          </p:cNvSpPr>
          <p:nvPr/>
        </p:nvSpPr>
        <p:spPr bwMode="auto">
          <a:xfrm>
            <a:off x="684213" y="0"/>
            <a:ext cx="8052502" cy="27918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dirty="0">
                <a:solidFill>
                  <a:srgbClr val="FFFFFF"/>
                </a:solidFill>
                <a:ea typeface="Microsoft YaHei" charset="0"/>
                <a:cs typeface="Microsoft YaHei" charset="0"/>
              </a:rPr>
              <a:t>http://cs.wikipedia.org/wiki/H%C5%99eben#mediaviewer/Soubor:WLA_vanda_Ivory_comb_Lovers_in_a_garden.jpg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Text Box 1"/>
          <p:cNvSpPr txBox="1">
            <a:spLocks noChangeArrowheads="1"/>
          </p:cNvSpPr>
          <p:nvPr/>
        </p:nvSpPr>
        <p:spPr bwMode="auto">
          <a:xfrm>
            <a:off x="301625" y="404813"/>
            <a:ext cx="8540750" cy="5694362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100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0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S hřebenem se také účesy zdobily - v Řecku a Římě používali hřeben pouze k česání, ale zvyk doplňovat s ním účes byl do Říma přinesen z Arábie.</a:t>
            </a:r>
          </a:p>
          <a:p>
            <a:pPr marL="342900" indent="-341313">
              <a:lnSpc>
                <a:spcPct val="90000"/>
              </a:lnSpc>
              <a:spcBef>
                <a:spcPts val="9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800" b="1">
                <a:solidFill>
                  <a:srgbClr val="16161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</a:t>
            </a:r>
          </a:p>
          <a:p>
            <a:pPr marL="341313" indent="-341313">
              <a:lnSpc>
                <a:spcPct val="90000"/>
              </a:lnSpc>
              <a:spcBef>
                <a:spcPts val="100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0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Pro dálný východ jako Japonsko, Čínu a jihovýchodní Asii jsou také okrasné hřebeny typické, i pro ostrovy v Oceánii. 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1"/>
          <p:cNvSpPr txBox="1">
            <a:spLocks noChangeArrowheads="1"/>
          </p:cNvSpPr>
          <p:nvPr/>
        </p:nvSpPr>
        <p:spPr bwMode="auto">
          <a:xfrm>
            <a:off x="301625" y="228600"/>
            <a:ext cx="8510588" cy="132556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B7E7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</a:t>
            </a:r>
          </a:p>
        </p:txBody>
      </p:sp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0" y="188913"/>
            <a:ext cx="9144000" cy="6669087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100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0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Smutnou zajímavostí o Číně je sběr tyrkysových pírek ledňáčků pro zdobení hřebenů a šperků, účesů a různých náboženských předmětů, které skoro způsobilo vyhubení tohoto ptáčka.</a:t>
            </a:r>
          </a:p>
          <a:p>
            <a:pPr marL="342900" indent="-341313">
              <a:spcBef>
                <a:spcPts val="10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4000" b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8863" y="3917950"/>
            <a:ext cx="5545137" cy="294005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5580063" y="6611938"/>
            <a:ext cx="3563937" cy="246062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000">
                <a:solidFill>
                  <a:srgbClr val="FFFFFF"/>
                </a:solidFill>
                <a:ea typeface="Microsoft YaHei" charset="0"/>
                <a:cs typeface="Microsoft YaHei" charset="0"/>
              </a:rPr>
              <a:t>http://cs.wikipedia.org/wiki/H%C5%99eben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0" y="0"/>
            <a:ext cx="9144000" cy="497046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buClr>
                <a:srgbClr val="FFC000"/>
              </a:buClr>
              <a:buFont typeface="Wingdings" charset="2"/>
              <a:buChar char="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>
                <a:solidFill>
                  <a:srgbClr val="FFFFFF"/>
                </a:solidFill>
                <a:ea typeface="Microsoft YaHei" charset="0"/>
                <a:cs typeface="Microsoft YaHei" charset="0"/>
              </a:rPr>
              <a:t>Muži z ostrovů jižního Pacifiku nosili hřebeny s ornamenty</a:t>
            </a:r>
          </a:p>
          <a:p>
            <a:pPr>
              <a:buClr>
                <a:srgbClr val="FFC000"/>
              </a:buClr>
              <a:buFont typeface="Wingdings" charset="2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4000" b="1">
              <a:solidFill>
                <a:srgbClr val="FFFFFF"/>
              </a:solidFill>
              <a:ea typeface="Microsoft YaHei" charset="0"/>
              <a:cs typeface="Microsoft YaHei" charset="0"/>
            </a:endParaRPr>
          </a:p>
          <a:p>
            <a:pPr>
              <a:buClr>
                <a:srgbClr val="FFC000"/>
              </a:buClr>
              <a:buFont typeface="Wingdings" charset="2"/>
              <a:buChar char="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>
                <a:solidFill>
                  <a:srgbClr val="FFFFFF"/>
                </a:solidFill>
                <a:ea typeface="Microsoft YaHei" charset="0"/>
                <a:cs typeface="Microsoft YaHei" charset="0"/>
              </a:rPr>
              <a:t> V Melanésii jsou hřebeny vyráběny z dřevěných či bambusových dlouhých tyčinek, přidělaných na jakési malé smetáčky, zdobené korálky, mušlemi nebo peříčky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89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92150"/>
            <a:ext cx="8491538" cy="532923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1476375" y="6021388"/>
            <a:ext cx="6048375" cy="3683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FFFFFF"/>
                </a:solidFill>
                <a:ea typeface="Microsoft YaHei" charset="0"/>
                <a:cs typeface="Microsoft YaHei" charset="0"/>
              </a:rPr>
              <a:t>Hara Yoyusai (+1845), lakovaný hřeben ze želvoviny</a:t>
            </a:r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323528" y="6381328"/>
            <a:ext cx="8844386" cy="43306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100" dirty="0">
                <a:solidFill>
                  <a:srgbClr val="FFFFFF"/>
                </a:solidFill>
                <a:ea typeface="Microsoft YaHei" charset="0"/>
                <a:cs typeface="Microsoft YaHei" charset="0"/>
                <a:hlinkClick r:id="rId4"/>
              </a:rPr>
              <a:t>http://cs.wikipedia.org/wiki/H%C5%99eben#mediaviewer/Soubor:Hara_Yoyusai_-_Ornamental_Comb_%28kushi%29_with_Fireflies_in_a</a:t>
            </a:r>
            <a:r>
              <a:rPr lang="cs-CZ" sz="1100" dirty="0" smtClean="0">
                <a:solidFill>
                  <a:srgbClr val="FFFFFF"/>
                </a:solidFill>
                <a:ea typeface="Microsoft YaHei" charset="0"/>
                <a:cs typeface="Microsoft YaHei" charset="0"/>
                <a:hlinkClick r:id="rId4"/>
              </a:rPr>
              <a:t>_</a:t>
            </a:r>
            <a:endParaRPr lang="cs-CZ" sz="1100" dirty="0" smtClean="0">
              <a:solidFill>
                <a:srgbClr val="FFFFFF"/>
              </a:solidFill>
              <a:ea typeface="Microsoft YaHei" charset="0"/>
              <a:cs typeface="Microsoft YaHei" charset="0"/>
            </a:endParaRPr>
          </a:p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100" dirty="0" err="1" smtClean="0">
                <a:solidFill>
                  <a:srgbClr val="FFFFFF"/>
                </a:solidFill>
                <a:ea typeface="Microsoft YaHei" charset="0"/>
                <a:cs typeface="Microsoft YaHei" charset="0"/>
              </a:rPr>
              <a:t>Grassy</a:t>
            </a:r>
            <a:r>
              <a:rPr lang="cs-CZ" sz="1100" dirty="0" smtClean="0">
                <a:solidFill>
                  <a:srgbClr val="FFFFFF"/>
                </a:solidFill>
                <a:ea typeface="Microsoft YaHei" charset="0"/>
                <a:cs typeface="Microsoft YaHei" charset="0"/>
              </a:rPr>
              <a:t>_</a:t>
            </a:r>
            <a:r>
              <a:rPr lang="cs-CZ" sz="1100" dirty="0" err="1" smtClean="0">
                <a:solidFill>
                  <a:srgbClr val="FFFFFF"/>
                </a:solidFill>
                <a:ea typeface="Microsoft YaHei" charset="0"/>
                <a:cs typeface="Microsoft YaHei" charset="0"/>
              </a:rPr>
              <a:t>Moor</a:t>
            </a:r>
            <a:r>
              <a:rPr lang="cs-CZ" sz="1100" dirty="0">
                <a:solidFill>
                  <a:srgbClr val="FFFFFF"/>
                </a:solidFill>
                <a:ea typeface="Microsoft YaHei" charset="0"/>
                <a:cs typeface="Microsoft YaHei" charset="0"/>
              </a:rPr>
              <a:t>_-_Walters_67581.jpg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ext Box 1"/>
          <p:cNvSpPr txBox="1">
            <a:spLocks noChangeArrowheads="1"/>
          </p:cNvSpPr>
          <p:nvPr/>
        </p:nvSpPr>
        <p:spPr bwMode="auto">
          <a:xfrm>
            <a:off x="0" y="188913"/>
            <a:ext cx="9144000" cy="6669087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lnSpc>
                <a:spcPct val="80000"/>
              </a:lnSpc>
              <a:spcBef>
                <a:spcPts val="110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4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Muži na ostrově Samoa </a:t>
            </a:r>
          </a:p>
          <a:p>
            <a:pPr marL="342900" indent="-341313">
              <a:lnSpc>
                <a:spcPct val="80000"/>
              </a:lnSpc>
              <a:spcBef>
                <a:spcPts val="11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4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používali  vysoké </a:t>
            </a:r>
          </a:p>
          <a:p>
            <a:pPr marL="342900" indent="-341313">
              <a:lnSpc>
                <a:spcPct val="80000"/>
              </a:lnSpc>
              <a:spcBef>
                <a:spcPts val="11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4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dřevěné hřebeny </a:t>
            </a:r>
          </a:p>
          <a:p>
            <a:pPr marL="342900" indent="-341313">
              <a:lnSpc>
                <a:spcPct val="80000"/>
              </a:lnSpc>
              <a:spcBef>
                <a:spcPts val="11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4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krášlené geometrickými výřezky</a:t>
            </a:r>
          </a:p>
          <a:p>
            <a:pPr marL="342900" indent="-341313">
              <a:lnSpc>
                <a:spcPct val="80000"/>
              </a:lnSpc>
              <a:spcBef>
                <a:spcPts val="11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4400" b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  <a:p>
            <a:pPr marL="341313" indent="-341313">
              <a:lnSpc>
                <a:spcPct val="80000"/>
              </a:lnSpc>
              <a:spcBef>
                <a:spcPts val="110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4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Na severních Sulawesi se </a:t>
            </a:r>
          </a:p>
          <a:p>
            <a:pPr marL="342900" indent="-341313">
              <a:lnSpc>
                <a:spcPct val="80000"/>
              </a:lnSpc>
              <a:spcBef>
                <a:spcPts val="11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4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hřebeny vykládaly perletí, nebo</a:t>
            </a:r>
          </a:p>
          <a:p>
            <a:pPr marL="342900" indent="-341313">
              <a:lnSpc>
                <a:spcPct val="80000"/>
              </a:lnSpc>
              <a:spcBef>
                <a:spcPts val="11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4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se dělaly s vyřezávanými </a:t>
            </a:r>
          </a:p>
          <a:p>
            <a:pPr marL="342900" indent="-341313">
              <a:lnSpc>
                <a:spcPct val="80000"/>
              </a:lnSpc>
              <a:spcBef>
                <a:spcPts val="11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4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značkami pro ceremoniální účesy. </a:t>
            </a:r>
          </a:p>
          <a:p>
            <a:pPr marL="342900" indent="-341313">
              <a:lnSpc>
                <a:spcPct val="80000"/>
              </a:lnSpc>
              <a:spcBef>
                <a:spcPts val="11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4400" b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  <a:p>
            <a:pPr marL="341313" indent="-341313">
              <a:lnSpc>
                <a:spcPct val="80000"/>
              </a:lnSpc>
              <a:spcBef>
                <a:spcPts val="1100"/>
              </a:spcBef>
              <a:buClr>
                <a:srgbClr val="FFCC00"/>
              </a:buClr>
              <a:buFont typeface="Wingdings" charset="2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4400" b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46875" y="0"/>
            <a:ext cx="2397125" cy="220503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6732588" y="0"/>
            <a:ext cx="2411412" cy="39846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000">
                <a:solidFill>
                  <a:srgbClr val="FFFFFF"/>
                </a:solidFill>
                <a:ea typeface="Microsoft YaHei" charset="0"/>
                <a:cs typeface="Microsoft YaHei" charset="0"/>
              </a:rPr>
              <a:t>http://cs.wikipedia.org/wiki/H%C5%99eben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ChangeArrowheads="1"/>
          </p:cNvSpPr>
          <p:nvPr/>
        </p:nvSpPr>
        <p:spPr bwMode="auto">
          <a:xfrm>
            <a:off x="0" y="260350"/>
            <a:ext cx="9144000" cy="545465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lnSpc>
                <a:spcPct val="80000"/>
              </a:lnSpc>
              <a:buClr>
                <a:srgbClr val="FFC000"/>
              </a:buClr>
              <a:buFont typeface="Wingdings" charset="2"/>
              <a:buChar char="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 b="1">
                <a:solidFill>
                  <a:srgbClr val="FFFFFF"/>
                </a:solidFill>
                <a:ea typeface="Microsoft YaHei" charset="0"/>
                <a:cs typeface="Microsoft YaHei" charset="0"/>
              </a:rPr>
              <a:t> Pro Afriku byly typické vyřezávané figury s ornamenty ze dřeva nebo slonoviny</a:t>
            </a:r>
          </a:p>
          <a:p>
            <a:pPr>
              <a:lnSpc>
                <a:spcPct val="80000"/>
              </a:lnSpc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4400" b="1">
              <a:solidFill>
                <a:srgbClr val="FFFFFF"/>
              </a:solidFill>
              <a:ea typeface="Microsoft YaHei" charset="0"/>
              <a:cs typeface="Microsoft YaHei" charset="0"/>
            </a:endParaRPr>
          </a:p>
          <a:p>
            <a:pPr>
              <a:lnSpc>
                <a:spcPct val="80000"/>
              </a:lnSpc>
              <a:buClr>
                <a:srgbClr val="FFC000"/>
              </a:buClr>
              <a:buFont typeface="Wingdings" charset="2"/>
              <a:buChar char="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 b="1">
                <a:solidFill>
                  <a:srgbClr val="FFFFFF"/>
                </a:solidFill>
                <a:ea typeface="Microsoft YaHei" charset="0"/>
                <a:cs typeface="Microsoft YaHei" charset="0"/>
              </a:rPr>
              <a:t> Nesmíme zapomenout ani na americké indiány, kteří si vyráběli dřevěné či kostěné jednostranné nebo oboustranné hřebeny, některé bohatě zdobili figurálními motivy. 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1"/>
          <p:cNvSpPr txBox="1">
            <a:spLocks noChangeArrowheads="1"/>
          </p:cNvSpPr>
          <p:nvPr/>
        </p:nvSpPr>
        <p:spPr bwMode="auto">
          <a:xfrm>
            <a:off x="0" y="260350"/>
            <a:ext cx="9144000" cy="659765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100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0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Ve středověku v římskokatolické církvi byl hřeben ze slonoviny používán jako liturgický (náboženský obřad)  předmět během vysvěcování papeže.</a:t>
            </a:r>
          </a:p>
          <a:p>
            <a:pPr marL="342900" indent="-341313">
              <a:lnSpc>
                <a:spcPct val="90000"/>
              </a:lnSpc>
              <a:spcBef>
                <a:spcPts val="10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0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</a:t>
            </a:r>
          </a:p>
          <a:p>
            <a:pPr marL="341313" indent="-341313">
              <a:lnSpc>
                <a:spcPct val="90000"/>
              </a:lnSpc>
              <a:spcBef>
                <a:spcPts val="100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0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Takový hřeben byl oboustranný s vyřezávanými ornamenty, figurami nebo typickými křesťanskými motivy nebo mohl být vykládaný drahokamy.</a:t>
            </a:r>
          </a:p>
          <a:p>
            <a:pPr marL="342900" indent="-341313">
              <a:lnSpc>
                <a:spcPct val="90000"/>
              </a:lnSpc>
              <a:spcBef>
                <a:spcPts val="10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4000" b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0" y="0"/>
            <a:ext cx="9144000" cy="338296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lnSpc>
                <a:spcPct val="90000"/>
              </a:lnSpc>
              <a:buClr>
                <a:srgbClr val="FFC000"/>
              </a:buClr>
              <a:buFont typeface="Wingdings" charset="2"/>
              <a:buChar char="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>
                <a:solidFill>
                  <a:srgbClr val="FFFF00"/>
                </a:solidFill>
                <a:ea typeface="Microsoft YaHei" charset="0"/>
                <a:cs typeface="Microsoft YaHei" charset="0"/>
              </a:rPr>
              <a:t> Podobné luxusní hřebeny si nechala vyrábět i šlechta speciálně v 14., 15. a 16. století, kdy se dekorovalo květinovými ornamenty, duchovními scénami a legendárními motivy. </a:t>
            </a: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6238" y="2852738"/>
            <a:ext cx="3743325" cy="3754437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sp>
        <p:nvSpPr>
          <p:cNvPr id="16387" name="Rectangle 3"/>
          <p:cNvSpPr>
            <a:spLocks noChangeArrowheads="1"/>
          </p:cNvSpPr>
          <p:nvPr/>
        </p:nvSpPr>
        <p:spPr bwMode="auto">
          <a:xfrm>
            <a:off x="6659563" y="5805488"/>
            <a:ext cx="2484437" cy="925511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dirty="0">
                <a:solidFill>
                  <a:srgbClr val="FFFFFF"/>
                </a:solidFill>
                <a:ea typeface="Microsoft YaHei" charset="0"/>
                <a:cs typeface="Microsoft YaHei" charset="0"/>
                <a:hlinkClick r:id="rId4"/>
              </a:rPr>
              <a:t>http://</a:t>
            </a:r>
            <a:r>
              <a:rPr lang="cs-CZ" dirty="0" smtClean="0">
                <a:solidFill>
                  <a:srgbClr val="FFFFFF"/>
                </a:solidFill>
                <a:ea typeface="Microsoft YaHei" charset="0"/>
                <a:cs typeface="Microsoft YaHei" charset="0"/>
                <a:hlinkClick r:id="rId4"/>
              </a:rPr>
              <a:t>cs.wikipedia.org/wiki/H%C5%99eben</a:t>
            </a:r>
            <a:endParaRPr lang="cs-CZ" dirty="0" smtClean="0">
              <a:solidFill>
                <a:srgbClr val="FFFFFF"/>
              </a:solidFill>
              <a:ea typeface="Microsoft YaHei" charset="0"/>
              <a:cs typeface="Microsoft YaHei" charset="0"/>
            </a:endParaRPr>
          </a:p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dirty="0">
              <a:solidFill>
                <a:srgbClr val="FFFFFF"/>
              </a:solidFill>
              <a:ea typeface="Microsoft YaHei" charset="0"/>
              <a:cs typeface="Microsoft YaHei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1"/>
          <p:cNvSpPr txBox="1">
            <a:spLocks noChangeArrowheads="1"/>
          </p:cNvSpPr>
          <p:nvPr/>
        </p:nvSpPr>
        <p:spPr bwMode="auto">
          <a:xfrm>
            <a:off x="301625" y="228600"/>
            <a:ext cx="8510588" cy="132556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B7E7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</a:t>
            </a:r>
          </a:p>
        </p:txBody>
      </p:sp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0" y="188913"/>
            <a:ext cx="9144000" cy="64801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100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Mohl tvořit také součást toaletní sady s rytinami rodových znaků a tak podobně. </a:t>
            </a:r>
          </a:p>
          <a:p>
            <a:pPr marL="341313" indent="-341313">
              <a:lnSpc>
                <a:spcPct val="90000"/>
              </a:lnSpc>
              <a:spcBef>
                <a:spcPts val="1000"/>
              </a:spcBef>
              <a:buClr>
                <a:srgbClr val="FFCC00"/>
              </a:buClr>
              <a:buFont typeface="Wingdings" charset="2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4000" b="1" dirty="0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  <a:p>
            <a:pPr marL="341313" indent="-341313">
              <a:lnSpc>
                <a:spcPct val="90000"/>
              </a:lnSpc>
              <a:spcBef>
                <a:spcPts val="100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Pro mnohé chudší vrstvy byli kněží vzorem péče o vlasy, zvláště pak na venkově. Proto se česání a úprava vlasů spojuje se vstupem a návštěvou kostela. Často býval hřeben umístěn na viditelném </a:t>
            </a:r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místě, </a:t>
            </a:r>
            <a:r>
              <a:rPr lang="cs-CZ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např. u </a:t>
            </a:r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kašny, </a:t>
            </a:r>
            <a:r>
              <a:rPr lang="cs-CZ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tak, aby ho mohl používat kdokoliv. </a:t>
            </a:r>
          </a:p>
          <a:p>
            <a:pPr marL="341313" indent="-341313" eaLnBrk="0" hangingPunct="0">
              <a:spcBef>
                <a:spcPts val="1000"/>
              </a:spcBef>
              <a:buClr>
                <a:srgbClr val="FFCC00"/>
              </a:buClr>
              <a:buFont typeface="Wingdings" charset="2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4000" b="1" dirty="0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 Box 1"/>
          <p:cNvSpPr txBox="1">
            <a:spLocks noChangeArrowheads="1"/>
          </p:cNvSpPr>
          <p:nvPr/>
        </p:nvSpPr>
        <p:spPr bwMode="auto">
          <a:xfrm>
            <a:off x="0" y="333375"/>
            <a:ext cx="4495800" cy="62642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75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000" b="1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V 17. století a později ženy nosily svoje dlouhé vlasy odkryté a složitě sčesané. Někdy právě nosily hřebeny jako ozdoby, například španělské ženy používaly vysoké vyřezávané želvovinové hřebeny k upevnění mantily (krajkový přehoz přes hlavu, prsa a ramena, původem ze  Španělska). </a:t>
            </a:r>
          </a:p>
        </p:txBody>
      </p:sp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4648200" y="476250"/>
            <a:ext cx="4194175" cy="57134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476250"/>
            <a:ext cx="4427537" cy="600868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7308850" y="6488113"/>
            <a:ext cx="1220788" cy="3683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FFFFFF"/>
                </a:solidFill>
                <a:ea typeface="Microsoft YaHei" charset="0"/>
                <a:cs typeface="Microsoft YaHei" charset="0"/>
              </a:rPr>
              <a:t>Foto autor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 Box 1"/>
          <p:cNvSpPr txBox="1">
            <a:spLocks noChangeArrowheads="1"/>
          </p:cNvSpPr>
          <p:nvPr/>
        </p:nvSpPr>
        <p:spPr bwMode="auto">
          <a:xfrm>
            <a:off x="0" y="188913"/>
            <a:ext cx="9144000" cy="6669087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lnSpc>
                <a:spcPct val="80000"/>
              </a:lnSpc>
              <a:spcBef>
                <a:spcPts val="95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8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Během staletí se hřebeny vyráběly i z kovů – stříbra, mosazi nebo cínu. U hřebenu z mosazi a jiných slitin se uvádí, že byly vhodné pro česání husté srsti domácích zvířat.</a:t>
            </a:r>
          </a:p>
          <a:p>
            <a:pPr marL="342900" indent="-341313">
              <a:lnSpc>
                <a:spcPct val="80000"/>
              </a:lnSpc>
              <a:spcBef>
                <a:spcPts val="9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3800" b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  <a:p>
            <a:pPr marL="341313" indent="-341313">
              <a:lnSpc>
                <a:spcPct val="80000"/>
              </a:lnSpc>
              <a:spcBef>
                <a:spcPts val="95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8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Další materiály na výrobu hřebenů byly slonovina a želví krunýře (byly prý nejjemnější), které se snadno opracovávaly při zahřívání a po zchlazení byly opět tvrdé, i po zlomení se mohly takto snadno spravit. 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188913"/>
            <a:ext cx="6143625" cy="60864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1835696" y="6381328"/>
            <a:ext cx="5753796" cy="27918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dirty="0">
                <a:solidFill>
                  <a:srgbClr val="FFFFFF"/>
                </a:solidFill>
                <a:ea typeface="Microsoft YaHei" charset="0"/>
                <a:cs typeface="Microsoft YaHei" charset="0"/>
              </a:rPr>
              <a:t>http://cs.wikipedia.org/wiki/H%C5%99eben#mediaviewer/Soubor:Husabykam1.jpg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 Box 1"/>
          <p:cNvSpPr txBox="1">
            <a:spLocks noChangeArrowheads="1"/>
          </p:cNvSpPr>
          <p:nvPr/>
        </p:nvSpPr>
        <p:spPr bwMode="auto">
          <a:xfrm>
            <a:off x="301625" y="228600"/>
            <a:ext cx="8510588" cy="132556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B7E7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</a:t>
            </a:r>
          </a:p>
        </p:txBody>
      </p:sp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0" y="0"/>
            <a:ext cx="8842375" cy="666908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90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6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Naštěstí se tyto dva materiály přestaly používat ve druhé pol. 19. století, kdy se bratrům Hyattovým podařilo vyvinout náhradu za slonovinu, a to celuloid. =) Tímto nastal obrat ve výrobě hřebenů – byla levná a rychlá. </a:t>
            </a:r>
          </a:p>
          <a:p>
            <a:pPr marL="342900" indent="-341313">
              <a:spcBef>
                <a:spcPts val="9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3600" b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  <a:p>
            <a:pPr marL="341313" indent="-341313">
              <a:spcBef>
                <a:spcPts val="90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6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V 19. stol. se začínají vyrábět i z kaučuku. 20. století je ve znamení praktičnosti, hřebeny se dělají jednoduše, prakticky bez jakýchkoli ozdob, z umělé hmoty. </a:t>
            </a:r>
          </a:p>
          <a:p>
            <a:pPr marL="341313" indent="-341313">
              <a:spcBef>
                <a:spcPts val="900"/>
              </a:spcBef>
              <a:buClr>
                <a:srgbClr val="FFCC00"/>
              </a:buClr>
              <a:buFont typeface="Wingdings" charset="2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3600" b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Microsoft YaHei" charset="0"/>
              <a:cs typeface="Microsoft YaHei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 Box 1"/>
          <p:cNvSpPr txBox="1"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90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600" b="1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S nástupem krátkovlasé  módy se hřeben zkrášlující účes stává spíše historickým předmětem, tedy kromě hřebínku jako součásti svatebního účesu. </a:t>
            </a:r>
          </a:p>
          <a:p>
            <a:pPr marL="341313" indent="-341313">
              <a:spcBef>
                <a:spcPts val="85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4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V současné době se</a:t>
            </a:r>
          </a:p>
          <a:p>
            <a:pPr marL="342900" indent="-341313">
              <a:spcBef>
                <a:spcPts val="8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4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používají hřebeny jen</a:t>
            </a:r>
          </a:p>
          <a:p>
            <a:pPr marL="342900" indent="-341313">
              <a:spcBef>
                <a:spcPts val="8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4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málokdy ke zdobení </a:t>
            </a:r>
          </a:p>
          <a:p>
            <a:pPr marL="342900" indent="-341313">
              <a:spcBef>
                <a:spcPts val="8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4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vlasů, jsou používány </a:t>
            </a:r>
          </a:p>
          <a:p>
            <a:pPr marL="342900" indent="-341313">
              <a:spcBef>
                <a:spcPts val="8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4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především  k česání </a:t>
            </a:r>
          </a:p>
          <a:p>
            <a:pPr marL="342900" indent="-341313">
              <a:spcBef>
                <a:spcPts val="8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4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či jiné úpravě vlas</a:t>
            </a:r>
            <a:r>
              <a:rPr lang="cs-CZ" sz="36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ů</a:t>
            </a:r>
            <a:r>
              <a:rPr lang="cs-CZ" sz="30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. </a:t>
            </a: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625" y="2276475"/>
            <a:ext cx="3635375" cy="36353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7667625" y="5949950"/>
            <a:ext cx="1220788" cy="3683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FFFFFF"/>
                </a:solidFill>
                <a:ea typeface="Microsoft YaHei" charset="0"/>
                <a:cs typeface="Microsoft YaHei" charset="0"/>
              </a:rPr>
              <a:t>Foto autor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 Box 1"/>
          <p:cNvSpPr txBox="1">
            <a:spLocks noChangeArrowheads="1"/>
          </p:cNvSpPr>
          <p:nvPr/>
        </p:nvSpPr>
        <p:spPr bwMode="auto">
          <a:xfrm>
            <a:off x="0" y="0"/>
            <a:ext cx="5953125" cy="112553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200" b="1">
                <a:solidFill>
                  <a:srgbClr val="B7E7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 </a:t>
            </a:r>
            <a:r>
              <a:rPr lang="cs-CZ" sz="4000" b="1" u="sng">
                <a:solidFill>
                  <a:srgbClr val="FFC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Ostatní využití hřebenů</a:t>
            </a:r>
          </a:p>
        </p:txBody>
      </p:sp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0" y="1125538"/>
            <a:ext cx="9144000" cy="5732462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100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0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Můžeme je nalézt prakticky v každé domácnosti či holičství. </a:t>
            </a:r>
          </a:p>
          <a:p>
            <a:pPr marL="341313" indent="-341313">
              <a:lnSpc>
                <a:spcPct val="90000"/>
              </a:lnSpc>
              <a:spcBef>
                <a:spcPts val="100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0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V průmyslu se používají k oddělování bavlněných vláken od semen. </a:t>
            </a:r>
          </a:p>
          <a:p>
            <a:pPr marL="341313" indent="-341313">
              <a:lnSpc>
                <a:spcPct val="90000"/>
              </a:lnSpc>
              <a:spcBef>
                <a:spcPts val="1000"/>
              </a:spcBef>
              <a:buClr>
                <a:srgbClr val="FFCC00"/>
              </a:buClr>
              <a:buFont typeface="Wingdings" charset="2"/>
              <a:buChar char="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40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icrosoft YaHei" charset="0"/>
                <a:cs typeface="Microsoft YaHei" charset="0"/>
              </a:rPr>
              <a:t>Hřeben má i své hudební využití - přiložení papíru či listu rostliny na jednu stranu hřebene a foukání na něj z druhé strany vytváří tóny. 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0" y="0"/>
            <a:ext cx="9144000" cy="228758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lnSpc>
                <a:spcPct val="90000"/>
              </a:lnSpc>
              <a:buClr>
                <a:srgbClr val="FFC000"/>
              </a:buClr>
              <a:buFont typeface="Wingdings" charset="2"/>
              <a:buChar char="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>
                <a:solidFill>
                  <a:srgbClr val="FFFF00"/>
                </a:solidFill>
                <a:ea typeface="Microsoft YaHei" charset="0"/>
                <a:cs typeface="Microsoft YaHei" charset="0"/>
              </a:rPr>
              <a:t> Hřebeny s úzkými mezerami</a:t>
            </a:r>
          </a:p>
          <a:p>
            <a:pPr>
              <a:lnSpc>
                <a:spcPct val="90000"/>
              </a:lnSpc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>
                <a:solidFill>
                  <a:srgbClr val="FFFF00"/>
                </a:solidFill>
                <a:ea typeface="Microsoft YaHei" charset="0"/>
                <a:cs typeface="Microsoft YaHei" charset="0"/>
              </a:rPr>
              <a:t>  (tzv. "všiváčky") se dnes používají  </a:t>
            </a:r>
          </a:p>
          <a:p>
            <a:pPr>
              <a:lnSpc>
                <a:spcPct val="90000"/>
              </a:lnSpc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>
                <a:solidFill>
                  <a:srgbClr val="FFFF00"/>
                </a:solidFill>
                <a:ea typeface="Microsoft YaHei" charset="0"/>
                <a:cs typeface="Microsoft YaHei" charset="0"/>
              </a:rPr>
              <a:t>  k odstraňování mikroskopických </a:t>
            </a:r>
          </a:p>
          <a:p>
            <a:pPr>
              <a:lnSpc>
                <a:spcPct val="90000"/>
              </a:lnSpc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>
                <a:solidFill>
                  <a:srgbClr val="FFFF00"/>
                </a:solidFill>
                <a:ea typeface="Microsoft YaHei" charset="0"/>
                <a:cs typeface="Microsoft YaHei" charset="0"/>
              </a:rPr>
              <a:t>  parazitů (např. vší).</a:t>
            </a:r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3" cstate="print"/>
          <a:srcRect l="13383" r="4648"/>
          <a:stretch>
            <a:fillRect/>
          </a:stretch>
        </p:blipFill>
        <p:spPr bwMode="auto">
          <a:xfrm>
            <a:off x="2123728" y="2348880"/>
            <a:ext cx="5327650" cy="382746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1979712" y="6211669"/>
            <a:ext cx="54726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skolarakvice.cz</a:t>
            </a:r>
            <a:r>
              <a:rPr lang="cs-CZ" sz="1200" dirty="0" smtClean="0"/>
              <a:t>/</a:t>
            </a:r>
            <a:r>
              <a:rPr lang="cs-CZ" sz="1200" dirty="0" err="1" smtClean="0"/>
              <a:t>rakvice</a:t>
            </a:r>
            <a:r>
              <a:rPr lang="cs-CZ" sz="1200" dirty="0" smtClean="0"/>
              <a:t>/aktuality/</a:t>
            </a:r>
            <a:r>
              <a:rPr lang="cs-CZ" sz="1200" dirty="0" err="1" smtClean="0"/>
              <a:t>clanek</a:t>
            </a:r>
            <a:r>
              <a:rPr lang="cs-CZ" sz="1200" dirty="0" smtClean="0"/>
              <a:t>-informace-pro-</a:t>
            </a:r>
            <a:r>
              <a:rPr lang="cs-CZ" sz="1200" dirty="0" err="1" smtClean="0"/>
              <a:t>rodice</a:t>
            </a:r>
            <a:r>
              <a:rPr lang="cs-CZ" sz="1200" dirty="0" smtClean="0"/>
              <a:t>---ves-</a:t>
            </a:r>
            <a:r>
              <a:rPr lang="cs-CZ" sz="1200" dirty="0" err="1" smtClean="0"/>
              <a:t>detska</a:t>
            </a:r>
            <a:r>
              <a:rPr lang="cs-CZ" sz="1200" dirty="0" smtClean="0"/>
              <a:t>-a-jak-na-ni/</a:t>
            </a:r>
            <a:endParaRPr lang="cs-CZ" sz="1200" dirty="0"/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0"/>
            <a:ext cx="8893175" cy="65246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468313" y="6505575"/>
            <a:ext cx="6321425" cy="24606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lIns="90000" tIns="46800" rIns="90000" bIns="46800" anchor="ctr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000">
                <a:solidFill>
                  <a:srgbClr val="FFFFFF"/>
                </a:solidFill>
                <a:latin typeface="Times New Roman" pitchFamily="16" charset="0"/>
                <a:ea typeface="Calibri" pitchFamily="32" charset="0"/>
                <a:cs typeface="Calibri" pitchFamily="32" charset="0"/>
              </a:rPr>
              <a:t>LU̎HR,G.</a:t>
            </a:r>
            <a:r>
              <a:rPr lang="cs-CZ" sz="1000" i="1">
                <a:solidFill>
                  <a:srgbClr val="FFFFFF"/>
                </a:solidFill>
                <a:latin typeface="Times New Roman" pitchFamily="16" charset="0"/>
                <a:ea typeface="Calibri" pitchFamily="32" charset="0"/>
                <a:cs typeface="Calibri" pitchFamily="32" charset="0"/>
              </a:rPr>
              <a:t>Výtvarn</a:t>
            </a:r>
            <a:r>
              <a:rPr lang="cs-CZ" sz="1000" i="1">
                <a:solidFill>
                  <a:srgbClr val="FFFFFF"/>
                </a:solidFill>
                <a:latin typeface="Calibri" pitchFamily="32" charset="0"/>
                <a:ea typeface="Calibri" pitchFamily="32" charset="0"/>
                <a:cs typeface="Calibri" pitchFamily="32" charset="0"/>
              </a:rPr>
              <a:t>á</a:t>
            </a:r>
            <a:r>
              <a:rPr lang="cs-CZ" sz="1000" i="1">
                <a:solidFill>
                  <a:srgbClr val="FFFFFF"/>
                </a:solidFill>
                <a:latin typeface="Times New Roman" pitchFamily="16" charset="0"/>
                <a:ea typeface="Calibri" pitchFamily="32" charset="0"/>
                <a:cs typeface="Calibri" pitchFamily="32" charset="0"/>
              </a:rPr>
              <a:t> výchova a z</a:t>
            </a:r>
            <a:r>
              <a:rPr lang="cs-CZ" sz="1000" i="1">
                <a:solidFill>
                  <a:srgbClr val="FFFFFF"/>
                </a:solidFill>
                <a:latin typeface="Calibri" pitchFamily="32" charset="0"/>
                <a:ea typeface="Calibri" pitchFamily="32" charset="0"/>
                <a:cs typeface="Calibri" pitchFamily="32" charset="0"/>
              </a:rPr>
              <a:t>á</a:t>
            </a:r>
            <a:r>
              <a:rPr lang="cs-CZ" sz="1000" i="1">
                <a:solidFill>
                  <a:srgbClr val="FFFFFF"/>
                </a:solidFill>
                <a:latin typeface="Times New Roman" pitchFamily="16" charset="0"/>
                <a:ea typeface="Calibri" pitchFamily="32" charset="0"/>
                <a:cs typeface="Calibri" pitchFamily="32" charset="0"/>
              </a:rPr>
              <a:t>kladn</a:t>
            </a:r>
            <a:r>
              <a:rPr lang="cs-CZ" sz="1000" i="1">
                <a:solidFill>
                  <a:srgbClr val="FFFFFF"/>
                </a:solidFill>
                <a:latin typeface="Calibri" pitchFamily="32" charset="0"/>
                <a:ea typeface="Calibri" pitchFamily="32" charset="0"/>
                <a:cs typeface="Calibri" pitchFamily="32" charset="0"/>
              </a:rPr>
              <a:t>í</a:t>
            </a:r>
            <a:r>
              <a:rPr lang="cs-CZ" sz="1000" i="1">
                <a:solidFill>
                  <a:srgbClr val="FFFFFF"/>
                </a:solidFill>
                <a:latin typeface="Times New Roman" pitchFamily="16" charset="0"/>
                <a:ea typeface="Calibri" pitchFamily="32" charset="0"/>
                <a:cs typeface="Calibri" pitchFamily="32" charset="0"/>
              </a:rPr>
              <a:t> techniky pro obor kadeřn</a:t>
            </a:r>
            <a:r>
              <a:rPr lang="cs-CZ" sz="1000" i="1">
                <a:solidFill>
                  <a:srgbClr val="FFFFFF"/>
                </a:solidFill>
                <a:latin typeface="Calibri" pitchFamily="32" charset="0"/>
                <a:ea typeface="Calibri" pitchFamily="32" charset="0"/>
                <a:cs typeface="Calibri" pitchFamily="32" charset="0"/>
              </a:rPr>
              <a:t>í</a:t>
            </a:r>
            <a:r>
              <a:rPr lang="cs-CZ" sz="1000" i="1">
                <a:solidFill>
                  <a:srgbClr val="FFFFFF"/>
                </a:solidFill>
                <a:latin typeface="Times New Roman" pitchFamily="16" charset="0"/>
                <a:ea typeface="Calibri" pitchFamily="32" charset="0"/>
                <a:cs typeface="Calibri" pitchFamily="32" charset="0"/>
              </a:rPr>
              <a:t>k</a:t>
            </a:r>
            <a:r>
              <a:rPr lang="cs-CZ" sz="1000">
                <a:solidFill>
                  <a:srgbClr val="FFFFFF"/>
                </a:solidFill>
                <a:latin typeface="Times New Roman" pitchFamily="16" charset="0"/>
                <a:ea typeface="Calibri" pitchFamily="32" charset="0"/>
                <a:cs typeface="Calibri" pitchFamily="32" charset="0"/>
              </a:rPr>
              <a:t>.Europa-Sobot</a:t>
            </a:r>
            <a:r>
              <a:rPr lang="cs-CZ" sz="1000">
                <a:solidFill>
                  <a:srgbClr val="FFFFFF"/>
                </a:solidFill>
                <a:latin typeface="Calibri" pitchFamily="32" charset="0"/>
                <a:ea typeface="Calibri" pitchFamily="32" charset="0"/>
                <a:cs typeface="Calibri" pitchFamily="32" charset="0"/>
              </a:rPr>
              <a:t>á</a:t>
            </a:r>
            <a:r>
              <a:rPr lang="cs-CZ" sz="1000">
                <a:solidFill>
                  <a:srgbClr val="FFFFFF"/>
                </a:solidFill>
                <a:latin typeface="Times New Roman" pitchFamily="16" charset="0"/>
                <a:ea typeface="Calibri" pitchFamily="32" charset="0"/>
                <a:cs typeface="Calibri" pitchFamily="32" charset="0"/>
              </a:rPr>
              <a:t>les cz. 2004.IBSN 80-86706-03-6.s.12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Arial"/>
        <a:ea typeface="Microsoft YaHei"/>
        <a:cs typeface="Microsoft YaHei"/>
      </a:majorFont>
      <a:minorFont>
        <a:latin typeface="Arial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744</Words>
  <Application>Microsoft Office PowerPoint</Application>
  <PresentationFormat>Předvádění na obrazovce (4:3)</PresentationFormat>
  <Paragraphs>114</Paragraphs>
  <Slides>23</Slides>
  <Notes>23</Notes>
  <HiddenSlides>0</HiddenSlides>
  <MMClips>0</MMClips>
  <ScaleCrop>false</ScaleCrop>
  <HeadingPairs>
    <vt:vector size="8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0</vt:i4>
      </vt:variant>
      <vt:variant>
        <vt:lpstr>Nadpisy snímků</vt:lpstr>
      </vt:variant>
      <vt:variant>
        <vt:i4>23</vt:i4>
      </vt:variant>
    </vt:vector>
  </HeadingPairs>
  <TitlesOfParts>
    <vt:vector size="30" baseType="lpstr">
      <vt:lpstr>Times New Roman</vt:lpstr>
      <vt:lpstr>Arial</vt:lpstr>
      <vt:lpstr>Microsoft YaHei</vt:lpstr>
      <vt:lpstr>Segoe UI</vt:lpstr>
      <vt:lpstr>Wingdings</vt:lpstr>
      <vt:lpstr>Calibri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Historie hřebene</dc:title>
  <dc:creator>Ucitel</dc:creator>
  <cp:lastModifiedBy>Dum</cp:lastModifiedBy>
  <cp:revision>26</cp:revision>
  <cp:lastPrinted>1601-01-01T00:00:00Z</cp:lastPrinted>
  <dcterms:created xsi:type="dcterms:W3CDTF">2012-06-21T09:13:55Z</dcterms:created>
  <dcterms:modified xsi:type="dcterms:W3CDTF">2014-08-28T09:15:17Z</dcterms:modified>
</cp:coreProperties>
</file>