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72" r:id="rId4"/>
    <p:sldId id="277" r:id="rId5"/>
    <p:sldId id="270" r:id="rId6"/>
    <p:sldId id="273" r:id="rId7"/>
    <p:sldId id="274" r:id="rId8"/>
    <p:sldId id="276" r:id="rId9"/>
    <p:sldId id="275" r:id="rId10"/>
    <p:sldId id="278" r:id="rId11"/>
    <p:sldId id="279" r:id="rId12"/>
    <p:sldId id="281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800000"/>
    <a:srgbClr val="009900"/>
    <a:srgbClr val="00FF00"/>
    <a:srgbClr val="CC6600"/>
    <a:srgbClr val="FF0066"/>
    <a:srgbClr val="800680"/>
    <a:srgbClr val="0E12B2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71" autoAdjust="0"/>
  </p:normalViewPr>
  <p:slideViewPr>
    <p:cSldViewPr>
      <p:cViewPr>
        <p:scale>
          <a:sx n="130" d="100"/>
          <a:sy n="130" d="100"/>
        </p:scale>
        <p:origin x="-78" y="14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29385E-5342-4074-B21B-5568296DFC37}" type="datetimeFigureOut">
              <a:rPr lang="cs-CZ" smtClean="0"/>
              <a:pPr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f/20070818-0001-strolling_reindeer.jpg/800px-20070818-0001-strolling_reindeer.jpg" TargetMode="External"/><Relationship Id="rId2" Type="http://schemas.openxmlformats.org/officeDocument/2006/relationships/hyperlink" Target="http://upload.wikimedia.org/wikipedia/commons/9/9c/LocationPolarRegion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ntarktida" TargetMode="External"/><Relationship Id="rId5" Type="http://schemas.openxmlformats.org/officeDocument/2006/relationships/hyperlink" Target="http://cs.wikipedia.org/wiki/Arktida" TargetMode="External"/><Relationship Id="rId4" Type="http://schemas.openxmlformats.org/officeDocument/2006/relationships/hyperlink" Target="http://upload.wikimedia.org/wikipedia/commons/d/d4/Ovibos_moschat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44711099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VY_12_INOVACE_354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Polární</a:t>
                      </a:r>
                      <a:r>
                        <a:rPr lang="cs-CZ" sz="1400" baseline="0" smtClean="0"/>
                        <a:t> pás</a:t>
                      </a:r>
                      <a:endParaRPr lang="cs-CZ" sz="1400" baseline="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indent="0" fontAlgn="ctr">
                        <a:buNone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Žáci znají, jaký je rozdíl mezi Arktidou a Antarktidou, jací živočichové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se tam nacházejí a proč tam mohou žít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22.5.2013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07704" y="1772816"/>
            <a:ext cx="5256584" cy="2123658"/>
          </a:xfrm>
          <a:prstGeom prst="rect">
            <a:avLst/>
          </a:prstGeom>
          <a:solidFill>
            <a:srgbClr val="FFC0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Podnebné pásy</a:t>
            </a:r>
            <a:endParaRPr lang="cs-CZ" sz="6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upload.wikimedia.org/wikipedia/commons/thumb/3/32/World_Koppen_Map.png/1024px-World_Koppen_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96745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6032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živatel\AppData\Local\Microsoft\Windows\Temporary Internet Files\Content.IE5\71HE1B6J\MP900433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847" y="191594"/>
            <a:ext cx="8736306" cy="654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59832" y="332656"/>
            <a:ext cx="34243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Polární pás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767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260647"/>
            <a:ext cx="34243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Polární pás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0" y="945357"/>
            <a:ext cx="9144000" cy="4967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Tahoma" charset="0"/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Tahoma" charset="0"/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>
              <a:lnSpc>
                <a:spcPct val="90000"/>
              </a:lnSpc>
            </a:pPr>
            <a:r>
              <a:rPr lang="cs-CZ" sz="2400" dirty="0">
                <a:effectLst/>
              </a:rPr>
              <a:t>rozkládá se v nejsevernější části </a:t>
            </a:r>
            <a:endParaRPr lang="cs-CZ" sz="2400" dirty="0" smtClean="0">
              <a:effectLst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2400" dirty="0">
                <a:effectLst/>
              </a:rPr>
              <a:t> </a:t>
            </a:r>
            <a:r>
              <a:rPr lang="cs-CZ" sz="2400" dirty="0" smtClean="0">
                <a:effectLst/>
              </a:rPr>
              <a:t>    severní </a:t>
            </a:r>
            <a:r>
              <a:rPr lang="cs-CZ" sz="2400" dirty="0">
                <a:effectLst/>
              </a:rPr>
              <a:t>polokoule a nejjižnější části jižní polokoule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effectLst/>
              </a:rPr>
              <a:t>tam , kde mírný pás přechází v severní polární pás – </a:t>
            </a:r>
            <a:r>
              <a:rPr lang="cs-CZ" sz="2400" dirty="0">
                <a:solidFill>
                  <a:srgbClr val="FFFF00"/>
                </a:solidFill>
              </a:rPr>
              <a:t>tundra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effectLst/>
              </a:rPr>
              <a:t>v tundře v teplejším období krátce roztaje sníh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effectLst/>
              </a:rPr>
              <a:t>půda stále promrzlá – rostou zde jen mechy a lišejníky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effectLst/>
              </a:rPr>
              <a:t>podnebí velmi studené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effectLst/>
              </a:rPr>
              <a:t>většina krajiny celý rok pokryta sněhem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effectLst/>
              </a:rPr>
              <a:t>živočichů zde žije málo, mají hustou srst, silnou vrstvu tuku</a:t>
            </a:r>
            <a:r>
              <a:rPr lang="cs-CZ" sz="2400" dirty="0" smtClean="0">
                <a:effectLst/>
              </a:rPr>
              <a:t>, žijí </a:t>
            </a:r>
            <a:r>
              <a:rPr lang="cs-CZ" sz="2400" dirty="0">
                <a:effectLst/>
              </a:rPr>
              <a:t>ve skupinách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      oblast                                                       </a:t>
            </a:r>
            <a:r>
              <a:rPr lang="cs-CZ" sz="2400" dirty="0" err="1" smtClean="0">
                <a:solidFill>
                  <a:srgbClr val="FFFF00"/>
                </a:solidFill>
              </a:rPr>
              <a:t>oblast</a:t>
            </a:r>
            <a:endParaRPr lang="cs-CZ" sz="2400" dirty="0">
              <a:solidFill>
                <a:srgbClr val="FFFF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2400" dirty="0" smtClean="0">
                <a:effectLst/>
              </a:rPr>
              <a:t>     kolem </a:t>
            </a:r>
            <a:r>
              <a:rPr lang="cs-CZ" sz="2400" dirty="0">
                <a:effectLst/>
              </a:rPr>
              <a:t>severního pólu </a:t>
            </a:r>
            <a:r>
              <a:rPr lang="cs-CZ" sz="2400" dirty="0" smtClean="0">
                <a:effectLst/>
              </a:rPr>
              <a:t>                            kolem </a:t>
            </a:r>
            <a:r>
              <a:rPr lang="cs-CZ" sz="2400" dirty="0">
                <a:effectLst/>
              </a:rPr>
              <a:t>jižního pólu </a:t>
            </a:r>
            <a:endParaRPr lang="cs-CZ" sz="2400" dirty="0" smtClean="0">
              <a:effectLst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rgbClr val="FF0000"/>
                </a:solidFill>
              </a:rPr>
              <a:t>        ARKTIDA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ANTARKTIDA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2400" dirty="0" smtClean="0">
                <a:effectLst/>
              </a:rPr>
              <a:t>                                 </a:t>
            </a:r>
            <a:endParaRPr lang="cs-CZ" sz="2400" b="1" dirty="0"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992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9/9d/Sea_ice_terrain_mo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5634"/>
            <a:ext cx="8603832" cy="644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img.topky.sk/cestovky/big/1073902.png/Arktid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5032" y="275634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2055" y="476672"/>
            <a:ext cx="24593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arktida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9582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544" y="260648"/>
            <a:ext cx="8496944" cy="65973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/>
              <a:t> </a:t>
            </a:r>
            <a:r>
              <a:rPr lang="cs-CZ" sz="2400" dirty="0" smtClean="0"/>
              <a:t>Je to </a:t>
            </a:r>
            <a:r>
              <a:rPr lang="cs-CZ" sz="2400" dirty="0"/>
              <a:t>oblast na severní polokouli, v níž průměrná teplota ani v létě nepřesahuje 10 stupňů </a:t>
            </a:r>
            <a:r>
              <a:rPr lang="cs-CZ" sz="2400" dirty="0" smtClean="0"/>
              <a:t>Celsia</a:t>
            </a:r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 smtClean="0"/>
              <a:t>Rostou tam traviny, mechy, lišejníky a zakrslé dřeviny</a:t>
            </a:r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 smtClean="0"/>
              <a:t>K rozkvětu stačí jen krátké léto</a:t>
            </a:r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 smtClean="0"/>
              <a:t>Ve vnitrozemí žijí otužilí tvorové, kteří jsou před zimou chráněni dlouhou srstí a silnou vrstvou tuku</a:t>
            </a:r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/>
              <a:t>Většinu plochy Arktidy zaujímá Severní ledový oceán, převážnou část roku zamrzlý nebo s plovoucími ledovými krami, které cirkulují kolem pólu. Zbytek připadá na severní okraje Evropy, Asie, Grónska a Severní Ameriky včetně přilehlých ostrovů.</a:t>
            </a:r>
          </a:p>
        </p:txBody>
      </p:sp>
    </p:spTree>
    <p:extLst>
      <p:ext uri="{BB962C8B-B14F-4D97-AF65-F5344CB8AC3E}">
        <p14:creationId xmlns:p14="http://schemas.microsoft.com/office/powerpoint/2010/main" xmlns="" val="2823046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57359" y="1341"/>
            <a:ext cx="408175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Fauna a flóra</a:t>
            </a:r>
          </a:p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Arktidy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099" name="Picture 3" descr="C:\Users\uživatel\AppData\Local\Microsoft\Windows\Temporary Internet Files\Content.IE5\72MPZSQH\MP9004033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5032" y="42224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Soubor:20070818-0001-strolling reinde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01505"/>
            <a:ext cx="2874366" cy="191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Soubor:Ovibos moschatu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373322"/>
            <a:ext cx="3610199" cy="2377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601505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Lední medvěd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21351" y="116632"/>
            <a:ext cx="13711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7281" y="292533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Mechy a lišejníky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3861048"/>
            <a:ext cx="16975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Pižmoň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48264" y="638132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liška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uživatel\AppData\Local\Microsoft\Windows\Temporary Internet Files\Content.IE5\M96NF4NN\MP9004033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257" y="1069745"/>
            <a:ext cx="3384871" cy="225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http://upload.wikimedia.org/wikipedia/commons/5/55/Moss_on_a_wal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4748" y="2197594"/>
            <a:ext cx="3446979" cy="258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2226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upload.wikimedia.org/wikipedia/commons/thumb/c/c1/Transantarctic_mountain_hg.jpg/1024px-Transantarctic_mountain_h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55" y="260648"/>
            <a:ext cx="8940693" cy="617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29644" y="448376"/>
            <a:ext cx="31045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antarktida</a:t>
            </a:r>
            <a:endParaRPr lang="cs-CZ" sz="32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6" name="Picture 4" descr="Soubor:LocationAntarctic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31" y="476672"/>
            <a:ext cx="3143693" cy="1599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6010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66241" y="404664"/>
            <a:ext cx="77048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2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 Krajina i podnebí jsou v Antarktidě natolik drsné, že se tu žádní lidé nikdy neusadili natrvalo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 Jedinými obyvateli tohoto kontinentu jsou vědci, kteří tu pracují na výzkumných projektech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66241" y="2924944"/>
            <a:ext cx="770485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Celý rok pokryt </a:t>
            </a:r>
            <a:r>
              <a:rPr lang="cs-CZ" sz="2400" dirty="0" smtClean="0"/>
              <a:t>ledem</a:t>
            </a:r>
          </a:p>
          <a:p>
            <a:endParaRPr lang="cs-CZ" sz="24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Teploty až – 80 stupňů </a:t>
            </a:r>
            <a:r>
              <a:rPr lang="cs-CZ" sz="2400" dirty="0" smtClean="0"/>
              <a:t>Celsia</a:t>
            </a:r>
          </a:p>
          <a:p>
            <a:endParaRPr lang="cs-CZ" sz="24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Rostou jen mechy a </a:t>
            </a:r>
            <a:r>
              <a:rPr lang="cs-CZ" sz="2400" dirty="0" smtClean="0"/>
              <a:t>lišejníky</a:t>
            </a:r>
          </a:p>
          <a:p>
            <a:endParaRPr lang="cs-CZ" sz="24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Živočichové jen u pobřeží, živí se potravou z mo</a:t>
            </a:r>
            <a:r>
              <a:rPr lang="cs-CZ" dirty="0"/>
              <a:t>ře</a:t>
            </a:r>
          </a:p>
        </p:txBody>
      </p:sp>
    </p:spTree>
    <p:extLst>
      <p:ext uri="{BB962C8B-B14F-4D97-AF65-F5344CB8AC3E}">
        <p14:creationId xmlns:p14="http://schemas.microsoft.com/office/powerpoint/2010/main" xmlns="" val="1136268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19872" y="0"/>
            <a:ext cx="408175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Fauna a flóra</a:t>
            </a:r>
          </a:p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Antarktidy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099" name="Picture 3" descr="C:\Users\uživatel\AppData\Local\Microsoft\Windows\Temporary Internet Files\Content.IE5\Q2YOHSNB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7750" y="120167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7080" y="601505"/>
            <a:ext cx="195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Tuleň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3108" y="400109"/>
            <a:ext cx="195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Tučňák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833623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Mechy a lišejníky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uživatel\AppData\Local\Microsoft\Windows\Temporary Internet Files\Content.IE5\N01ZFM3U\MP9004033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2808312" cy="4210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5/55/Moss_on_a_w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4774" y="4233733"/>
            <a:ext cx="3446979" cy="258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2433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86409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víš o polárním pásu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 jaké dvě oblasti se dělí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je to tundra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víš o Arktidě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Je to oblast kolem jaké polokoule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typické zástupce fauny a flóry Arktidy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jen roste na Antarktidě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Kde jsou horší podmínky pro život ? Na Arktidě nebo Antarktidě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typická zvířata žijící na Antarktidě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Poznej a přiřaď zvířata – Antarktida x Arktida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</p:txBody>
      </p:sp>
      <p:pic>
        <p:nvPicPr>
          <p:cNvPr id="5" name="Picture 3" descr="C:\Users\uživatel\AppData\Local\Microsoft\Windows\Temporary Internet Files\Content.IE5\Q2YOHSNB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18194"/>
            <a:ext cx="2179953" cy="145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uživatel\AppData\Local\Microsoft\Windows\Temporary Internet Files\Content.IE5\72MPZSQH\MP900403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5159" y="3068960"/>
            <a:ext cx="2511304" cy="167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Soubor:Ovibos moschatu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2101" y="5115751"/>
            <a:ext cx="2419795" cy="1593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Soubor:20070818-0001-strolling reinde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44899"/>
            <a:ext cx="2226294" cy="1480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živatel\AppData\Local\Microsoft\Windows\Temporary Internet Files\Content.IE5\N01ZFM3U\MP9004033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3" y="4782117"/>
            <a:ext cx="1296144" cy="194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živatel\AppData\Local\Microsoft\Windows\Temporary Internet Files\Content.IE5\M96NF4NN\MP9004033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2101" y="3676752"/>
            <a:ext cx="2004210" cy="133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4872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2013-04-20         Obrazový </a:t>
            </a:r>
            <a:r>
              <a:rPr lang="cs-CZ" sz="900" dirty="0"/>
              <a:t>materiál dostupný na</a:t>
            </a:r>
            <a:r>
              <a:rPr lang="cs-CZ" sz="900" dirty="0" smtClean="0"/>
              <a:t>:</a:t>
            </a:r>
          </a:p>
          <a:p>
            <a:endParaRPr lang="cs-CZ" sz="900" dirty="0" smtClean="0"/>
          </a:p>
          <a:p>
            <a:r>
              <a:rPr lang="cs-CZ" sz="900" dirty="0"/>
              <a:t>https://</a:t>
            </a:r>
            <a:r>
              <a:rPr lang="cs-CZ" sz="900" dirty="0" smtClean="0"/>
              <a:t>upload.wikimedia.org/wikipedia/commons/thumb/3/32/World_Koppen_Map.png/1024px-World_Koppen_Map.png</a:t>
            </a:r>
            <a:endParaRPr lang="cs-CZ" sz="900" dirty="0"/>
          </a:p>
          <a:p>
            <a:r>
              <a:rPr lang="cs-CZ" sz="900" dirty="0" smtClean="0"/>
              <a:t>20.4.2013   8.34</a:t>
            </a:r>
          </a:p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upload.wikimedia.org/wikipedia/commons/9/9c/LocationPolarRegions.png</a:t>
            </a:r>
            <a:endParaRPr lang="cs-CZ" sz="900" dirty="0" smtClean="0"/>
          </a:p>
          <a:p>
            <a:r>
              <a:rPr lang="cs-CZ" sz="900" dirty="0" smtClean="0"/>
              <a:t>20.4.2013   8.51</a:t>
            </a:r>
          </a:p>
          <a:p>
            <a:r>
              <a:rPr lang="cs-CZ" sz="900" dirty="0"/>
              <a:t>https://cs.wikipedia.org/wiki/Pol%C3%A1rn%C3%AD_p%C3%A1s#mediaviewer/Soubor:Transantarctic_mountain_hg.jpg</a:t>
            </a:r>
            <a:endParaRPr lang="cs-CZ" sz="900" dirty="0" smtClean="0"/>
          </a:p>
          <a:p>
            <a:r>
              <a:rPr lang="cs-CZ" sz="900" dirty="0" smtClean="0"/>
              <a:t>20.4.2013   8.55</a:t>
            </a:r>
          </a:p>
          <a:p>
            <a:r>
              <a:rPr lang="cs-CZ" sz="900" dirty="0"/>
              <a:t>http://upload.wikimedia.org/wikipedia/commons/5/55/Moss_on_a_wall.jpg</a:t>
            </a:r>
            <a:endParaRPr lang="cs-CZ" sz="900" dirty="0" smtClean="0"/>
          </a:p>
          <a:p>
            <a:r>
              <a:rPr lang="cs-CZ" sz="900" dirty="0" smtClean="0"/>
              <a:t>20.4.2013   8.58</a:t>
            </a:r>
          </a:p>
          <a:p>
            <a:r>
              <a:rPr lang="cs-CZ" sz="900" dirty="0"/>
              <a:t>http://upload.wikimedia.org/wikipedia/commons/9/9d/Sea_ice_terrain_mod.jpg</a:t>
            </a:r>
            <a:endParaRPr lang="cs-CZ" sz="900" dirty="0" smtClean="0"/>
          </a:p>
          <a:p>
            <a:r>
              <a:rPr lang="cs-CZ" sz="900" dirty="0" smtClean="0"/>
              <a:t>20.4.2013   8.59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upload.wikimedia.org/wikipedia/commons/thumb/a/af/20070818-0001-strolling_reindeer.jpg/800px-20070818-0001-strolling_reindeer.jpg</a:t>
            </a:r>
            <a:endParaRPr lang="cs-CZ" sz="900" dirty="0" smtClean="0"/>
          </a:p>
          <a:p>
            <a:r>
              <a:rPr lang="cs-CZ" sz="900" dirty="0" smtClean="0"/>
              <a:t>20.4.2013   9.12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upload.wikimedia.org/wikipedia/commons/d/d4/Ovibos_moschatus.jpg</a:t>
            </a:r>
            <a:endParaRPr lang="cs-CZ" sz="900" dirty="0" smtClean="0"/>
          </a:p>
          <a:p>
            <a:r>
              <a:rPr lang="cs-CZ" sz="900" dirty="0" smtClean="0"/>
              <a:t>20.4.2013   9.15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upload.wikimedia.org/wikipedia/commons/4/48/LocationAntarctica.png</a:t>
            </a:r>
          </a:p>
          <a:p>
            <a:r>
              <a:rPr lang="cs-CZ" sz="900" dirty="0" smtClean="0"/>
              <a:t>20.4.2013   10.45</a:t>
            </a:r>
          </a:p>
          <a:p>
            <a:endParaRPr lang="cs-CZ" sz="900" dirty="0" smtClean="0"/>
          </a:p>
          <a:p>
            <a:r>
              <a:rPr lang="cs-CZ" sz="900" dirty="0" smtClean="0"/>
              <a:t>Klipart – www.office.</a:t>
            </a:r>
            <a:r>
              <a:rPr lang="cs-CZ" sz="900" dirty="0" err="1" smtClean="0"/>
              <a:t>microsoft.com</a:t>
            </a:r>
            <a:endParaRPr lang="cs-CZ" sz="900" dirty="0" smtClean="0"/>
          </a:p>
          <a:p>
            <a:r>
              <a:rPr lang="cs-CZ" sz="900" dirty="0" smtClean="0"/>
              <a:t>20.4.2013   10.11 – 10.56</a:t>
            </a:r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r>
              <a:rPr lang="cs-CZ" sz="900" dirty="0" smtClean="0"/>
              <a:t>Textový materiál dostupný na:</a:t>
            </a:r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cs.wikipedia.org/wiki/Arktida</a:t>
            </a:r>
            <a:endParaRPr lang="cs-CZ" sz="900" dirty="0" smtClean="0"/>
          </a:p>
          <a:p>
            <a:r>
              <a:rPr lang="cs-CZ" sz="900" dirty="0" smtClean="0"/>
              <a:t>20.4.2013    9.08</a:t>
            </a:r>
          </a:p>
          <a:p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cs.wikipedia.org/wiki/Antarktida</a:t>
            </a:r>
            <a:endParaRPr lang="cs-CZ" sz="900" dirty="0" smtClean="0"/>
          </a:p>
          <a:p>
            <a:r>
              <a:rPr lang="cs-CZ" sz="900" dirty="0" smtClean="0"/>
              <a:t>20.4.2013   9.59</a:t>
            </a:r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1153</TotalTime>
  <Words>381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92</cp:revision>
  <dcterms:created xsi:type="dcterms:W3CDTF">2012-10-04T17:02:39Z</dcterms:created>
  <dcterms:modified xsi:type="dcterms:W3CDTF">2014-08-28T10:43:23Z</dcterms:modified>
</cp:coreProperties>
</file>