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56" r:id="rId2"/>
    <p:sldId id="257" r:id="rId3"/>
    <p:sldId id="272" r:id="rId4"/>
    <p:sldId id="270" r:id="rId5"/>
    <p:sldId id="273" r:id="rId6"/>
    <p:sldId id="278" r:id="rId7"/>
    <p:sldId id="277" r:id="rId8"/>
    <p:sldId id="274" r:id="rId9"/>
    <p:sldId id="276" r:id="rId10"/>
    <p:sldId id="275" r:id="rId11"/>
    <p:sldId id="279" r:id="rId12"/>
    <p:sldId id="280" r:id="rId13"/>
    <p:sldId id="282" r:id="rId14"/>
    <p:sldId id="283" r:id="rId15"/>
    <p:sldId id="284" r:id="rId16"/>
    <p:sldId id="285" r:id="rId17"/>
    <p:sldId id="286" r:id="rId18"/>
    <p:sldId id="288" r:id="rId19"/>
    <p:sldId id="287" r:id="rId20"/>
    <p:sldId id="289" r:id="rId21"/>
    <p:sldId id="291" r:id="rId22"/>
    <p:sldId id="290" r:id="rId23"/>
    <p:sldId id="292" r:id="rId24"/>
    <p:sldId id="260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6600"/>
    <a:srgbClr val="FF6600"/>
    <a:srgbClr val="00FF00"/>
    <a:srgbClr val="FF0066"/>
    <a:srgbClr val="FF3300"/>
    <a:srgbClr val="800680"/>
    <a:srgbClr val="0E12B2"/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>
        <p:scale>
          <a:sx n="75" d="100"/>
          <a:sy n="75" d="100"/>
        </p:scale>
        <p:origin x="-564" y="-2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4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8.wmf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wmf"/><Relationship Id="rId4" Type="http://schemas.openxmlformats.org/officeDocument/2006/relationships/image" Target="../media/image31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openxmlformats.org/officeDocument/2006/relationships/image" Target="../media/image38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wmf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jpeg"/><Relationship Id="rId5" Type="http://schemas.openxmlformats.org/officeDocument/2006/relationships/image" Target="../media/image43.wmf"/><Relationship Id="rId4" Type="http://schemas.openxmlformats.org/officeDocument/2006/relationships/image" Target="../media/image4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7" Type="http://schemas.openxmlformats.org/officeDocument/2006/relationships/image" Target="../media/image7.wmf"/><Relationship Id="rId2" Type="http://schemas.openxmlformats.org/officeDocument/2006/relationships/image" Target="../media/image4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jpeg"/><Relationship Id="rId5" Type="http://schemas.openxmlformats.org/officeDocument/2006/relationships/image" Target="../media/image53.jpeg"/><Relationship Id="rId4" Type="http://schemas.openxmlformats.org/officeDocument/2006/relationships/image" Target="../media/image29.wmf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1/1d/Western-Europe-map.png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svetnadosah.com/zeme/lucembursko" TargetMode="External"/><Relationship Id="rId13" Type="http://schemas.openxmlformats.org/officeDocument/2006/relationships/hyperlink" Target="http://cs.wikipedia.org/wiki/Irsko" TargetMode="External"/><Relationship Id="rId18" Type="http://schemas.openxmlformats.org/officeDocument/2006/relationships/hyperlink" Target="https://cs.wikipedia.org/wiki/Lucembursko" TargetMode="External"/><Relationship Id="rId3" Type="http://schemas.openxmlformats.org/officeDocument/2006/relationships/hyperlink" Target="http://belgie.tripzone.cz/brusel/fotogalerie/budova-evropskeho-parlamentu-711" TargetMode="External"/><Relationship Id="rId7" Type="http://schemas.openxmlformats.org/officeDocument/2006/relationships/hyperlink" Target="http://www.mzv.cz/jnp/cz/encyklopedie_statu/evropa/lucembursko/" TargetMode="External"/><Relationship Id="rId12" Type="http://schemas.openxmlformats.org/officeDocument/2006/relationships/hyperlink" Target="http://cs.wikipedia.org/wiki/Spojen%C3%A9_kr%C3%A1lovstv%C3%AD" TargetMode="External"/><Relationship Id="rId17" Type="http://schemas.openxmlformats.org/officeDocument/2006/relationships/hyperlink" Target="http://cs.wikipedia.org/wiki/Nizozemsko" TargetMode="External"/><Relationship Id="rId2" Type="http://schemas.openxmlformats.org/officeDocument/2006/relationships/hyperlink" Target="http://belgie.tripzone.cz/brusel/fotogalerie/kralovsky-palac-palais-royal-715" TargetMode="External"/><Relationship Id="rId16" Type="http://schemas.openxmlformats.org/officeDocument/2006/relationships/hyperlink" Target="http://belgie.tripzone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elysvet.cz/fotky-lucembursko-foto-obrazky" TargetMode="External"/><Relationship Id="rId11" Type="http://schemas.openxmlformats.org/officeDocument/2006/relationships/hyperlink" Target="http://lucembursko-turisticke-informace.orbi.cz/1-21411/" TargetMode="External"/><Relationship Id="rId5" Type="http://schemas.openxmlformats.org/officeDocument/2006/relationships/hyperlink" Target="http://aktualne.centrum.cz/zahranici/evropska-unie/clanek.phtml?id=775373" TargetMode="External"/><Relationship Id="rId15" Type="http://schemas.openxmlformats.org/officeDocument/2006/relationships/hyperlink" Target="http://www.gleeforczech.estranky.cz/clanky/zajimavosti.html" TargetMode="External"/><Relationship Id="rId10" Type="http://schemas.openxmlformats.org/officeDocument/2006/relationships/hyperlink" Target="http://cs.wikipedia.org/wiki/Soubor:Luxemburg.jpg" TargetMode="External"/><Relationship Id="rId4" Type="http://schemas.openxmlformats.org/officeDocument/2006/relationships/hyperlink" Target="http://tema.novinky.cz/nizozemsko" TargetMode="External"/><Relationship Id="rId9" Type="http://schemas.openxmlformats.org/officeDocument/2006/relationships/hyperlink" Target="http://beck-reisen.info/zajezdy-s-beck-reisen/s-beck-reisen-do-parize-a-lucemburku/" TargetMode="External"/><Relationship Id="rId14" Type="http://schemas.openxmlformats.org/officeDocument/2006/relationships/hyperlink" Target="http://cs.wikipedia.org/wiki/Franci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804128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VY_12_INOVACE_358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Vlastivěda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Západní Evropa</a:t>
                      </a:r>
                      <a:r>
                        <a:rPr lang="cs-CZ" sz="1400" baseline="0" dirty="0" smtClean="0"/>
                        <a:t> 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</a:t>
                      </a:r>
                      <a:r>
                        <a:rPr lang="cs-CZ" sz="1400" baseline="0" dirty="0" smtClean="0"/>
                        <a:t> se seznámí se státy ležící v západní  Evropě-jejími hlavními městy,  vlajkami, jazyky, polohou, zajímavostmi, hospodářstvím, </a:t>
                      </a:r>
                      <a:r>
                        <a:rPr lang="cs-CZ" sz="1400" baseline="0" smtClean="0"/>
                        <a:t>státním zřízením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1.5.2013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3.6.2013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data:image/jpeg;base64,/9j/4AAQSkZJRgABAQAAAQABAAD/2wCEAAkGBhQSEBUUEhIUFRUVFhQZGBYVGB0XFxoaFhgXFBkXFxoXHyceGhsjGRUVHy8gJSgpLCwsFh4xNTAqNSYrLCkBCQoKDgwNGQ8PGS0kHiQ1NTYzNTU0NS0vNTI1LzExMjUvMTQ0NTE1KjYuKjU1NTU1KjIxNS81NC40LCwqLyw0LP/AABEIAIYAsAMBIgACEQEDEQH/xAAcAAABBQEBAQAAAAAAAAAAAAAAAgMEBQYBBwj/xAA1EAABAwIEBAUBBwUBAQAAAAABAAIRAyEEBRIxQVFhcQYTIoGR8AcyobHB0eEUI0JS8YIz/8QAGgEBAAIDAQAAAAAAAAAAAAAAAAQFAgMGAf/EAC0RAQACAQIDBgQHAAAAAAAAAAABAgMEERITIQUxUWFxgRRB8PEVIjJCkcHR/9oADAMBAAIRAxEAPwD22tWDRJj3MfmsvjMc4vJnntt7clK8QYsl+jgPzVSg6XHmUSnBhX/6n6E/kkU6ZcYaCT0EoOSnKFEuIExMweyS+kWuhw2N1bUMO2oGeWHAh7Zk7AcR3sgXgsnh5kyLQeBBF4KvFxrYEDYLqAQhCCJSyxjaz6oHqqNa13I6Zi3upaEL2bTPe9mZnvCEIXjxDzPDuc0aPvNcCLx8peGrVCDqYGkdbHt0UlQsTmjWNa4gjVNiL26d4+UFfm2Y1WOgQ0EWi5/hVRxTi6XOced4n4Sa1cvJLjuZ6X5BNoH8RjHPdMkdAeSa80/7H5KShArzT/sfko80/wCx+SkoQXeaZaX1fQ3e5J2+rKXhMkY0AuEut2norJCDmkRHBJZRa3YAdhCWhAh9IO3APcSlALOeMs+/pWMcXuYC5tw3UDBkg3BEiQOZVdl32q4aq5rC17XPeGtET94wCY24W6qXTR5r4+ZSu8JFdNktTjrG8NqhCFERwhCEAs74o8YUsI0S4FxI6wNWkmOMX/Y3U7xFmXkUHPJAAF954zpI2IF14di81FZ4a/8AuuJcBUcA31OcYMA/dvtPEm6tuztDGeeO36YWGj0vOnit3Q9N8LeOX4ipU8zQGMA9IBLmucTALrCIBEQTbdacZ9SmJPeLLxXwhnLmYrQdIbWcA6bQRq06etyIMzPNemYXB+ZYPaDydb45rDtPT8jPtEbRMdPr1Y67Dysu0RtDSVsRrpk0XgkRtf2g9FR51ig9zdJmBBtEGbqSMBUoUnuBlxgengBclUz3kkk7lViC4hCEAhCEAhCWDAniSd+Vv5+EG1QhCAQhCDP+L/CNPHUdJOio27KkTHQjiCs3lf2O0qb2uq4h9TSQdLWhgMcCZJ35L0RCmY9dnxY+XS20JNNVlx04K26BC4SuqGjBCFmvFvjOlhGOaXkVSIADZIkGHXsYPBbMWK2W0VpG8s8eO2S3DWOrGfarnDjiPKDjop0wYtBfUkTa8hs2PXusT4cyb+qxVOhq06yfVEwACSY47Lmb4rU4m58wioXOJLr6gA47EwbmN1tvsz8KQ046o0nyw80mf7FoMuvvyHWV2e9dFo+/adto9fu6beNLpvP5ev3Z3x7kFPCYoMp1S8ubrcCILXEnla+62+QZr5tGnVaTIABnfW0AO73v7rzDOc1dia9Ss/d7iew4N9hA9lpPs4wtR9SoQ4hjW3E+kucbSOYAJntzUbtHTTbRxOS35q/WzRrMEzpom89avRMZmPmf46XHchxgjt9bKEnnxp0uBDht78EyuRc6EIQgEIQg61smAu1HXtsLBdpPg9Nj24oq0yCZEXQbVCEIBCEIBCEIBCrc4xhpgQ4guIm0wBy4SpWBxAewOE/+tz1sgXip0OjfS6O8GNrr51z3E66xLi8vuH64nUCRAj6Juvo2q2WkDiD9WXl+T/ZlUGLdWxjmNpseXgsManatQN/utnn2V32TqMeCL2vPp4ytez81MXFa0vOMQPSw8S0/g4gfl9cfYPst8Q0qmFZhhIq0g4kEQHAuJ1NPHcArz7xXgaeHxNagWRpMsIJMM06mNGriZEnZeifZs1rMFSqEvc+q5zBMEN0zYQBDYZN1Zdp3rk0kW2nrO8fx/ibrrVvp4nb0ZbOPsweys6pUxFGnhy5zjUJ06Q50hoadze11oskOCZQDcE5zw1zpeZB1EDeQJtHDZPeN8XhKj6mHxNXS7yfMYD6Wh7dZB13OozEcRzKxHgTM2B7qPqHmQ5ocZGoSCBAFyIP/AJhQ8nO1Ojm15neu07bbRMePmi35mfTTa0z09o2/tuKlQkyUldLVxc8pwhCEAhCcmALX57/H4IOU2TuYA+oC45wiB/36ldfVJABO31+qQg3CEIQCEIQCrcdnAY4tH3hG+ysSqStk1So8ue5ovw5f8QdzEOqUWvLQCJJB6WEcwVPynE66TTaRYx06cFAznGloDGyAQQZHDaxUbIcWGPLTPrgCPe6DSLGeP6lc1MNTpf8AzqOdr9Os/wBuKhAaDLvS13pi8ATdavGY0U2yfYc1SZhnOuAAWkGQZvt/JW7Bl5V4vtu24snLvxbbs14p8NPzHE0nNpOY1jjTq1SAHFoDXB4aTtdwAub32W1yHJmYSgyi1xIbMF0SSbqppZvU1A27RAk8TzKi18U57tTnEn4jtGy25dVfJjri/bHyZ5NRa9Ip8oUP2kZDUfXdXoOaYpjzGgEvlnptYz6Yt0KqfAmEc4PrVBJs1ji2/NxDvwWwLzzPylvp9gOH8Bb/AMRv8NOCY9/LwbfjLcjlTHv5OMdNjN/fZJc2CltaAbuHtKPO5i3IWCrUI2hL9PX6/NDmCJE7xf5/f4QJZEidpErtQ35Rb4skp1jy4gRqnhFyg7h8G9/3Wk79rdU0BeFq2sFGjaLDiYk9T3WVqPkk2vy2QbZCEIBCEIBCEIK/FZaHSX1HQY4wB7KJUp08MS5rpdFmmOPYSms1pPpAxUJa+QQeHRU8oJ2JxZquBcAReCJt0N4UElda8jYwnH0jyvxj9kCA3idkpzQTII97IayAZ25cen5rrCL2AgcZKBHlnkUP4DkP5XS7377LtRwnb8fqyBuEJ1lQm3x7XjtZWOX5QKgcTMbDlPE84QVQE2Cl4zBmmxuqZN9re54m+3BTMLhDSxAAYXWMF0DoXW4KXmOVPqkHU0QNoPugzicw1bQ9romCDClVsnqNkkWHFt7KII4Anpt+SDXYXEiowOHHhy6FR6+T0zcNAMg/jJHSVn21TTPpLg7l+60GUY51VpLokGLdt0E9CEIBCEIGauLY0gOcATwlOtcDsZ7LOZ24OrRyAEiO9/lV9Ku5n3XEdjCDS504CiZ4wB3WWUqvmDqjQ15kAyD+/NIw+G1ua0OFzE8fhA1SNxaUsPDTYEnrx+v1Vu/w3caX2m87+0KUcppAaDGp0kE/esOEcEFJg8K6pO0NEnntwAvwSa1ItlrgBtPDt15p3C4p+HqEEctQPEDiFd4vL2VocDuNxsRwQZywAIvv39vkJDqRidx0UzFZc6mIdsb6uHIDv+/RRQCARN+Q/H9ECGt4zC1mW0tNJvMiTvue6yopHc7Dn+S0bM000g57HCw5AHtJlBYEgXKbbi2HZ7fkdlmMyzI1XcQ0bD9SoaDUY3OWMkA6nRYC49ys35xvOx5WTaUxhP1ZA85zQOJjb65KTlub+VMtkHlvI5yoUiIv0KQ5sINuhCEAm67iGktiYMTt7pxJeyQQeNkGNc8mXG5J3/E/p8ptXWZZKGtBp6iZiN9+KguyeqP8D7EH9UDWDwhqPDR7nkOa0mHy+lSIgDUbAm5np/CYyrKPLOpxl3COHPurOEHQoFfEAYhjdN4dDp4Hp7KemXYdusPI9QEA/O3ygRjcvZVA1DbYjdU78JVoPGky0mATsJMXHDurzEVtLZ0ud0bcqEMUMQHMDYA06tW8TwHsgXjKL6lJzSAHWiDY8bKhosBqaXSATBixnn2ngtY1sCBwVVmuBJcHsaHHY2vHS4QTf6Rvl6W6RaxAHysriS7UQ5xMGJJ+FrcNRDWwJ9/5UbGZOyo6TIPRBlk5Rw7nmGgk9FosHkbGgh4DyeJG3ZOYLDhji1lPS0buO5PIdEGaq0dBIdcjgP3SWOk/I+VOzymBVcRxifi/6fKhBsDr+X/UDaXY8YIH1sklp5LiDcIQhAJL3wJQhBns1zQucAyWhpnqSl4fP3yA5rTPKxXUII+Jzmo6QDpHTf5UN1d53e4+5QhB3+ofAGt0Da5RUquIbLjba/VCEGrwNQOptIm44mT8p0MEkwJPFCECkIQgaqUZ/wAnDtH6hONCEIOoQhBmc4d/ddtYjfqP4/FQqgI2O9+p7oQgQJ5rurmAfrohCD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hQSEBUUEhIUFRUVFhQZGBYVGB0XFxoaFhgXFBkXFxoXHyceGhsjGRUVHy8gJSgpLCwsFh4xNTAqNSYrLCkBCQoKDgwNGQ8PGS0kHiQ1NTYzNTU0NS0vNTI1LzExMjUvMTQ0NTE1KjYuKjU1NTU1KjIxNS81NC40LCwqLyw0LP/AABEIAIYAsAMBIgACEQEDEQH/xAAcAAABBQEBAQAAAAAAAAAAAAAAAgMEBQYBBwj/xAA1EAABAwIEBAUBBwUBAQAAAAABAAIRAyEEBRIxQVFhcQYTIoGR8AcyobHB0eEUI0JS8YIz/8QAGgEBAAIDAQAAAAAAAAAAAAAAAAQFAgMGAf/EAC0RAQACAQIDBgQHAAAAAAAAAAABAgMEERITIQUxUWFxgRRB8PEVIjJCkcHR/9oADAMBAAIRAxEAPwD22tWDRJj3MfmsvjMc4vJnntt7clK8QYsl+jgPzVSg6XHmUSnBhX/6n6E/kkU6ZcYaCT0EoOSnKFEuIExMweyS+kWuhw2N1bUMO2oGeWHAh7Zk7AcR3sgXgsnh5kyLQeBBF4KvFxrYEDYLqAQhCCJSyxjaz6oHqqNa13I6Zi3upaEL2bTPe9mZnvCEIXjxDzPDuc0aPvNcCLx8peGrVCDqYGkdbHt0UlQsTmjWNa4gjVNiL26d4+UFfm2Y1WOgQ0EWi5/hVRxTi6XOced4n4Sa1cvJLjuZ6X5BNoH8RjHPdMkdAeSa80/7H5KShArzT/sfko80/wCx+SkoQXeaZaX1fQ3e5J2+rKXhMkY0AuEut2norJCDmkRHBJZRa3YAdhCWhAh9IO3APcSlALOeMs+/pWMcXuYC5tw3UDBkg3BEiQOZVdl32q4aq5rC17XPeGtET94wCY24W6qXTR5r4+ZSu8JFdNktTjrG8NqhCFERwhCEAs74o8YUsI0S4FxI6wNWkmOMX/Y3U7xFmXkUHPJAAF954zpI2IF14di81FZ4a/8AuuJcBUcA31OcYMA/dvtPEm6tuztDGeeO36YWGj0vOnit3Q9N8LeOX4ipU8zQGMA9IBLmucTALrCIBEQTbdacZ9SmJPeLLxXwhnLmYrQdIbWcA6bQRq06etyIMzPNemYXB+ZYPaDydb45rDtPT8jPtEbRMdPr1Y67Dysu0RtDSVsRrpk0XgkRtf2g9FR51ig9zdJmBBtEGbqSMBUoUnuBlxgengBclUz3kkk7lViC4hCEAhCEAhCWDAniSd+Vv5+EG1QhCAQhCDP+L/CNPHUdJOio27KkTHQjiCs3lf2O0qb2uq4h9TSQdLWhgMcCZJ35L0RCmY9dnxY+XS20JNNVlx04K26BC4SuqGjBCFmvFvjOlhGOaXkVSIADZIkGHXsYPBbMWK2W0VpG8s8eO2S3DWOrGfarnDjiPKDjop0wYtBfUkTa8hs2PXusT4cyb+qxVOhq06yfVEwACSY47Lmb4rU4m58wioXOJLr6gA47EwbmN1tvsz8KQ046o0nyw80mf7FoMuvvyHWV2e9dFo+/adto9fu6beNLpvP5ev3Z3x7kFPCYoMp1S8ubrcCILXEnla+62+QZr5tGnVaTIABnfW0AO73v7rzDOc1dia9Ss/d7iew4N9hA9lpPs4wtR9SoQ4hjW3E+kucbSOYAJntzUbtHTTbRxOS35q/WzRrMEzpom89avRMZmPmf46XHchxgjt9bKEnnxp0uBDht78EyuRc6EIQgEIQg61smAu1HXtsLBdpPg9Nj24oq0yCZEXQbVCEIBCEIBCEIBCrc4xhpgQ4guIm0wBy4SpWBxAewOE/+tz1sgXip0OjfS6O8GNrr51z3E66xLi8vuH64nUCRAj6Juvo2q2WkDiD9WXl+T/ZlUGLdWxjmNpseXgsManatQN/utnn2V32TqMeCL2vPp4ytez81MXFa0vOMQPSw8S0/g4gfl9cfYPst8Q0qmFZhhIq0g4kEQHAuJ1NPHcArz7xXgaeHxNagWRpMsIJMM06mNGriZEnZeifZs1rMFSqEvc+q5zBMEN0zYQBDYZN1Zdp3rk0kW2nrO8fx/ibrrVvp4nb0ZbOPsweys6pUxFGnhy5zjUJ06Q50hoadze11oskOCZQDcE5zw1zpeZB1EDeQJtHDZPeN8XhKj6mHxNXS7yfMYD6Wh7dZB13OozEcRzKxHgTM2B7qPqHmQ5ocZGoSCBAFyIP/AJhQ8nO1Ojm15neu07bbRMePmi35mfTTa0z09o2/tuKlQkyUldLVxc8pwhCEAhCcmALX57/H4IOU2TuYA+oC45wiB/36ldfVJABO31+qQg3CEIQCEIQCrcdnAY4tH3hG+ysSqStk1So8ue5ovw5f8QdzEOqUWvLQCJJB6WEcwVPynE66TTaRYx06cFAznGloDGyAQQZHDaxUbIcWGPLTPrgCPe6DSLGeP6lc1MNTpf8AzqOdr9Os/wBuKhAaDLvS13pi8ATdavGY0U2yfYc1SZhnOuAAWkGQZvt/JW7Bl5V4vtu24snLvxbbs14p8NPzHE0nNpOY1jjTq1SAHFoDXB4aTtdwAub32W1yHJmYSgyi1xIbMF0SSbqppZvU1A27RAk8TzKi18U57tTnEn4jtGy25dVfJjri/bHyZ5NRa9Ip8oUP2kZDUfXdXoOaYpjzGgEvlnptYz6Yt0KqfAmEc4PrVBJs1ji2/NxDvwWwLzzPylvp9gOH8Bb/AMRv8NOCY9/LwbfjLcjlTHv5OMdNjN/fZJc2CltaAbuHtKPO5i3IWCrUI2hL9PX6/NDmCJE7xf5/f4QJZEidpErtQ35Rb4skp1jy4gRqnhFyg7h8G9/3Wk79rdU0BeFq2sFGjaLDiYk9T3WVqPkk2vy2QbZCEIBCEIBCEIK/FZaHSX1HQY4wB7KJUp08MS5rpdFmmOPYSms1pPpAxUJa+QQeHRU8oJ2JxZquBcAReCJt0N4UElda8jYwnH0jyvxj9kCA3idkpzQTII97IayAZ25cen5rrCL2AgcZKBHlnkUP4DkP5XS7377LtRwnb8fqyBuEJ1lQm3x7XjtZWOX5QKgcTMbDlPE84QVQE2Cl4zBmmxuqZN9re54m+3BTMLhDSxAAYXWMF0DoXW4KXmOVPqkHU0QNoPugzicw1bQ9romCDClVsnqNkkWHFt7KII4Anpt+SDXYXEiowOHHhy6FR6+T0zcNAMg/jJHSVn21TTPpLg7l+60GUY51VpLokGLdt0E9CEIBCEIGauLY0gOcATwlOtcDsZ7LOZ24OrRyAEiO9/lV9Ku5n3XEdjCDS504CiZ4wB3WWUqvmDqjQ15kAyD+/NIw+G1ua0OFzE8fhA1SNxaUsPDTYEnrx+v1Vu/w3caX2m87+0KUcppAaDGp0kE/esOEcEFJg8K6pO0NEnntwAvwSa1ItlrgBtPDt15p3C4p+HqEEctQPEDiFd4vL2VocDuNxsRwQZywAIvv39vkJDqRidx0UzFZc6mIdsb6uHIDv+/RRQCARN+Q/H9ECGt4zC1mW0tNJvMiTvue6yopHc7Dn+S0bM000g57HCw5AHtJlBYEgXKbbi2HZ7fkdlmMyzI1XcQ0bD9SoaDUY3OWMkA6nRYC49ys35xvOx5WTaUxhP1ZA85zQOJjb65KTlub+VMtkHlvI5yoUiIv0KQ5sINuhCEAm67iGktiYMTt7pxJeyQQeNkGNc8mXG5J3/E/p8ptXWZZKGtBp6iZiN9+KguyeqP8D7EH9UDWDwhqPDR7nkOa0mHy+lSIgDUbAm5np/CYyrKPLOpxl3COHPurOEHQoFfEAYhjdN4dDp4Hp7KemXYdusPI9QEA/O3ygRjcvZVA1DbYjdU78JVoPGky0mATsJMXHDurzEVtLZ0ud0bcqEMUMQHMDYA06tW8TwHsgXjKL6lJzSAHWiDY8bKhosBqaXSATBixnn2ngtY1sCBwVVmuBJcHsaHHY2vHS4QTf6Rvl6W6RaxAHysriS7UQ5xMGJJ+FrcNRDWwJ9/5UbGZOyo6TIPRBlk5Rw7nmGgk9FosHkbGgh4DyeJG3ZOYLDhji1lPS0buO5PIdEGaq0dBIdcjgP3SWOk/I+VOzymBVcRxifi/6fKhBsDr+X/UDaXY8YIH1sklp5LiDcIQhAJL3wJQhBns1zQucAyWhpnqSl4fP3yA5rTPKxXUII+Jzmo6QDpHTf5UN1d53e4+5QhB3+ofAGt0Da5RUquIbLjba/VCEGrwNQOptIm44mT8p0MEkwJPFCECkIQgaqUZ/wAnDtH6hONCEIOoQhBmc4d/ddtYjfqP4/FQqgI2O9+p7oQgQJ5rurmAfrohCD//2Q=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" name="Picture 6" descr="http://upload.wikimedia.org/wikipedia/commons/thumb/1/1d/Western-Europe-map.png/220px-Western-Europe-map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228770"/>
            <a:ext cx="8808913" cy="6525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239986" y="320675"/>
            <a:ext cx="6630085" cy="923330"/>
          </a:xfrm>
          <a:prstGeom prst="rect">
            <a:avLst/>
          </a:prstGeom>
          <a:solidFill>
            <a:srgbClr val="80068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západní </a:t>
            </a:r>
            <a:r>
              <a:rPr lang="cs-CZ" sz="5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evropa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017102" y="260648"/>
            <a:ext cx="707584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západoevropské</a:t>
            </a:r>
          </a:p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země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12417" y="2348880"/>
            <a:ext cx="713199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hospodářsky nejvyspělejší část světa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nejhustěji obydlená </a:t>
            </a:r>
            <a:r>
              <a:rPr lang="cs-CZ" sz="3600" dirty="0"/>
              <a:t>oblast Evropy</a:t>
            </a:r>
            <a:endParaRPr lang="cs-CZ" sz="3600" dirty="0" smtClean="0"/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/>
              <a:t>v</a:t>
            </a:r>
            <a:r>
              <a:rPr lang="cs-CZ" sz="3600" dirty="0" smtClean="0"/>
              <a:t>yrábějí se zde automobily, letadla, lodě, elektrotechnické přístroje a stroje</a:t>
            </a:r>
          </a:p>
        </p:txBody>
      </p:sp>
    </p:spTree>
    <p:extLst>
      <p:ext uri="{BB962C8B-B14F-4D97-AF65-F5344CB8AC3E}">
        <p14:creationId xmlns:p14="http://schemas.microsoft.com/office/powerpoint/2010/main" val="1496032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06767" y="1822746"/>
            <a:ext cx="4157762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/>
            <a:r>
              <a:rPr lang="nn-NO" sz="2800" dirty="0"/>
              <a:t> 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Velká Británie</a:t>
            </a:r>
            <a:endParaRPr lang="nn-NO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/>
              <a:t> </a:t>
            </a:r>
            <a:r>
              <a:rPr lang="cs-CZ" sz="44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Irsko</a:t>
            </a:r>
            <a:endParaRPr lang="nn-NO" sz="4400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/>
              <a:t> </a:t>
            </a:r>
            <a:r>
              <a:rPr lang="cs-CZ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</a:t>
            </a:r>
            <a:endParaRPr lang="nn-NO" sz="4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/>
              <a:t> </a:t>
            </a:r>
            <a:r>
              <a:rPr lang="cs-CZ" sz="44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Belgie</a:t>
            </a:r>
            <a:endParaRPr lang="nn-NO" sz="4400" b="1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/>
              <a:t> </a:t>
            </a:r>
            <a:r>
              <a:rPr lang="cs-CZ" sz="4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Nizozemsko</a:t>
            </a:r>
          </a:p>
          <a:p>
            <a:r>
              <a:rPr lang="cs-CZ" sz="4400" b="1" dirty="0" smtClean="0">
                <a:solidFill>
                  <a:srgbClr val="CC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Lucembursko</a:t>
            </a:r>
            <a:endParaRPr lang="nn-NO" sz="4400" b="1" dirty="0">
              <a:solidFill>
                <a:srgbClr val="CC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6165" y="260648"/>
            <a:ext cx="4581126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Státy</a:t>
            </a:r>
          </a:p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západní Evropy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8992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4386478" y="188640"/>
            <a:ext cx="471154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Velká Británie</a:t>
            </a:r>
          </a:p>
        </p:txBody>
      </p:sp>
      <p:pic>
        <p:nvPicPr>
          <p:cNvPr id="1026" name="Picture 2" descr="C:\Users\uživatel\AppData\Local\Microsoft\Windows\Temporary Internet Files\Content.IE5\MBNJE0WS\MP900402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3452" y="764704"/>
            <a:ext cx="3284572" cy="2627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71HE1B6J\MC9004296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3750"/>
            <a:ext cx="3740150" cy="464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71HE1B6J\MC9004046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1689" y="4797152"/>
            <a:ext cx="176847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3A9WNVSX\MC900406364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6540" y="3975520"/>
            <a:ext cx="3358396" cy="2283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9582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28092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Velká Británie </a:t>
            </a:r>
            <a:r>
              <a:rPr lang="cs-CZ" sz="2400" dirty="0" smtClean="0"/>
              <a:t> (</a:t>
            </a:r>
            <a:r>
              <a:rPr lang="cs-CZ" sz="2400" b="1" dirty="0"/>
              <a:t>Spojené království Velké Británie a Severního Irska</a:t>
            </a:r>
            <a:r>
              <a:rPr lang="cs-CZ" sz="2400" dirty="0"/>
              <a:t> </a:t>
            </a:r>
            <a:r>
              <a:rPr lang="cs-CZ" sz="2400" dirty="0" smtClean="0"/>
              <a:t>neboli </a:t>
            </a:r>
            <a:r>
              <a:rPr lang="cs-CZ" sz="2400" b="1" u="sng" dirty="0" smtClean="0"/>
              <a:t>Spojené království</a:t>
            </a:r>
            <a:r>
              <a:rPr lang="cs-CZ" sz="2400" dirty="0" smtClean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patří </a:t>
            </a:r>
            <a:r>
              <a:rPr lang="cs-CZ" sz="2400" dirty="0"/>
              <a:t>k nejrozvinutějším zemím </a:t>
            </a:r>
            <a:r>
              <a:rPr lang="cs-CZ" sz="2400" dirty="0" smtClean="0"/>
              <a:t>světa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 </a:t>
            </a:r>
            <a:r>
              <a:rPr lang="cs-CZ" sz="2400" dirty="0"/>
              <a:t>je kolébkou </a:t>
            </a:r>
            <a:r>
              <a:rPr lang="cs-CZ" sz="2400" dirty="0" smtClean="0"/>
              <a:t>fotbalu (</a:t>
            </a:r>
            <a:r>
              <a:rPr lang="cs-CZ" sz="2400" dirty="0"/>
              <a:t> </a:t>
            </a:r>
            <a:r>
              <a:rPr lang="cs-CZ" sz="2400" dirty="0" err="1"/>
              <a:t>Chelsea</a:t>
            </a:r>
            <a:r>
              <a:rPr lang="cs-CZ" sz="2400" dirty="0"/>
              <a:t> FC, Manchester </a:t>
            </a:r>
            <a:r>
              <a:rPr lang="cs-CZ" sz="2400" dirty="0" smtClean="0"/>
              <a:t> United</a:t>
            </a:r>
            <a:r>
              <a:rPr lang="cs-CZ" sz="2400" dirty="0"/>
              <a:t>, Liverpool, Arsenal FC, Glasgow </a:t>
            </a:r>
            <a:r>
              <a:rPr lang="cs-CZ" sz="2400" dirty="0" err="1"/>
              <a:t>Rangers</a:t>
            </a:r>
            <a:r>
              <a:rPr lang="cs-CZ" sz="2400" dirty="0"/>
              <a:t>, </a:t>
            </a:r>
            <a:r>
              <a:rPr lang="cs-CZ" sz="2400" u="sng" dirty="0" err="1" smtClean="0"/>
              <a:t>Celtic</a:t>
            </a:r>
            <a:r>
              <a:rPr lang="cs-CZ" sz="2400" u="sng" dirty="0" smtClean="0"/>
              <a:t> 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 </a:t>
            </a:r>
            <a:r>
              <a:rPr lang="cs-CZ" sz="2400" dirty="0" smtClean="0"/>
              <a:t>rozvinutý průmysl - textilní </a:t>
            </a:r>
            <a:r>
              <a:rPr lang="cs-CZ" sz="2400" dirty="0"/>
              <a:t>průmysl, výroba železa a oceli, stavba lodí a těžké strojírenství</a:t>
            </a:r>
            <a:endParaRPr lang="cs-CZ" sz="24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3712964"/>
            <a:ext cx="5400600" cy="280076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Hlavní město: </a:t>
            </a:r>
            <a:r>
              <a:rPr lang="cs-CZ" sz="3200" dirty="0" smtClean="0">
                <a:solidFill>
                  <a:srgbClr val="FFFF00"/>
                </a:solidFill>
              </a:rPr>
              <a:t>Londýn</a:t>
            </a:r>
          </a:p>
          <a:p>
            <a:r>
              <a:rPr lang="cs-CZ" sz="2400" dirty="0" smtClean="0"/>
              <a:t>Počet obyvatel: 62 041 000</a:t>
            </a:r>
          </a:p>
          <a:p>
            <a:r>
              <a:rPr lang="cs-CZ" sz="2400" dirty="0" smtClean="0"/>
              <a:t>Jazyk: angličtina</a:t>
            </a:r>
          </a:p>
          <a:p>
            <a:r>
              <a:rPr lang="cs-CZ" sz="2400" dirty="0" smtClean="0"/>
              <a:t>Státní zřízení: konstituční monarchie</a:t>
            </a:r>
          </a:p>
          <a:p>
            <a:r>
              <a:rPr lang="cs-CZ" sz="2400" dirty="0" smtClean="0"/>
              <a:t>Hlava státu: Královna Alžběta II.</a:t>
            </a:r>
          </a:p>
          <a:p>
            <a:r>
              <a:rPr lang="cs-CZ" sz="2400" dirty="0" smtClean="0"/>
              <a:t>Měna: Libra</a:t>
            </a:r>
          </a:p>
          <a:p>
            <a:endParaRPr lang="cs-CZ" sz="2400" dirty="0"/>
          </a:p>
        </p:txBody>
      </p:sp>
      <p:pic>
        <p:nvPicPr>
          <p:cNvPr id="2050" name="Picture 2" descr="C:\Users\uživatel\AppData\Local\Microsoft\Windows\Temporary Internet Files\Content.IE5\MBNJE0WS\MC9004303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8594" y="3933056"/>
            <a:ext cx="2361878" cy="2010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1575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937799" y="260648"/>
            <a:ext cx="573785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Památky Londýna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55573" y="614591"/>
            <a:ext cx="26162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Tower </a:t>
            </a:r>
            <a:r>
              <a:rPr lang="cs-CZ" sz="2400" dirty="0" err="1" smtClean="0"/>
              <a:t>bridge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86929" y="3977882"/>
            <a:ext cx="26162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London </a:t>
            </a:r>
            <a:r>
              <a:rPr lang="cs-CZ" sz="2400" dirty="0" err="1" smtClean="0"/>
              <a:t>Eye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7973" y="3953182"/>
            <a:ext cx="36159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Buckinghamský palác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44008" y="2393236"/>
            <a:ext cx="26162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Big Ben</a:t>
            </a:r>
            <a:endParaRPr lang="cs-CZ" sz="2400" dirty="0"/>
          </a:p>
        </p:txBody>
      </p:sp>
      <p:pic>
        <p:nvPicPr>
          <p:cNvPr id="3074" name="Picture 2" descr="C:\Users\uživatel\AppData\Local\Microsoft\Windows\Temporary Internet Files\Content.IE5\M96NF4NN\MC9004064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5653" y="260648"/>
            <a:ext cx="1279525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živatel\AppData\Local\Microsoft\Windows\Temporary Internet Files\Content.IE5\MBNJE0WS\MC900406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8073" y="956493"/>
            <a:ext cx="1978025" cy="148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živatel\AppData\Local\Microsoft\Windows\Temporary Internet Files\Content.IE5\71HE1B6J\MC900406336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6815" y="2996952"/>
            <a:ext cx="1614661" cy="3688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živatel\AppData\Local\Microsoft\Windows\Temporary Internet Files\Content.IE5\3A9WNVSX\MC900406364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970" y="1380043"/>
            <a:ext cx="3433622" cy="2334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http://upload.wikimedia.org/wikipedia/commons/b/b7/London_eye_501588_fh000038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121" y="4540917"/>
            <a:ext cx="2621064" cy="1747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http://upload.wikimedia.org/wikipedia/commons/thumb/b/b4/Buckingham_Palace%2C_London_-_April_2009.jpg/1024px-Buckingham_Palace%2C_London_-_April_2009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341" y="4477798"/>
            <a:ext cx="3204880" cy="2096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02746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48155" y="260648"/>
            <a:ext cx="171713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irsko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AutoShape 6" descr="data:image/jpeg;base64,/9j/4AAQSkZJRgABAQAAAQABAAD/2wCEAAkGBhMSEBUUExQWFBUVFxYWFBQVFxcYHhcXGBUVFRUUFBcYHSYeFxkjGRcXIS8gIycpLCwuFx4xNTAqNSYrLCkBCQoKDgwOGg8PGiwkHyQsLCwsLCwsLCwsLCwsLCkpLCwsLCwsLCwsLCwsLCwsLCwsLCwsLCwsLCwsLCwsKSwsLP/AABEIALkBEAMBIgACEQEDEQH/xAAbAAADAQEBAQEAAAAAAAAAAAACAwQFAQAGB//EAEEQAAECBAQDBAYKAgIABwEAAAECEQADITEEEkFRYXGRBSKBoRMyscHR8AYUFUJSYnKy4fEzgiPCJENzg7PD0hb/xAAaAQADAQEBAQAAAAAAAAAAAAABAgMABAUG/8QAKxEAAgIBBAICAQEJAAAAAAAAAAECERIDITFBE1EEYSJCBTIzUnGhsdHw/9oADAMBAAIRAxEAPwDUTMhgmGJcwhiJseqcxUlUGIQmcINK9jCjFKSYYmJkTDDxCsJ1QaCSsx1KoaloFmOommK5U8iJCiDRAe4Tbw2M4xoIxPGPm5SjFkqfEJRGTNwTY76SM2XiIcJsToayszIEricLgs0ajBKVCJioNSoUqCgCJionUoxRMEJUIohWKMLMMVCVmGQAVGEqVBLXCVriiQgK1QlS4JRhahDoUBS4UpUNKIAoh0ASox1MlwL1LU8L9YYUQJLQ1goWrDd5nsCXoHo9CdIBWF/NTetmcHpHVqhKpp3PWDubYYcGa10PCoDtCZ+Hyh3erUfdQNxumFqmnc9YUqYYZJgtDfRwQSYL0cEJZiVlARDEqghLO0F6I7QLDQSJkME+FCVBeghdglMvFRQmaDEAwyoJKFCA0gmmOcMSIzpc0xVLnQtBstRD0CIkTIfKnwjCaMpMUJTEeHxY1jTljhEZDApRHSiKBKjypUJYSJQgCIpXJhC0QyYBShCJhhkyJlw6FYuYuJlqhyxCFiKoRi1JgCmDMLVDoUEwJjyjClTIZADIhSiIFU2EqmQyQthrmQhcyOKXClGHSFbOLXCVKg1CAMsxRC2KJgDDjKMD6GDaMaxl10hiQN2hCp5gPSxxHUaks0qQY9mTGaFwWcxsTWa6AjUAxVJw8s7RgBZh0ta+MK4fYcjeOGRuITMwwFmMQJmL1BhyJSjoYTFrsawjle0EpaTBJwCjHpnZ5EG0DcFKRBKkag1hPoiIJKiNIIBiHirDY5SYmEyCE0QrCfQYLtHNQ3iwT0nUR8kZjWjgxBFQogxNwsOR9aqJZ6oy5HbSmZVeMGnHZqHrAUWjZIOYYSowSlCAcQ6AAYWpEOKxC1TuENuLaFKlCJ5suHTp+UEqIAFySwHMmkJlrExOZCkqG6SCOTiGVitommIidaYvVhFH+o8OyVHXyimSXItWZSkwBRG19h/mEcPY4F1RvLEGDMX0Ud9EI1F9mpH3onmYUCHU0wY0RECFqMVLlRPMlwyYrEKhShDVp4wlREUQll4ghN5Rl/bSY79sojkpnVkjXTijwg/rnAeUYv2yjYx37XRsfKNibNG2nF8vKGpx5G0YI7XRBJ7XRGxRsz6FPaq+EEO018I+fHa6dj5R0dtJ2PUQuKNmfSo7TXDR2idY+XT28l7Hm4hn24n5UIGCN5D6JeKfSF+njC+3h+HzEe+3x+E9RGoGaNpeI4QtWIMZP28Pwnr/ABHD26PwnrBFzRrfWI6JuwjH+3R+E9Y6O3h+E9YNAzRtJWqK5HEx8vivpNlQSEVsHNHO7aQuV9OEt30srUJJPKuWJuSuh021Z9qFiBKxHykr6XJUHCT1/iOn6UD8B6/xBSsVzSPqTNEcStMfKH6VB2yl2JvoLm0Qdt/SQmR3XQF0zcNmZ62gSqKsMXk6Q/6X/SFM7/w8pikEFS/xKFko4DfU2tVHYX0q+rYdUvJmIJMs6OWzBfDWnGPnkhxz4R1KAlgbmzeZO0cb1HydmC4P0fsv6Sony8wDKFFJ2PvB0MI7b7fVLlOhs6lJQl91FiW1YPHxGB7Q9CsKFWul2cEWtuxhnaHbxmKSclEKCgHO4LE620aKrVi4/ZFwal9H3kztWtjE6+1jtHy+H+lDvnSlNmZV+o5QxP0gQbB+REdcMJcHNKUo8m5M7TUdPOEnGq2jIPbqfwmAPbifwmLqCIvU+zUmYhRhK5qt4zj24nY+ULV22jYxRREeovZoKXClKiE9to2PlAHtlGxh0hXqR9njhuXgRHPQeEfPYXFqlkKSEhw1QW5GNAdvK1QnjU9Lx5Mde1ud0vjyXBoCVHSjjEye2kH1kKB4V8Xe0PR2hJOuVqmny8OtWL7JPRmugwkbiCpAfWJZtMB4GnSDSkmobwI90Nmn2SakuUdyv8/zHsnzWGJkq39scEtXDnBsVs4JX97xzK3z/MFlINSOQjylHn87CBYMkcgwniOseEskPkI6/CFl/n4wHIDlQ22sEF8fD5NYWFNp7PewhiZb6X51HWFyBkzhXvBP80jPV23LCiAkrIJBI1a5BJJPSDT2sljmBTsxCn4uGAib1o+y60dVq6LMYf8AhUKNSlNxGMVZmozN7BeLl9sS1jIApyLlmpUlRdx5xkfWCmgGYsNRcJD15xzamqsrO7QhJQqS7Nfsztn0SVIyAgnNXdgK/IhkvtmVlGdPepmKbcSOD84w8P2kHIPHXy9saBQC+2lPGEXyWuB3oRkc7SxKVH/jJqkprS6nLdB1MTTiVyTLKqBQUksS1C7U1J8oQicfTrDqyhtHDMONK8I92uAnIK+toFP6puAK+6FlquTqykNNRWw9KwAA+gq12o/8QHoiVd1TEpUkUsSzK5Db4Q5UlGwcAPpzFKQUuWhKk1YkFjVqUIqb8Ilm0VomykCpBVqWv/ECgbgHwtDJ8k157+42hM/AmZLKfxCh5N8/JhlJsVpBKDg5aOC/uPti7svD5ZRJu+vAAfGM6Wgy1qDjIAkMNmDe+NTs8vLICmIJ/v8AuO34z/I4vl/wzxl8IWUt8+6PT5QJrMV4P7rc4UuWB/5pH+xj01I8Zs6eUBlfbi7Qc2epbPPUWAAdTsNAHLAQtUo29MOqeekOpCNgqRygFJ+Q8HlNhMFf0+0ikD6FQ++k/wCyYopE2TrYj/Mjf1VcHBqzh3rteOLlJb/NLqaX4cDqYzZfZa8uZSe6HY7mgvw5R4SyzMWrWpatmbfhtHzCaX6v8H1lGkZcsKymbLpcgKbUsCBUj+nj3opb/wCdI19VZeulKcH0NtIzCoWOl3Nqh6Q0ygSQzBrvo1faIe37MaQlSr+nSX2So6A6fNrQSFS6/wDK3JCweFB1jMTJoQ40Ic+B+fhDRLoDvbnGcn7DRpycShNc6jwZVI6e0U6LNbd0ljzJ9m/OMxJvp8t8Y96SnqtsS/lvCWzUjTlY8BnmLJevd0r+ZtoNHagFjMHT3mMszmSCbGlB1YE8r+cKmYwkOGuQxuOdKfNoXJitR9H0EntopLupT6EJ9rx1fb5Kg6SxID0s92Znj5360tLOaOWyvwe9456FwlqCta66VMbyyW1kpaUJco+wXi0g+tXbMPYkR49rJGpPABv3ER8mjGJDiqnYpuwGU5gQ7MD7I1uwux/TSp0xSiJeHllZUGUa0QgAaqVroAeAjKepLlgjoQjwifFZVFpaFJFSXIrqwrBJKQmpto+9YmwuKUkBRFa0vYddbRPOWDpUuXJ1uRwBMZttUX44K1KBKnqPdQCFLw4dgoj3X8okRMOatuHSzcPKKwsUANQ+bTwHzpxjjmpQlybkH7Oyh6nno+0WImqBYkEncew2rCp2KygBy/J2Gml4XKWCHKrm7UHMeOsKvJJWzUUiblXWr0YU2Yv4RPOmqUQGboekAie6nYkbguBVxZ9vOO+l77NStw42AoHJ40hvE0jbsfKxC1qAeuupVz2/mDE1SVlixZmD7gsRzAPhCJCFIUKVJLbV3u1XMemqdWZIUoj1hx5P8tCNSbtcDUyuXiHSyqEajXXS8Pw2IFbUbRm2eMUz11BGXUEg8mrp8Y9KkrUs3pe7M5udKHWOmOo4r8qA/oqXNdbkXTUpsSnUVs5aO9ndqBKy47poQ/Q0t/MdPZU0FxlbQZv4iWbhloV3klIUbiorpSJx+S0/xaI6sMli+D6BbOCUqykOCki3ByRD5MnDKuJiDuopD8qNFn0YloXhQJiXUlakhyod2hFARWt40h9GpCyCR3dwshzqGKS0e9p6z1EmjyH8eSdJmQexJJFHq9lPrSw+EAOxZFitSDaop1jcH0SSlRVJWUlu8CoFx4oBePTcHMRQpzjQjfj3SxiqcjeD+ZGBP+jQTZWYH8KQelawtf0ZUzuGpoQRH0pJSKpYtqAARxKbVfTSEy1gkEy6jXuqbd2r5RVSYX8fSfKPz6ZjcyrlJ2L0PjHsxvmUwb1dTx4W1hakIYh1A000rvCVS1Sy7Eo1IqBa+39x8korhHtSsvnqzANXTvaP74nlyEl86EhyWIPG4y30pSAHa6asMxuOba6XjqMaxCSBLSbqIzNXm9aaxlCS2MjsvAF2SogNq4B4EgvBTM6AUsO6CTWp9U38Nd4il9pTEJqm9XzhvB6tDR2nnUc5ypDMS1nH4Xf2bxZPVTMEjHhQopRAdhYA0cVFbC20B9f7zZyTqQzAeIoREmHQmwehIBI0eha/9wZ7HbvFlMdKh38WijaT3bFsrmyS9DmfU17vw1pCsQioAcW03pXnWGelFnykO+tiLtziWdNIbg54M1CX1hYRk3uFIflCQwZINLlzQgX5+2HTMW+VzUABqgbPlSIgCisEC5rc6aQ6WxSygQQbdfhFG32EbOXVRTarszNVyBB4HtFaJS5YU6ZmTMGbNkJKHDsak8y0Sy5gDitQa1oHfx06wcpCn4ByDrvVqf3CbxQjdbjZJISSSb1fQnhpbSOTcS4DXA0pp8IoKAQNXFD7QrrCTg/n2giE8l7s0pNcC0zNSwe1DWuseRJFk1Yta+5I/u0NmIB0y7i78YnlUOVykFqjn5Q0Z3saM7e46UlSlupLJdmcB61UxI0ceAiqSALCyHdjs1APfvE06aErYk0qFCtK9XPj7IBfaiapGZQapYDU1L1JttD03wWtIcmYhOgA1cHqC7eQgFTyWVmNXbiDqz+UFIwiJg7xSK0QfWLCpIFPW1NS+loYrD5kihAsmnK3CnSElSYyPY7DFLKBCi6S42IJbxsYUJmRXdUSGqxIars5GjjTWHY2aCkAEG2v5h3q+MTTUAMBdV+Wo4sA0a01v2LKWJVIxIKAtQUXokO+Y8LNGmkLCgzBOqC1OO4MTS0rQHUPVZi/GyRRg1HjqUsnM7UzM2pIvHDOnx/sPB5OPdZd/FqcXEHMxCspKQS1lEFn2BEekScgNA7XBru9PGjxXLnkXqKOXaJSpPZEcXyzMX2mRlrXXh7/AGR9v9Gu0vTS6lHpQSA4DrHrAnUtXX7sfH4zDZ3UQwrsCKeddYhwGM2VlUOLkaO8dvxtV6X5QX9UTlBs/T8ScR+VH6QkE8QpTwEnEzSWc6ur0laflKWBvDez8YpcpCjlAUlJcVNqghhV3inJLB9YFRejhz/qbx9PF2jnJZkn7xloKjqUgkO1nceyIZ8spILBvygggf6gg+UaWJwwNUrI4A084UZawXJBH5XHlmLxRCNH5piVkEtlJOw8XA2+EAZy0yipRYswRYn3iOqT3jXS4LHRnTppaM2YFpmEHvi4d7WBdqH5esfJwjex6jbHTCCCoD9WWhq9W+dYVLShTHMQKhNNTuTUxNPIyqBo9r6m77VMPwWDzHIMykkgEAszsA2Zhci3xi+NLkRAy5odqKVSo4+sAWo43inASWT+EG73Da/EWhGK+jglFSVqVnS1stHFAWKq+PsieelaFOVga5gp8zgEePhRzDuKkqiwF3acgk90iqQcppzKTrV4jwWJCHzvowF6i7hhl4axbh0uk5lA0poC3Dd9YQvstCw4odRvCwkorGQLoZN7PDlQmBQbMbkpdwQUjR7GJcRLLkpGYMCdAX2338YZhMEpCypJ7qXeqauLXH8Q6bNUad1aFMeLNofGCpNPZ2EXgkUcDM9Bpwfh/cBiUgGocXBpUCprzgjgSTQ8yRX+4qT2aKFT0pzA0aFc4p22LmifByCoOrw4e6KwlgGptHQtqAMB58W0g2+XiMpNsi3e56UdDaGO3L+NIArp8+6GCYDz+6YmUi+mKJuCPEe+Bn4dxFCiFWGRvukkudSNh4+AjwlMzv4j2Rro3jfRmmtD1iSeQkgCpUDXiaCNqZhwbiunE1YcBxre0QTOwM6syl5ALhI5UCjx4GOnT1Yr95lako7nMLMAQc1Cli1A1Se6TW/GL8LisyAcr0qpz4Frb1gBgpQL3L3UXPSwilYySwSCEn1TYG7N4wk9VS2SFWp6IjgQTmUaA6mulHhwmhgzpJeqRWpsjaj1J1LbxX2d2Qqac83/AIpaQ6UmhVpQH1RxMHOwktIGXNMue8xCTtletN+kSeom6bsqk0spDJjlAUUKZk5cw7xG+WtNyWrvDjIQ5VnKiAO5ZKTVgXdztEy8Yo94qUofhzhNqWAAtpDftUFDGUkDkXfn8I5nGXQfJEFCVHvHLsxyu4YEXcmGGYkhnbgzHjs0J9OF2JjwlJNCkvd3HmPiYFeyOaHSe0Upcd46vQ+D36xkdpISpWdKDxsH6RfOCAHc+A97wE2bpkI4mK6TwllFCuTPsfoqtKsGnNlKkEoJUSXYugipDMoNaK8RhlkOO6zEMBQ09Wjtf1vi/wADL7Smy3yKUkFnKSQPEDmesUzO25s0ALWVNYG3QM0ezD9oqMN47ka3PqF4afmpNUbkgqDsA/dcCjwOGmzUtnKjlYMVINDWhYHzj57CY9SFpUHpsrT8rhnDuxePoP8A+ikK9cLd/wADHmWLbx2aHztLUVydP7Yko+j8wlYzEKIILkJCWajDUvR4tGGmLSSpTmlLNchnuH2h2GnejBYAk3f2pg8HjAQa0rYFx4fEx4s5vmKO3nshldkqNyS1WavgHLw6UkpbKQVAgh+bj54xepYoXI2YktvAylsXzs4YOK8QG9sJ5JPk1EYnLUtcyYnLmbupNyAA4OpLPvAzZaUp9RQN9Xd6NSkaSsrgkE8X9ggzNSaFJc1csabQr1W3dGxM1SAQGGmvRo7h5Bdj6utNOLRrLxmahAGUZSQ1E8TrHVSAWSCDd/LbcwvlfDQHEzfsxCgojNQWSdyxcWN9oDCSMpJzFT7tbbcxrqw4CNi9K28NOvOEpwqSfWZ2A2PLaF8tpoWUX0Tjg3hC/RniYvXgi7BSRqCTRq6npAsQog34GnlAUvQmDJky6PSCOFMFiZpzBCCQQaukDMdLlgIpUtKcoUCSauDR9W2tYxnezG8XsjMph83jmTrG4jKQlQAyg1dIJrpq5jq+z0rLhISGfMBToAzvwiXlrko/jOrTMP0B+fdBpl6GLp+CAcCYktzck2HOEiSpnCXo7NTxLw2dkqlBkipCy7IKtHY01bhQRWmSUs6He4dgAxempf2QeEXMKmUvKHAA5sA58RYeOw4iYx/5FqKTW1dPn3aQXfBTJuI+ZPw6puT0bBncHKHB9Stxp4wWJxecDKg5gwcmzG2loiXKJDoKVJexbl8tDgs/0R0bSEcVs0B6rGTJ6lA5lOdXJNS9S3jE8pJS+Q1f9VmY1jqpQ0DdTrr1HSBfKe6QLhjvZydNOsMvSE8rbG4zEK/ETQEDQk7hqxFLZasrpl0BKqsaDugPz00NopTiHLK3OvO58DClyUqLpLG4B3LVh4utmhvIpcoHE4BSFK+8EqYqAdncg7hwLHjHUEmyw34SW9sLnKW9CwzPWhLJZjtT2x0MssxfgLkPXzhmrA4roNKgSxIfwrx2MOl4QfdI4pqOmx5RBNwz2oW8/hHkTC7KZtDZtgeMBxfTF3XJ76urMRmN7KpvZVjDp+DWirULgKBboY6cRlHf7wDFKviReOScapIopgbpuCPfSDcnuDYUkqTer8QD5QfpyLHwKgYGcpGoblUW42gPrCNAFPdgP7jVfQjRBh8FNbUn8Ls7fIh0ozAFOkJcuAAPNvbGqJAT97M9QW4WLPr5Q1OGUs+sEci5Omlv4rDvWvk7FFoypKnBGUu5Zmp+qKEYFRq1zRPAa1DtbaNVGFCVUsBe72+Xhn1dJKiSpRUCABRIcVv4/GIvXXQ2BmjCsAWL68Oluojww8x7O9jbVjU2jSGHCRlyJUGoCoivG1RyjxlME0y8G0bQiu9+MJ5kbEzpeFUsZUDMRU0YaNUs9dYqk4Sa7MSWZQJ8HBf+oqRPShwlz46xAgzR3s5AFRUUPjb+Y2UpccfY2Mey6XgiA5AfK+VSwOZTVtDSOKwkuhUCk6pANOJejNxF4iTNWQTlUoAvmoQNaMktfheITiFK7mYgcT4OGEFabb5NKUUtkWjEiiZQKlA0NtzQPXWDkmvfzAkfhFvdA4bCISHuVAuS4bkKXrtDJygB3JbHddXpevwgvHhEZXyUns+UUZkFLnqCdWF7HrHBgcneUxDPxL77DgR/EiCTVTnk5HIMK9Y8ZhIr3QLZjcOWoPnyhKl7N5E+i1HaAAtqGew+6zX250gRmXVJyp14htInygsE140r4aCFIQslVQgOS92DUr8IGKC5yaLBhBQ52saU1Aufda8LTiEAm4CWar3LO40aFYg5SHq7kmx0BoeX92iSV3i4PNqg38i9oaMLVsldPg0pKMxcV/LR6sWpTU9IzsdiCVMKkdX/AFM9Y1JMzIk2zGtCLFwK/dDP7IyMdmDV0d2qX2cPlpD6atlJL8QjLCWbulg+x8Rc/CKlWLKf8t+tPdGbKVSqhYsGrpciwilOHZL3HNwWv74aUfsilYxeJrR0g6PxYVIZz748o7itXZtsumul4QmaSe+ABoWA4ODvT5rBZD+oDukEHUKBZuNaQcaJSXoJNwMu/kHIPhTxgMNKSTQMW4i/z5QLkEklhxLAm/OBUQa1td6ODW9YNDRaZalFAFXrUbaDnX2QaUywQcpsXY0NL8r9ImTiGHrdK6MadYBxRl6u3EN06axPFlFSZauUZqQ4FQCC6gQK0FDSloz8ZglhJYhu7alWf4w76woKSFEgpcAnbQcHcw8dppUkpWk0IIW1SDRm284dZLgq6krMmRPL5V0I38DD14ZJFwDbUbaN7IPFyKBmIIIBAajt1vEZQWoT8QzgRRPLdbHOxxzAOCVDYafPGAXNfbg+3GOJmKRW4NxHZkpJN20/g9fONXsBtmc/dyh66PrsTHfq9szkCxBygCxtttEMjELUChnNSFU6cRpHZuLKboozVrHJ42nSO20tx6sQmoyhZDXLJAfeOTu1yAAA52BLWuBziVePmL+7TYCnDxiSZjAlTkVu3HZt/CKR0r5ROWslwWrxK1hjQBqgBxrpB+mFlKpeptwaz84zcZjVJ9bu1AZmYM9EvsPm8Zoxypjs/eIrsBWvl0joj8e19E3qPs+lE4OwJL0ypGl9OTsOHI0YbKogJSFM5dgWapr6tmPCm4f5fD4gk0upLEjQFnFtaUG8buHUJctSUvn7qQTpwawLhSiOR5Celii2nNM2ji0gtmdRNAnpfw02PhB9TQFFYsTYkEDc1Jc+ETdgvlUXdnzKIJCi4ypD0CfblFnEc7V7WMoMB31MBu2pp7vdWPialjEtOWUbZpKxiEB6nUFnYb6P4QExD1YZixAL66nb+4zZOIyINc80pzLJbuhnSlPGl9ANXiOZ2ksgZgGslIon9RAqoUNSanhSCtD0QbrZmwheb1i2jAswvQcdhWsMVOyNmSUpfWpIuCSW04NWMuZ2mEy1N69A+oTQskGxckPoM3KJMKormd5RysVM4cgFySol61Nbw60bVsXZH0KZSlusBgCwUssBsdKnRPKO4chPdP3hpuk1pWnjpGVhsUpYMxRKUywShAUEpSzJzKLgC4TmNSVakOGycTnbMTYME0rWwNg5DW0ersstFooqKJ0wliagA34mieLv86SiSVKYAVIBI9xoOHhGhjpSTc1JoE6MAVOauAnn5VzJmLbNoVFxcNRjU7/N4WHGwk1T3NObNRkYUQD3lH75DZsr1LUFGF6iMQYormDZqhh6qQ7O3g/SCMrMgA94AWGw9VA2GvjCkIN2AH3j4EAAdT8YvGKQk5XsVYTBgsV2Arwdnrv1hkqcKJy0GlQSSnU8HFPhDpMxKUjXMCxBaqrlRN2LU3ieVMUFEgbauSWr56cIR27sNJIL0XfJqwBsWJLFq6s48rQCJQKSA7jRtK+r4fOsNxiSHqGBLWsapIfwibCT2uACCeprfWjiAraslMR6JWwIFa2YjRt6R4gp2uC3yG18oKWtQzBTMQWHEKIS8OQgM5drH56tFW6FjsTmcM7DU1elTcvz9kemzM5HAtfVzbe3nDF4YklTs1K3prwa/sieaquUFxYsOLk0vQ+yCqfAbRQjEHmNTcAMGEUJlkoJHeDbW4kRImoDbbih1gUzSHDsTq+2x3qYRxvgJcMYUpy3H4fN0kUakTrQFg5RlI0rpttR+hjyMdRlXbr1gMzVT3SfB+Lvu1uEBJoN3yCifWumnBrwM6Y9QCK9YCcsLBsDofdSFS8QUiveBNRw1fjFVHsQtmrqyiKtQHybeOHHAApGopVmrs7fPUD6w5LjBVY8z742npqfI72NcYpXeDVsKkc2b+LxHPmuXLZRWrCwDWr0h831/wD20/8AxxNi/VR/t+4RaCSYr5oKYCsK/LoNCQAPAfGO4dWROUEDNlzEahwrK/Q+A2jk22I5n9wgsN/kH6k+yH6/76EspRLyB2cAM34iKk+XmYfJmlEp3UCpWqhUVcNlJJtaPTPVV/v+0w2V6n+kr90c7fsrBmphu1EJk5QKjxKlkCpOpABq227xiYyU8zOTmUoMOFTQbsNeMDK/wTeZ/aIDF+pL5n3QIxqWx0ylaorwUlIllRsXBc3LEAlq5akeNIZPkpKM4IJGlBS4OxpUeHGFYf8Ax+Kv3IjuH/xo/wB/2mFd3f2Db+whWHJBatHPIuVE7+qR/qeMc+rqCS70cKAvoMr6/wARRgf80v8AVL/emKE+sr9Q/wDsh5SaRKtrEAASU5m76ypSSLJQMqEnQgEW57wjswkzQ7uQRewHeUoqNqD22j0yyfH2phvY3rTP/Tm/tMH9LYE/ySNdCklJLOlAKE6AskZjyAB4nMNogVJJUtSrvQACguabinnSHS/8Q/TO9qYpw1/BPtVHM3jui7WRmF2arPagpbTpASe8e9a2XQkiqRwD+XKH4iw8P3QpHqDkffFE9iDVDp5PdJL0SoAcQ7cA9oYlLvoK957nd6tp1MBiP/z+5MeHw/7QvQXydzUqX1rs5bkL9InmoZXeS/eqzvdqbHXpGhJunwiad/lV+pP7oWL3J6ipCjMDkhgWLlYNReidefDlACeA5BBvegcUdup8OcCq4+fvKhMq0vx9sWUUTRTJmFZDlygBnZNXDk70gJiQFBIFGd7UvTwrCkf9Fe+CnWX+j/pLjVuPRxZAIVqx00PvZupgJimUon1dbEgA2PH4R3E26f8AaHTvVPzqIN0FLYnkzA73S9q2Ajk166B3AFdrGO4H1E/qMM+8P9fYmC9mAUtIzOCkcCzC3dfXnxjykh+ItV/AnaO471lfpPvhMmw8IPVmP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098" name="Picture 2" descr="C:\Users\uživatel\AppData\Local\Microsoft\Windows\Temporary Internet Files\Content.IE5\3A9WNVSX\MP9003627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0896" y="408247"/>
            <a:ext cx="2982564" cy="1491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upload.wikimedia.org/wikipedia/commons/a/a2/Majak_irsko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773101"/>
            <a:ext cx="4824536" cy="3618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živatel\AppData\Local\Microsoft\Windows\Temporary Internet Files\Content.IE5\3A9WNVSX\MP9004279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3573016"/>
            <a:ext cx="3258170" cy="2321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https://upload.wikimedia.org/wikipedia/commons/thumb/2/2a/EU-Ireland.svg/800px-EU-Ireland.svg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5" y="426998"/>
            <a:ext cx="3226114" cy="2713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3046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04664"/>
            <a:ext cx="763284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solidFill>
                  <a:srgbClr val="00FF00"/>
                </a:solidFill>
              </a:rPr>
              <a:t>Irsko</a:t>
            </a:r>
            <a:r>
              <a:rPr lang="cs-CZ" sz="2400" dirty="0"/>
              <a:t> </a:t>
            </a:r>
            <a:r>
              <a:rPr lang="cs-CZ" sz="2400" dirty="0" smtClean="0"/>
              <a:t> </a:t>
            </a:r>
            <a:r>
              <a:rPr lang="cs-CZ" sz="2400" dirty="0"/>
              <a:t>sousedí na severu s </a:t>
            </a:r>
            <a:r>
              <a:rPr lang="cs-CZ" sz="2400" dirty="0" smtClean="0"/>
              <a:t>částí Spojeného </a:t>
            </a:r>
            <a:r>
              <a:rPr lang="cs-CZ" sz="2400" dirty="0"/>
              <a:t>království – Severním </a:t>
            </a:r>
            <a:r>
              <a:rPr lang="cs-CZ" sz="2400" dirty="0" smtClean="0"/>
              <a:t>Irskem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s</a:t>
            </a:r>
            <a:r>
              <a:rPr lang="cs-CZ" sz="2400" dirty="0" smtClean="0"/>
              <a:t>tát </a:t>
            </a:r>
            <a:r>
              <a:rPr lang="cs-CZ" sz="2400" dirty="0"/>
              <a:t>se pyšní největší kvalitou života na světě – drží první </a:t>
            </a:r>
            <a:r>
              <a:rPr lang="cs-CZ" sz="2400" dirty="0" smtClean="0"/>
              <a:t>místo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Irsko je také velmi dobře hodnoceno za vzdělávací systém, politickou svobodu a lidská práva, svobodu tisku a ekonomickou </a:t>
            </a:r>
            <a:r>
              <a:rPr lang="cs-CZ" sz="2400" dirty="0" smtClean="0"/>
              <a:t>svobodu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p</a:t>
            </a:r>
            <a:r>
              <a:rPr lang="cs-CZ" sz="2400" dirty="0" smtClean="0"/>
              <a:t>ovrch </a:t>
            </a:r>
            <a:r>
              <a:rPr lang="cs-CZ" sz="2400" dirty="0"/>
              <a:t>Irska je převážně nížinatý</a:t>
            </a:r>
            <a:endParaRPr lang="cs-CZ" sz="2400" dirty="0" smtClean="0">
              <a:solidFill>
                <a:srgbClr val="00B0F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63688" y="3717032"/>
            <a:ext cx="4608512" cy="2369880"/>
          </a:xfrm>
          <a:prstGeom prst="rect">
            <a:avLst/>
          </a:prstGeom>
          <a:ln w="38100">
            <a:solidFill>
              <a:srgbClr val="00FF00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/>
              <a:t>Hlavní město: 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Dublin</a:t>
            </a:r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/>
              <a:t>Počet obyvatel: </a:t>
            </a:r>
            <a:r>
              <a:rPr lang="cs-CZ" sz="2400" dirty="0" smtClean="0"/>
              <a:t>4 588</a:t>
            </a:r>
            <a:r>
              <a:rPr lang="cs-CZ" sz="2400" dirty="0"/>
              <a:t> </a:t>
            </a:r>
            <a:r>
              <a:rPr lang="cs-CZ" sz="2400" dirty="0" smtClean="0"/>
              <a:t>252</a:t>
            </a:r>
            <a:endParaRPr lang="cs-CZ" sz="2400" dirty="0"/>
          </a:p>
          <a:p>
            <a:r>
              <a:rPr lang="cs-CZ" sz="2400" dirty="0"/>
              <a:t>Jazyk: </a:t>
            </a:r>
            <a:r>
              <a:rPr lang="cs-CZ" sz="2400" dirty="0" smtClean="0"/>
              <a:t>irština, angličtina</a:t>
            </a:r>
            <a:endParaRPr lang="cs-CZ" sz="2400" dirty="0"/>
          </a:p>
          <a:p>
            <a:r>
              <a:rPr lang="cs-CZ" sz="2400" dirty="0"/>
              <a:t>Státní zřízení: </a:t>
            </a:r>
            <a:r>
              <a:rPr lang="cs-CZ" sz="2400" dirty="0" smtClean="0"/>
              <a:t>republika</a:t>
            </a:r>
            <a:endParaRPr lang="cs-CZ" sz="2400" dirty="0"/>
          </a:p>
          <a:p>
            <a:r>
              <a:rPr lang="cs-CZ" sz="2400" dirty="0" smtClean="0"/>
              <a:t>Prezident: </a:t>
            </a:r>
            <a:r>
              <a:rPr lang="cs-CZ" sz="2400" dirty="0"/>
              <a:t>Michael D. </a:t>
            </a:r>
            <a:r>
              <a:rPr lang="cs-CZ" sz="2400" dirty="0" err="1"/>
              <a:t>Higgins</a:t>
            </a:r>
            <a:endParaRPr lang="cs-CZ" sz="2400" dirty="0"/>
          </a:p>
          <a:p>
            <a:r>
              <a:rPr lang="cs-CZ" sz="2400" dirty="0" smtClean="0"/>
              <a:t>Měna</a:t>
            </a:r>
            <a:r>
              <a:rPr lang="cs-CZ" sz="2400" dirty="0"/>
              <a:t>: </a:t>
            </a:r>
            <a:r>
              <a:rPr lang="cs-CZ" sz="2400" dirty="0" smtClean="0"/>
              <a:t>Euro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922262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Dublin lead ima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31" y="714648"/>
            <a:ext cx="381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4151" y="157064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Dublin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03984" y="406868"/>
            <a:ext cx="33123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Severní </a:t>
            </a:r>
            <a:r>
              <a:rPr lang="cs-CZ" dirty="0" smtClean="0"/>
              <a:t>Irsko</a:t>
            </a:r>
          </a:p>
          <a:p>
            <a:r>
              <a:rPr lang="cs-CZ" dirty="0" smtClean="0"/>
              <a:t>-</a:t>
            </a:r>
            <a:r>
              <a:rPr lang="cs-CZ" dirty="0" smtClean="0"/>
              <a:t>lanový </a:t>
            </a:r>
            <a:r>
              <a:rPr lang="cs-CZ" dirty="0" smtClean="0"/>
              <a:t>most</a:t>
            </a:r>
          </a:p>
          <a:p>
            <a:r>
              <a:rPr lang="cs-CZ" dirty="0" smtClean="0"/>
              <a:t> </a:t>
            </a:r>
            <a:r>
              <a:rPr lang="cs-CZ" sz="1600" dirty="0" err="1"/>
              <a:t>Carrick</a:t>
            </a:r>
            <a:r>
              <a:rPr lang="cs-CZ" sz="1600" dirty="0"/>
              <a:t>-A-</a:t>
            </a:r>
            <a:r>
              <a:rPr lang="cs-CZ" sz="1600" dirty="0" err="1"/>
              <a:t>Rede</a:t>
            </a:r>
            <a:endParaRPr lang="cs-CZ" sz="1600" dirty="0"/>
          </a:p>
        </p:txBody>
      </p:sp>
      <p:pic>
        <p:nvPicPr>
          <p:cNvPr id="5122" name="Picture 2" descr="http://upload.wikimedia.org/wikipedia/commons/e/e0/Diamond_Hill%2C_Connemara_National_Par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3674" y="4365104"/>
            <a:ext cx="4336587" cy="2364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4663504" y="3861048"/>
            <a:ext cx="3796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Irsko-národní park </a:t>
            </a:r>
            <a:r>
              <a:rPr lang="cs-CZ" dirty="0" err="1" smtClean="0"/>
              <a:t>Connemara</a:t>
            </a:r>
            <a:endParaRPr lang="cs-CZ" sz="1600" dirty="0"/>
          </a:p>
        </p:txBody>
      </p:sp>
      <p:pic>
        <p:nvPicPr>
          <p:cNvPr id="5124" name="Picture 4" descr="http://upload.wikimedia.org/wikipedia/commons/thumb/f/f9/Carrick_a_rede_rope.jpg/640px-Carrick_a_rede_rop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8734" y="0"/>
            <a:ext cx="2895236" cy="3858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60100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435647" y="260648"/>
            <a:ext cx="231024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francie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6146" name="Picture 2" descr="C:\Users\uživatel\AppData\Local\Microsoft\Windows\Temporary Internet Files\Content.IE5\71HE1B6J\MP9003626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42261"/>
            <a:ext cx="3340968" cy="2221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uživatel\AppData\Local\Microsoft\Windows\Temporary Internet Files\Content.IE5\3A9WNVSX\MP90040151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2366" y="1019873"/>
            <a:ext cx="3489164" cy="5231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http://upload.wikimedia.org/wikipedia/commons/thumb/d/d7/EU_location_FRA.svg/800px-EU_location_FRA.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02167"/>
            <a:ext cx="4075833" cy="305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8805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77280" y="548680"/>
            <a:ext cx="8064896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F0"/>
                </a:solidFill>
              </a:rPr>
              <a:t>Francie </a:t>
            </a:r>
            <a:r>
              <a:rPr lang="cs-CZ" sz="2400" dirty="0"/>
              <a:t> je jedním ze zakládajících členů Evropské </a:t>
            </a:r>
            <a:r>
              <a:rPr lang="cs-CZ" sz="2400" dirty="0" smtClean="0"/>
              <a:t>unie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f</a:t>
            </a:r>
            <a:r>
              <a:rPr lang="cs-CZ" sz="2400" dirty="0" smtClean="0"/>
              <a:t>rancouzská </a:t>
            </a:r>
            <a:r>
              <a:rPr lang="cs-CZ" sz="2400" dirty="0"/>
              <a:t>ekonomika je 5. největší ekonomikou na </a:t>
            </a:r>
            <a:r>
              <a:rPr lang="cs-CZ" sz="2400" dirty="0" smtClean="0"/>
              <a:t>světě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F</a:t>
            </a:r>
            <a:r>
              <a:rPr lang="cs-CZ" sz="2400" dirty="0" smtClean="0"/>
              <a:t>rancie </a:t>
            </a:r>
            <a:r>
              <a:rPr lang="cs-CZ" sz="2400" dirty="0"/>
              <a:t>je kolébkou turistického ruchu a </a:t>
            </a:r>
            <a:r>
              <a:rPr lang="cs-CZ" sz="2400" dirty="0" smtClean="0"/>
              <a:t>módy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m</a:t>
            </a:r>
            <a:r>
              <a:rPr lang="cs-CZ" sz="2400" dirty="0" smtClean="0"/>
              <a:t>ůžeme </a:t>
            </a:r>
            <a:r>
              <a:rPr lang="cs-CZ" sz="2400" dirty="0"/>
              <a:t>zde najít mnoho </a:t>
            </a:r>
            <a:r>
              <a:rPr lang="cs-CZ" sz="2400" dirty="0" smtClean="0"/>
              <a:t>pamětihodností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v roce 2008 byla Francie </a:t>
            </a:r>
            <a:r>
              <a:rPr lang="cs-CZ" sz="2400" dirty="0" smtClean="0"/>
              <a:t>nejnavštěvovanějším </a:t>
            </a:r>
            <a:r>
              <a:rPr lang="cs-CZ" sz="2400" dirty="0"/>
              <a:t>místem Evropy </a:t>
            </a: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 </a:t>
            </a:r>
            <a:r>
              <a:rPr lang="cs-CZ" sz="2400" dirty="0"/>
              <a:t>roce 2009 se stala dokonce </a:t>
            </a:r>
            <a:r>
              <a:rPr lang="cs-CZ" sz="2400" dirty="0" smtClean="0"/>
              <a:t>nejnavštěvovanějším </a:t>
            </a:r>
            <a:r>
              <a:rPr lang="cs-CZ" sz="2400" dirty="0"/>
              <a:t>místem celého </a:t>
            </a:r>
            <a:r>
              <a:rPr lang="cs-CZ" sz="2400" dirty="0" smtClean="0"/>
              <a:t>světa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000" dirty="0" smtClean="0"/>
          </a:p>
          <a:p>
            <a:pPr marL="342900" indent="-342900">
              <a:buFontTx/>
              <a:buChar char="-"/>
            </a:pP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1043608" y="4149080"/>
            <a:ext cx="5112568" cy="2308324"/>
          </a:xfrm>
          <a:prstGeom prst="rect">
            <a:avLst/>
          </a:prstGeom>
          <a:ln w="38100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/>
              <a:t>Hlavní město: </a:t>
            </a:r>
            <a:r>
              <a:rPr lang="cs-CZ" sz="2400" dirty="0" smtClean="0">
                <a:solidFill>
                  <a:srgbClr val="FFFF00"/>
                </a:solidFill>
              </a:rPr>
              <a:t>Paříž</a:t>
            </a:r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/>
              <a:t>Počet obyvatel</a:t>
            </a:r>
            <a:r>
              <a:rPr lang="cs-CZ" sz="2400" dirty="0" smtClean="0"/>
              <a:t>: 65 436 552</a:t>
            </a:r>
            <a:endParaRPr lang="cs-CZ" sz="2400" dirty="0"/>
          </a:p>
          <a:p>
            <a:r>
              <a:rPr lang="cs-CZ" sz="2400" dirty="0"/>
              <a:t>Jazyk: </a:t>
            </a:r>
            <a:r>
              <a:rPr lang="cs-CZ" sz="2400" dirty="0" smtClean="0"/>
              <a:t>francouzština</a:t>
            </a:r>
            <a:endParaRPr lang="cs-CZ" sz="2400" dirty="0"/>
          </a:p>
          <a:p>
            <a:r>
              <a:rPr lang="cs-CZ" sz="2400" dirty="0"/>
              <a:t>Státní zřízení: </a:t>
            </a:r>
            <a:r>
              <a:rPr lang="cs-CZ" sz="2400" dirty="0" smtClean="0"/>
              <a:t>republika</a:t>
            </a:r>
            <a:endParaRPr lang="cs-CZ" sz="2400" dirty="0"/>
          </a:p>
          <a:p>
            <a:r>
              <a:rPr lang="cs-CZ" sz="2400" dirty="0" smtClean="0"/>
              <a:t>Prezident: </a:t>
            </a:r>
            <a:r>
              <a:rPr lang="cs-CZ" sz="2400" dirty="0" err="1"/>
              <a:t>François</a:t>
            </a:r>
            <a:r>
              <a:rPr lang="cs-CZ" sz="2400" dirty="0"/>
              <a:t> </a:t>
            </a:r>
            <a:r>
              <a:rPr lang="cs-CZ" sz="2400" dirty="0" err="1"/>
              <a:t>Hollande</a:t>
            </a:r>
            <a:endParaRPr lang="cs-CZ" sz="2400" dirty="0"/>
          </a:p>
          <a:p>
            <a:r>
              <a:rPr lang="cs-CZ" sz="2400" dirty="0" smtClean="0"/>
              <a:t>Měna</a:t>
            </a:r>
            <a:r>
              <a:rPr lang="cs-CZ" sz="2400" dirty="0"/>
              <a:t>: </a:t>
            </a:r>
            <a:r>
              <a:rPr lang="cs-CZ" sz="2400" dirty="0" smtClean="0"/>
              <a:t>Euro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722549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057450" y="116632"/>
            <a:ext cx="393409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Památky </a:t>
            </a:r>
            <a:r>
              <a:rPr lang="cs-CZ" sz="32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paříže</a:t>
            </a:r>
            <a:endParaRPr lang="cs-CZ" sz="32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06022" y="221729"/>
            <a:ext cx="2897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Katedrála Notre Dame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6022" y="6387966"/>
            <a:ext cx="2897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Eifelova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věž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AutoShape 8" descr="data:image/jpeg;base64,/9j/4AAQSkZJRgABAQAAAQABAAD/2wCEAAkGBhQSERUUExQUFBUUFhUUFxUXFxUWFRcVFxUVFhcUFRcYHCYeFxwjGhQXHy8gIycqLSwsFR4xNTAqNiYrLCkBCQoKDgwOGg8PGiwkHyQpLiwsLCwsLCkqLCwqLCwsLC8sLCwsLCosLCwsLCksLCwsLCksLCwsLCksLCwsLCwsLP/AABEIAMUBAAMBIgACEQEDEQH/xAAbAAABBQEBAAAAAAAAAAAAAAADAQIEBQYAB//EAEoQAAIBAgQDBAUIBQoFBQEAAAECEQADBBIhMQVBUSJhcYEGEzKRoRQjQlJiscHwBzOS0eEVQ1NjcpOisrPSJIKDo/EWc8LU4iX/xAAaAQACAwEBAAAAAAAAAAAAAAABAwIEBQAG/8QAMxEAAgECBAQDBwQCAwAAAAAAAAECAxEEEiExE0FRcTLB8AUiYYGRobEUIzPR4fEkctL/2gAMAwEAAhEDEQA/AKfLSgUoFKBWqU7HZaWKWKUCiATLSxTgKXLXAGRS07LXZa4I0UsUoSnAVxwyK6KJFdFccDikAosUhFdc4ZFIaflrstccDrop8VwWhcNhkUsUj4hFEl1AjNJYbTE+EmPHSqe56X2MjMuYsNFUjLmOsEa7defdUXNLdklFvYuclIFrO3+O37wIs2mQMFAfYg7t2mgREgEdJ56DXDYkgesxOUKDqpzNy3bQHlBJMTVSeOpQ0uWI4SpJbFzxHjVqz7bSTsq9pjqRO8AAg7nlUjCYlbqK6SVbaRBkGCCORBrIth8Lb3b1h1+kW16QggeZq34Hj0LKEEKSbWUgCDGdDAOgOo8SaVDHZppZXZ8xksJli3fVF7lpMtFy0mWtIpA8tJFEy0hWiAFFIRRSKSK4AIiup5FJFccOAp0VwWnAVEkcBShaUCnRRIiBa7LTgKdFG5wzLXZafFKRQCMy10U7LXZaB1hMtIRTwtCu4hFnM6LBAMsoIJ1AInQ91dcNhSKQCqXiHphZtkLbHrjOsGAB3Eg5j/Ch3eP33/VWcgkw10gSI0OU85M6Tt30ieIpw8TGxozlsjQBT0NVvEfSGzZWS2ckwFSCdInU6CAw58x5Zy5w0rJxGJYSc5AJBLdRmMk+C8qZaxGDt+xba4R1Gb4t2R5LVKXtBP8Aji2Wo4NrxtIuLvpUGJGHtPdPWCF8+elRm+WPcZ84srEBC2cKI+qoInSZMHXeq6/6T3j7CrbUbD2o13iAPhUDFY27d0uO7DpOVdx9Eac6RKtiKnRfdjVSow6v7Fn8iw6aXsQXyyMuY8zJAC5jqddxSNxqzbj1FmT9YqF9xOZvPSqe3bAjbrXWwR/HypfBzeNt/gZxMvhSRPu8fvt9VB1US37TTHlFQbs3NXZnPeSfdXZTrPP4VxI2JH8aZGnGOyIObluxpQRoKsOCXiLwWY9YBG3tpLJ4a6edBs4G4w7Nt45EjKv7TQKNh+F3CQZFtlaRoSwKwQQNt++o1JRytNkoKWZOxv7T5lVhswB942pYqJwa/mRhpKkmOYDEmD5z76nFa2KNTiU1IzK0OHNxBkU0ijRTStOFAopMtFK03LRACIpIopWky1wDopYpQKdFQuMOApYpQKflogsNArop4FcdAWOgAJJ7gJOtdc5ISKUWyeVZd/SLE3UAtWRaYmS7kEZdMoAYTO86Huiq/GWGkticW0tqUQkciAAOQjTRapVMbSjonfsWY4SpJXtbuariHGrNggXHgtJEAtoNCTG2ulVWI9Ls4YYa1cdtMrlexykkTyE76T3b0QxuFt/qrJun6zgb/wDNPwUUG9x28diiAclGYjwLTHlVaWMqy8Mbd/Vx8cLTj4pX7F8+MxrjtNasCBJXVpG5mSBMbE7VSX7WGRiz3DeckkxzJOp7On+Kq29LGXZnJMSzE+FOC6+/8KQ+JPxy+mg5cOPhj9dSxHHFURasqve2nwSD72NRbvEbzb3CoPJIUfDWg5P30gA018t/uro0orl5nOpJ6XBqgOp79d+m9PyyNPKplvhtw6i2VHVyLY/xRNHscHJ9tip5oqFmHSSSADRlUhHdnKnKXIrcp8B+dK77z+8cqvbfBreYaMYnR2DBu8hIiOnOrSxZy9lBlPRAtv4jtH41XnjIx2Q6OGk9zL4Xh7uJROz9YlVXTfViBUpeAufp29NTEnTmQSIJ7hWnXhbSWyKv2iAAB3F4Ap7cPUGLlzUDNlBJJGmw0B3GgJqrLHtvT+yzHBrmUVvgtsCSrH/3LgH+C3r5TRrWDVTmRCpiMyAqI7s2x6nfSrm2LSjso7AjeIhiDCMog7qedK+KdACFtoVOpgMH10CsRIOWTvyqu8RUl1+o9UIRIC4G45lUJ+0Zf47fGn2uDuzENcEiAwzgQToA2WSNoieVMxmLLaO7uB29TGVspBKMdSBoR4jqKieuzM0gZwS3rGEMTM5pd1UxAMkkaHQyJko1GunyA3BMmcMYWr+Vt2Pq5g92Un/t6n6xrRlKpOK9sLfUCbiddM4EHXzOv2RV5hrudFbYkSR0bZh5MCPKtv2ViM8HF7r0zI9o0cs1JcxpWkK0bLTctbFzLsBy0mWjFaQrRBYDlpMtFy0hWuuACtEApi09agMHgU4CuApwo3AJFVvHrJ9S1xSA1pS4zAkEDUjQiD0P5FrFV3pLcC4S6T9JQg8XYLA6mJMfZNLqxUoNS2J024yTW557fxd257dxo6CFHuHjzoKWgJ0/OlSbOEZphdAYloUAwNJYgzUyzwNmJzEKANCozT11YrEbTWQ504K2iNNRnPkVmXn+d6QAbbz+dhV9a4Kkg6sBpDEuJ6nJliOmtWFnhpIhEEDXsqqgHr2QTO+pNIli6a2HRw03uZlOHXDr6sjvaEnnADQT5VKtcHY6s0dyqWI7iWgDblNaFuH5dWKJpm1ILFZiR7ROp6U71NofXubNouhXUlkZ5DRG0A1XljZPwjlhUtzPpw5Qdg/TMWMb6QkBj46VMsYRjAVRyjKiqQeoyjNVoWA0CWxH12JzAxEDZWHQ9Pey7iiBq7HkFUBMwO4KSO0JGxmBPfSnWqTGKlCI5OHMBJyrAkkxMaame18KIuFtzBYu0AhUE5p+qdj7qifL0GqozEEZSZ2JhRJHs7cjy6113FuB9BFEkTtrIJCkypGSZ21jYTSuFN7sZniiyTKJyIIOzuTExrnC+yPEU75YdRmVAd0SA6gHdWXeTIMjSKo0xis0ZnuwYISWzLqRpvvrqd421olnDPA7FyTB+dZEA5H2iW9k5Qeh1Giwf0yXifr5nKq+SJrYpZktmY5SSCsOvLSYaMuygk5o15CXENoqhRrIgF4iASraDmN9DljWZAbeDukk+sVZk/N2s7DlGdwJiAN+VEPBlIhzcuDpcuHLMH6C7c+fOpWpQ0b8/wCkC85cgWJ4gfpuqEmGTmNw7OC2gOm06nfnUf5VnJKJduEwT2WABUg5tAsMYGpnRR4VZWMGqeyttTuAEE/tPJotyyTE5m8SY8I0Fdx4R2Xl6+oOHJ7sp2tPyS3bMES7KpGkaKktOgPdt4pZtsp9YXVignso1sFZ7QVjBO8baSI2q7TCkbACmvhzrOscu7UEd0gkeY6UFiU9LB4PMNhbBy3LZ1g+tWc0EaB9WmdwTBb2jJ1ipXAWXK9sMWZXLEEyQHgggncHXzJqtsXfVEGDFshGMe1aYGGkHpO4MaezUzA3TbxOWVyXJBncsB83B2k6jvB6xVnAz4eJ12l+fVvqIxkM9D4ouSKQrRitJlr1B54AVpClHK00iuABKU3LR4pMtG5xWqaKBTENGU1Amxyg08GlUU8UQWI3EXcWmZDBUZtgdB7WhHTXyrOIl+7JPrGEzmZjl5dNvCRWtC1TekuEAT1oEsCiZfolWJzZhIB5fsjbeszHUqk1mg9OZoYKpTj7slryIHyDIe3ctqdVhe04IElRvr3SNTRkFmdEuXNjPsyOcZ51H1dDVWMXGmZLeyySonUxuZMDZvDXkX5y6kjPcO8qlwgnWAWaLYjeR1Gu4rDdFvd+vXxNhVFyLU4mB/NIB2Swm4QdSHUt3Agq3Q9KiYjigOpuOxHa0JVVYQDlMaLBHZ7Q176ivh2YkwJjdrpJkkGctoNGo2zcz3QQ4Bzqzk6iAqIijpDOWb4UOHTju/X3OzTeyGnG5YKqiDNIaSdT9NGjRe14T0qIOIsd7mUgagAaQ2XsqASCdD5cuck8Itg+wrHUyxa4fiQvwqauEKiFUieS5bQ2+zFT4lJbK/r4kMs3uUxtkgkW31kAsAgG8QXIBGu0eAFHTCbxAnNqssRmEfRBHL6wqcQi+0bazt9NyegiST4VGa/dzHssFB5gJz55sxHwPdR4kpbK3ci4qO41eHyQWa437FtfcA07mpNjhtpTolvN3r6xvPOT91ccY42s2zImTeBMTEwwUHwkUP8A9Q5TlebBOuU23QkdVKlsw8CKg1Wnt9v8Elw47/j+y3XCPGzx0PYXyGgrreDJMQBqRp7uVU9xgwlmUEw2juBBg+tZ20UyRCjyME1ZsxOEYySTbzyZBOzE6bE6++qtSm4213dh8ZJ302Jdy0qe26qOrEL7sxqMcfY5MX/sK9yfMDL8aBZwVlNT6pDBOwzmAuomZ9se+jDFWVTMTcA00KwSYJyqJMtowiN0I5VFU18X9v7JZ+yG/wApEexZfxcpb7vtGhvirx2FpPAM58ZJA+FFxmLyNlS2GMBoYleRkGNiexlneTVdfxN5klHym22p+aAadYZVJ0kRPKB9anQpqWtku+pCUraXfyJC+sFxM112loIGVV25hd6nXr4UrPsswUnoCGM+8ComFkrbLMSRdEMYJKn2ZjSYiY00o/EAMqztnUHbSZWTrsM2vdUHrNLutCUfDcj8RtZCJmI9WYnQE5kbToQRI6qKhm8fVhwAzWSFgiQSuqSOY0A8jVpiYe32p7IyP1KnZvcJ8VFSPRz0fBQXXc5mbtIIyE2rmhMzOqnyNXcLSlWso7plbEVI0leWzL/KYEiDAkTIDRqAecHSa7LRitJlr1R5uwArSZaMVpMtdc4DkpMtHIpsV1zrFIKIkmlCCnAx0oDAttaLloKvRQ1AA4CoXG8MHskNBGZSQc0GDAnKQdzO9TQaFjD2G8vvFIxD/al2Y6gv3I90Z/DYBR7Khf7KIvxgt8alLw8tqe14ksfjNR2u3GdlVsoVsuyA7KfaeZ9ochQSisO3dJlssM7nWSIy+zuOnMV5JxnLVvzPR3itLeRPuqie3cVe4sq/Cm2LtpmyqcxgmcrRAj6TCDvVe2Ks2wConNrCm2mmUuCCYmQDy0Om+lTMA+a4GCsn61Yf2jlKCToImZj76jKjljd3JKd3ZEW7xJla6gOUKxAaTI1OhgEsPATqNQBUMO7sViMpgtOdQTqFVT2rr5TzMQJOlEe1/wARdeYKkmfq6tLeQB847qkWbawd0UCSdyoJnJ9p2MT1JjYRVtOMI3S6Fdpye43D4PKfm1kj2mzaxt85d0kRyBVdNAaZf4Pbz5y7TMjIIQeGYgAb6hee9Ov8Ug5QAI2Tkpn2m3zv3nXpHNpxAUS4LtOgB0B+0wmP7I1313qF6jdw2hsScygaO+3ewgGeUfjtTiiOpVgCu/d4xoQftLBHWoP8oEwNFO8LEzpzOr9eZ050G5jzI7tQ2h89NY7vHwocOR2eJJNkoBbZpE/NswzZGEnIxGpDCYbWQNACpBtltzgiP6lvLsmo1i2t+z7wY+jBBP7Ji4PAjrU3DrOGIyhfmnGVZIU5SMo5kA6CkVp3S6qWo2nGzfSxBvoDlEoCVQ9p2AJywoyCVYSTMjWY8I0oDFp7I3AYm3IBbskSJYzA1EDbMOZL/C2ukM2EViFVZvX8ohQPoW2PPXWpNjgN1fZGCsx/R2PWMP8AmaKcqlOCs5fdW+1xbjKT0Xr52Ko27Q19Y95xBAQeshhsQgBUbaDSDEEVMxHrW7SYa52vWT6zJayhyJHbP2RG8a7zUq/hY/XY+4B9UNZsj3STUC9/Jy7s10/ae/c+4BamqmfZN9k3/wCSLjl5pfNL+x2FuMFC3Tazi7bMI6tKiBy3IiTHwqbxe0PUsAOa7c/nEB84NVT8ewifq8NHgiJ4ayWp1j0sS7cVGQIpI1zZiGDKyyMoEZgJoOjVc1UUWktfSJKrC2VyJmEvA2wS0z822gEDdCfAZRPca0/o3YK4ZQebXCN9BnIg+an4d9Y/its2nUj2CMsf1enZBiTlI+K9a2/o0+bCWW+yw8YuXFnzia0vZy99zWzXmUce/cUX1JWWkK0fLSFa2rmRYBFIRRilIUrrnWAGmkVIyU0pXXOsUqqKJ6uoqsaIrHrQuSsONqlXSnZO+nJbrjkKKZiU7J8vvFSVSKHixK+776rYp2oz/wCr/BYw6vVj3X5MvjLKszZjlX1zS0qCsLbGYZgZPKBvqKgxaR5UZizKxY2yryp3Q3IABYODr02gxc3eGXMzMfk6gu7K10OzDNl+joo0UayaHntpOfGom5IspZQ8+mdjude+vO06iy2WvwV/JM3Jwd7tW9fFkLD2WyQqMxVmAFq3cKwZEM7LA0JkzGgjrVhgUIcCCI9bvudLMNptOvx2qDf4jgvpvib/APae6R7pQVGt+k+Htn5jDAE6bqpPjlzE7cyaM4VKieWL+en5fkCM4Qesl8tQy2ZvXSQfbbbbKjAgR3uyiZ+jUTH4+Ows9nUnq7DU+IBA8Waq5+JO17MUeMxOUBoGZi07a7zTGaZjcsTI1EkmJ5jcb9Ksqi005dCu6qaaXUlWCyjMD840lY3jUFh1O4AHeedRhiDzJ2iRHdoeTDTn38olb17tEfRWAAddAIET3Deue4Dtt0JAaPsnmBAImN+6mpdUQbOz/S0E+Md/Ug9x/hXByRvAidRq3QhdvMx40PKFGb9kHu0LsOg2A69wM3vop6KPjWLOStkHtNuWb6qz7TbSToPGKnGObYW5W3K3CcRCJcQFznyFcunaB126qTtO1WeF4rjco9XZaB9M2Wkzrrm7PwrUcc4ImCCXLKqELBCGJLhsrEPm2IIVp21PMHSBYx9wj2Sx6hWfTXUEdnlyqliXklZwT7stUVnjdSfyKkYfiLDVzbG3t2rf+TtU3/0fff8AW3lPibt37wB8avraXTrlYHnrbQd49qaU4O5BzFABqSXc/csfGqn6qUfDlXZIsfp4ve77sprXoRaX27zeCoia9O0TRrfo5hF39Y55ds+eiAU3imOtW2CG5mJmfVpmAnT2mcbTtBIkVaYKxavLmS6zdQMikE9Rlke+jUq1lHNOTt2t5HQp0m8sUvyQkwuFU9nD2xtuoc+9ya67iVWAEyhjMCB12AEa7Va/yVb5gnxe5r05waZiOGWogIvjAB2I33qusRBvVt9/9j+E7aWIONwwu2YgMV7SfaHTu0JHdP2a0fobrgrfc14dP564dvOqLCwAyMdeR6zsw8eY6gjY1pPRNP8Aho6XbvxIb/5fdWx7MnabiZntGPuKRY5K4pRstIRW7cxgBt0hWjlaaVo3OAFaaVoxSmFa64LGcSxRFtVHViNj76KlwnnQuNsSkWiBT1qOjN3GiC2x/JoNnKJIUVWcfXPaNsP6osVIuSdlMsqhSCdBrqNxvVkuHoHFuHestgElRnU6eDDn/aqriptUpNO1l3HYeCdVJ63MUPRmyTNy87+AUdOZznrUy3wPCLujv43GjfouWrYcDQaksRuZY/8AxioWLxeHtBWCZ1LKhIUsBm0kFxDQYEAz7q82sRUq6Rcn20N10IU9ZJL7jbSYZdrNkHqYYzrzeakHFOB2Ebl7KHxB7IjnUvhmNS4SEDIUIzKy5DGoDZR9Ekb1MZDPXffw76q1KuWVpJ3+LLEKaavH7GMOPvZLsKwh3BMOeS6tJygxHurOq8Gdj1XT4VuMOoFvF9z3tf8AkFZXEKpJBHfP8a1aFRNtJerGdWg9Hci2466dYJXXqN18R0obLr3nQR7Opjee+IOtIhg7wYnfbz299JefnGukEaGeXcavK5UJljBNfv27SA/OOqLO0TlGvvbxr23AYJLNtLVsdhBlHf1Y95Op8a8h9D+LWrGMt3LpIRc8wDIZrbKGKA9qCRqNe417WBP5I+B1HnVqkklcr1XcrOO2g1mCPpKfgw/GqO3hhroNzsK0HGl+aP8AaX8ao7Y595rzfthvjfJeZs+zV+182QeNXXRFayJdWTswYIJywSNhqNTpvUTHcT+VWnW0wRYPrWMyJWVRSJUk7tr2RI01ix4uzNbK+rBWdS+V17uwpkyY5jWKqOGpdt6NdhWiIwyG2OgDgnJI09kCYAnalYeEXTUnbMnpz/Fx1aTUrcn66orMN6L+vsW5dbTQABlLEZCVKESIJLZtOi7zQ24HisC3rVh0EZyuvZnUMjET4iYnlVpxLOj22tCwWBNwXHa76ubraHL7NsFQol2nsgcqJiMfirYb1l2zlBkMqkagIWRd8qAE/OEEnoSYq66tV7NOL5Py/wA/QrcOmut1zRdYe6txFdZyuMwkQfMRSXR7polgpkXJGU6giDvJJMaEyde+abeOm5+ArCbtPTqaq2KnFHMWTQFIKGYzZlBdD0nkeo+zVl6GcVY3DZIJBUv3oywNR0IEHvA76pvSJgMw+wre8MhPvKHyrVehNuLNwz7bW2P9yu/v+HfXofZ6/cTXrTzMnHP3JL1uXxWmkU8immvQ3MCwNqGTRCk0vqaNzgDUM1M9VSerrrnGFNykZyBpThZA502R41BMstIfavnrVthLk7n4VUqe6pVjGActa64Gr7F7buqdhQsWZTb6Q1PnUS3jgd5ot9wV0M6g6+dUsbL/AI8+w/CQ/fh3I9xWynLEwd9eUCIP50rJXvRtjbvIucZtCiPbcEqyuinsBkmc0k66SNFnWYskJKxMiCdhoYYmRHLWdN+VVHEbr2xb9W6FCFZiO07xBci4xzAAEN2p7Kkk6RXm8HKSVo8/I3cVGL8XLzA8Oy+tt3CMujKGMKxLCAlxV7MnOp0IEgwOQv6pTdBumbdxGS9hxnKEyJUqBAyrqxB1E76zAu31pWM8Sfrr5jMPs0jO2v1WL1/nL/8AlFZdzJPhWmttFnFj+sv/AOUVlWftHw08a0sKtZd/Iz8Q9iJh70A9Rv0I8un3eFCZRmEAQSD5aiPImovrNZ60ZWPZnkw+Na2Wxn5rmy9AcIv8oWiPo+tMEAiRZcgiduUHur10JXlf6N1niFv+ze/0bletPhPzJFTov3RdXcquNj5k/wBpfvrP260fHbEYdj3p0+sKzeHPjv8AgK877X/mXZflmz7O/i+b8iRmAUzqOe2x337prLPauWw62wbhyg4dgMrRcLHLP0llTOw5RBDDS4hlKOCFaFkhhK9RmEGRoeXKqpLKsbYVkVHzG16sELmOVyof2WDgkkMvQjYha+DeWLbXr19rljEK7SRBxHGbK2wLxvCUBUmDdJ1VslxTqwcjcQQ2ogihWbnye5bCr63N2Hz5UvKICrmlypPaUAjSGGokCpeN4Iqo4S0CRDAku6+smA/qgNwCWzJqQkRrlod+1nRYuNaZixABXPnQkFVYAZgvIxoFEQKvxlTy6bPf0io4zza7+upfWbOW0giNATIEzlWS0aZpGtDvkxXcNvM9nt+2CysQIDFdMwHIEQY5SabeOh86xGmptPqaSfupozXpPfjEIo+nZj/E0fFK2nofJsafVsH32v4VhPS2xmxNjSZQD/utt763HoY/zX/TsGOnYYR8K9LhbRdNr4/hmPibtTXb8o0aoe6nwKCCadBrYzGS4BK6gwa7MalmIZQuWkIoZmk9Sx5GjmA4mTbDzsFHn+FR7mEI5iqz+WLa7kjv5bgb8t/gelS8PxFX9lpiJEmRPcaVexbUbhFt9aItsU3NNGt4cmg52GxpthLbAcvjRBc8PKjWuEsdsv7Sj8aHi8I1oAsCATAOnj1qjjJ3oSXwLOHp2qJ3A8QvsoQg5VDdqAGJ7JhTJAAOuvIgcpqt4jg4QOudWUMwYFfWaLcJ5EmW2GkAg6RUziLg2XBEiOegBGoYnkJUS2wEnlVKvG1YWkvMUe21smTnkMxtuWYE6wSdYgGdQZONhYyyJx5M0K8oqVpc0WGLKLflRKkJcEMIYWkDLMwAVCBQOjR4W7ONtj4zWcTHqSVLor57XYGXOrI5dpBEKB2tt9Ntqt2veH58aVioPRMlRlvYog/zWK/9y/r5Csy51q7W583ie+5e/Cs879retbDQ3MyvLYqmAPP41IWzqI6j7xUFfxqwQ1pSuUUza/o3YjiNvvF7/QuV7Mt+N59xrxL9Hjf/ANC14Xf9C7XsaE1DNl0GZM2oD0ovKcK8bzb/ANRaxuHu6ef4CtZ6U3T8juf9P/VSsNh8QI8/wFYntNZpp/DzNPBe5Br4+SJmLwuY51PaCxBPZIMTptMDePvmmIFEKi21tiWa4oAcMjMfmxLajISZGgjroxuIrbBZjAAJ2J215VAXE3mdYRdCzMzG2N22AViW7KqusayT0qnRjOUbPZevsWZyimWLXAbbqTreIfU6qDGTPrAR4Cwdg45VV8RtzYS9/OIXBeAHV7QymSwzQcpDKeR86JjMNiJHqzYjKitmFwaKGUqoVTIKkDMdezsNqruOY3EWkDXHtEesttcCB8zNGXMC4gSqqDO56bVbpU3dZWt/S2EVJqzujVYUFbYDRMTp36z7iOu1R77aGofDeLC5bDAFQVXQkclA/Cuv4oQdaz3Skqjv1LWdOKsVfpDci/hT1gf91P31s/QMgo08rdr4G4KwfpHc7eGPQt8HtGt7+jPtG4P6ofC8R+NblBW4b7+ZnVnfP8vI08r+Qa5rqCpi4Qg7Ag/CmX8ISNhWlnM/JFshjF2+dFGLt9RTkwhH0R+fKla231R+fKu4hzpJ/wCwT8QQcxTE4gpO9ddDc1HuH7qjPZbfKI65fxFHiHfp0eALxpeYfedCBtzGsjXXnS2/SV1MoAp0knWQJ015VTkUQ2mDZSCDoIjtTy086doIzM0V30zxDLC5VJEFlEHfcEk5en/modrj+KRy4uvmO5JJGscj2eXIV3CbNtHR7o9ah1NtWIJ9oZWaDkOk7bEeUn0m9SWQYe0bYIJj1ovFpYhdABkOnsnXUea86zWsNalbM2Pt+nWLV8xdTIAINtMpy5uQAj2jsROnSrbg3pVexDMbpGRQMoVIUNz2kkx1PM1hWq79HbZWXI7LCAdNcrdr3SKhiIRlTasSoVJKotTd/KpjKQYZW9sLqJMEQT+dqQ3CUyFLOSMuXOSIA0HsdKrMJj4EAncc45VJXiRnc++sBxcdEjZU09Wyh4ihXFgJlSChITYCNdwOUnb6VXr8SUD6Rjw/3Vn8div+Kzd4/wAoFGvYzvJq7Up8RRuuRUhPI5W6g7WJlb0bFrmvjVO7do1Kt3dH7y34VXu4zGr1OFrlOc72IjH861Jsn76hk1JsvVhoSma70EvhcdbZiAqi6SSdABYuEk+AE1tMR+lLBo2UXLjfaVCV97EE+7315VZxrWwzIYOVkmAezcU22GvVWI86LwfgfygkZ0tmMwDMEDCYhSdzM6RyNLlGO8h8Ksl7sUelcW/SDh8RYa1buszPACm2y+yyudTtoD7qzdvGsCQIImZI20Gmja7fGs/8it2cQVU5mRmXMrq6HsnUMFBYbwanjFQapYimm7rXTmWKdV8/sXLYtjIYKwjaWHhqJNFTAo59lZ6Esf8AM9UwxlWNniRnrVCcJxXu6FmM09ye3DLYPsWfH1Y/fVfxi0Essyi3qQulpRAYhSR5Gitjp6Gq/jGIBtN/y9J9oVCiqmdXfMlUlHK7EiwMqKquQAABoRtpyYdKDiWaDDt73/3VFt43TlTLmKq1GE7iHNWB8Zvt80HMkFoO3NJnrsNZ61v/ANFvFU9fcBYAm1cWCQCSL6tAHPSTp0PSvOOOXpW2e9/uWtd+j0g4ltYJt3o/vLZ08p+NW3HLFMSvfk49bHrzcRXrQX4ov5IrO3sQA0G9lOmgVWMmYzFmEDUHy31rlvMwkMemwGo3qHGLCwZe3OK9B+fI1GucZP1ap2Y8yf8ADQXeN232BgE+Aoqpcl+lS5E/Gekhtqztoqgk9ktt3KJPlXjWM4zj7t03mu3VuFcpKFrYCj6ICQBtyre+lWLW3hmLqXWVlDIDDNqpIiJE6jXprWS4lxWy6KLOFW2xhs4uOx1ZhlIYxERBinQqNLRFWvRSdjJYrDwLZDEyqnl2TvAIY6CRvGs6CNXXMKzfOSBmIInNLE7kGDBnXWN9Jo3yRwIyDTvTeADvryotjDsSAylVE6hA+vXKCKtuRTVKfR/QZI0FsQMmRixnM2pLAR2ZkADll31JoTqyRrlYHOCIDAwCCG3EaEa99WljCWh7Qut4Wri+G2apiLaXUW7m3skXtYHQ2COXWluSTGcKXMzi2nUkKzAspzCSCVIDsD1BEHvo3D/mwzaaxzGwmrm5ibLHM+Gu/RGl9ljKiqN7B+r7zQ7uNwkQbF9epGL/AAOHijmurEcmV3I1jioI0PItuNIgR8alHGnqP2hUXEW8M6j1TXLZ1BFy8r6abZbIpi4GSALqmdIDEkzygLSpU4DIzkRcXjvnCe/X3Ab0d8XA1G/eKW7wFpjNB+qZBjwYA1HOGHMmfI/jTEoPYW8y3JAtb9oHwzc/ECgth9dSdfCpNmxb3N64DzHqgfiLtHXD2f6Z/wC5/wD3QcrEkkynbAgbk+4URMKo5n3CrcWLP9M/90f91dktD+dPnab8JoZ2dkSK9sMsEdrWOQFPsWQCCCQQPsj3wNT31Oz2v6Yedu9+C1I+X2uZtH/pXx+6ouUiSjDqDTCqVT562MsjKWuTqN2+by8+R5bUO4kGMyt3g6fEA/CplnHWJ7RVRyy2brGe8G6vvmnjGYXmz/3J/wDtVD3ugy0epAs2HYgKrEnkAWPlG9Tv5NxH9Ddg/wBVc598VKwHE8JbuI8tKsG/VAbHvxJqyT0lw7sxuXLrZmzHsW+nL5wxy7u6lTzp6RGRjDnIz1yzfWcyXBGpJVhA75qFdulwVk/nzq+v47DMx0uwegtDTaP1nSq+6bM9m3dPi1sH3AGjF88oJRXKRUID1Hu/dSlj1FWbW7Ufqrs84Zf9tAuW7Z/m7o8Tp5ws/GmqV+Qtw+JW8QvdkSRpMQG1kRG330xOPskG2zI6tmVlMEeBG2hP5NFvWROzbnkaHdwKkCEaY10bu/OlWFYrvNyZY3PTzFMVLXAxX6yqQSGzqzDYkEbjzmrXg/6SXtwLqAhvpLqRJMsA3QECJHsiTWWGBEHsuCdjDefKB50K3hlB7X3/ALqi6VOW6DGrVjszT8V/SJevEMha0qQ2VWAObtDNmABOhHZ23MVBPHFugPdNxiqFFymbjAu7EvcckiM55HSBy1pEsqOYI8RRreIgEAqAZGmUErmJgnfYxvtptpU1BRVoojKpKbvJmr9JuOPibCtGkTKcpj2gDIEgjUQY33FZq3iGBy77bdSQNx1279ZoVt1BOvZJmAemxI2P4U63jCGLSsnLyXKYbNBEQdQOWtQVNJWRJ1G3dsLxFVF66I2u3Bv0uMKjhF+rXV1MaIrYLbaNpEbQSCPCpK49/wCkvf3rV1dVeQ1SaC2+N3htevf3jH76IfSHEf010+LT+FdXUt049ENU5W3I97iVxtWYk98fuoK408xI6bfdXV1SilYhJjzj+ceU/wAKeMZ9i2fFFPxiurqKSZ1zmxX9Xa/u1/dT7bK4PzdsR0WPurq6pZVYjmdxvyFfz/5pDhV6ffXV1LzMYoqwnyZenxpRhVrq6ipM7Kh5woPT3Dx5U04Tw938a6uoqTDKCQM24puaurqchLHI/cPdRAo6D3CurqmRHKg6Cngd/wB9dXUAjTdPU+804XT1PvpK6pEAq4lh9JvfS/Kn+u3vpa6iAYcS3U003Sf/AAKSuokRhfuFMaOldXUDj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214147" y="3234988"/>
            <a:ext cx="42562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Ulice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Champs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elysee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Vítězný oblouk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C:\Users\uživatel\AppData\Local\Microsoft\Windows\Temporary Internet Files\Content.IE5\71HE1B6J\MP9004027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4977" y="3604320"/>
            <a:ext cx="4771589" cy="3179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uživatel\AppData\Local\Microsoft\Windows\Temporary Internet Files\Content.IE5\3A9WNVSX\MP9004026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52" y="3419654"/>
            <a:ext cx="1944303" cy="2915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http://upload.wikimedia.org/wikipedia/commons/thumb/a/a4/NotreDameDeParis.jpg/640px-NotreDameDePari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2812" y="561097"/>
            <a:ext cx="2094220" cy="2781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http://upload.wikimedia.org/wikipedia/commons/thumb/e/e5/Pavillon_Sully_jet_d%27eau.jpg/800px-Pavillon_Sully_jet_d%27eau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5506" y="745078"/>
            <a:ext cx="3217977" cy="2489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439070" y="745078"/>
            <a:ext cx="2897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Muzeum Louvre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667353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593536" y="-1860"/>
            <a:ext cx="208422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Belgie</a:t>
            </a:r>
          </a:p>
        </p:txBody>
      </p:sp>
      <p:sp>
        <p:nvSpPr>
          <p:cNvPr id="2" name="Obdélník 1"/>
          <p:cNvSpPr/>
          <p:nvPr/>
        </p:nvSpPr>
        <p:spPr>
          <a:xfrm>
            <a:off x="-22820" y="2276872"/>
            <a:ext cx="6858000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  <a:r>
              <a:rPr lang="cs-CZ" sz="2000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Atomium</a:t>
            </a:r>
            <a:r>
              <a:rPr lang="cs-CZ" dirty="0"/>
              <a:t> - molekulární </a:t>
            </a:r>
            <a:r>
              <a:rPr lang="cs-CZ" dirty="0" smtClean="0"/>
              <a:t>stavba, </a:t>
            </a:r>
            <a:r>
              <a:rPr lang="cs-CZ" dirty="0"/>
              <a:t>110 m vysoká</a:t>
            </a:r>
            <a:r>
              <a:rPr lang="cs-CZ" dirty="0" smtClean="0"/>
              <a:t>,</a:t>
            </a:r>
          </a:p>
          <a:p>
            <a:r>
              <a:rPr lang="cs-CZ" dirty="0" smtClean="0"/>
              <a:t> </a:t>
            </a:r>
            <a:r>
              <a:rPr lang="cs-CZ" dirty="0"/>
              <a:t>má 9 propojených 18-metrových koulí</a:t>
            </a:r>
            <a:r>
              <a:rPr lang="cs-CZ" dirty="0" smtClean="0"/>
              <a:t>,</a:t>
            </a:r>
          </a:p>
          <a:p>
            <a:r>
              <a:rPr lang="cs-CZ" dirty="0" smtClean="0"/>
              <a:t> </a:t>
            </a:r>
            <a:r>
              <a:rPr lang="cs-CZ" dirty="0"/>
              <a:t>prostředkem vede výtah až do vyhlídkové </a:t>
            </a:r>
            <a:endParaRPr lang="cs-CZ" dirty="0" smtClean="0"/>
          </a:p>
          <a:p>
            <a:r>
              <a:rPr lang="cs-CZ" dirty="0" smtClean="0"/>
              <a:t>restaurace </a:t>
            </a:r>
            <a:r>
              <a:rPr lang="cs-CZ" dirty="0"/>
              <a:t>na samotném vrcholu.</a:t>
            </a:r>
          </a:p>
        </p:txBody>
      </p:sp>
      <p:pic>
        <p:nvPicPr>
          <p:cNvPr id="8194" name="Picture 2" descr="C:\Users\uživatel\AppData\Local\Microsoft\Windows\Temporary Internet Files\Content.IE5\M96NF4NN\MC900015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0"/>
            <a:ext cx="2540030" cy="2012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s://upload.wikimedia.org/wikipedia/commons/thumb/6/67/EU-Belgium.svg/800px-EU-Belgium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706026"/>
            <a:ext cx="3660461" cy="3079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://upload.wikimedia.org/wikipedia/commons/thumb/1/16/Minimundus117.jpg/220px-Minimundus11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386" y="4005064"/>
            <a:ext cx="3096344" cy="2322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uživatel\AppData\Local\Microsoft\Windows\Temporary Internet Files\Content.IE5\M96NF4NN\MC9003887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8132" y="4105122"/>
            <a:ext cx="2642259" cy="2222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12878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404664"/>
            <a:ext cx="7632848" cy="38472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Belgie</a:t>
            </a:r>
            <a:r>
              <a:rPr lang="cs-CZ" sz="2000" dirty="0" smtClean="0">
                <a:solidFill>
                  <a:srgbClr val="00FF00"/>
                </a:solidFill>
              </a:rPr>
              <a:t> </a:t>
            </a:r>
            <a:r>
              <a:rPr lang="cs-CZ" sz="2400" dirty="0" smtClean="0"/>
              <a:t> </a:t>
            </a:r>
            <a:r>
              <a:rPr lang="cs-CZ" sz="2400" dirty="0"/>
              <a:t>je vysoce rozvinutý průmyslový stát s velkou koncentrací výroby a intenzivním </a:t>
            </a:r>
            <a:r>
              <a:rPr lang="cs-CZ" sz="2400" dirty="0" smtClean="0"/>
              <a:t>zemědělstvím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/>
              <a:t>h</a:t>
            </a:r>
            <a:r>
              <a:rPr lang="cs-CZ" sz="2400" dirty="0" smtClean="0"/>
              <a:t>lavní </a:t>
            </a:r>
            <a:r>
              <a:rPr lang="cs-CZ" sz="2400" dirty="0"/>
              <a:t>průmyslová odvětví jsou hutnictví, strojírenství, chemie a </a:t>
            </a:r>
            <a:r>
              <a:rPr lang="cs-CZ" sz="2400" dirty="0" smtClean="0"/>
              <a:t>textil</a:t>
            </a: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Mezi nejvýznamnějších belgické pochutiny patří hranolky, </a:t>
            </a:r>
            <a:r>
              <a:rPr lang="cs-CZ" sz="2400" dirty="0" err="1"/>
              <a:t>wafle</a:t>
            </a:r>
            <a:r>
              <a:rPr lang="cs-CZ" sz="2400" dirty="0"/>
              <a:t>, čokoládové pralinky, mořské pochoutky a </a:t>
            </a:r>
            <a:r>
              <a:rPr lang="cs-CZ" sz="2400" dirty="0" smtClean="0"/>
              <a:t>pivo</a:t>
            </a:r>
            <a:r>
              <a:rPr lang="cs-CZ" sz="2400" dirty="0"/>
              <a:t> </a:t>
            </a: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v</a:t>
            </a:r>
            <a:r>
              <a:rPr lang="cs-CZ" sz="2400" dirty="0" smtClean="0"/>
              <a:t> Bruselu je sídlo Evropského parlamentu </a:t>
            </a:r>
            <a:r>
              <a:rPr lang="cs-CZ" sz="2400" dirty="0"/>
              <a:t> </a:t>
            </a: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187624" y="4077072"/>
            <a:ext cx="6264696" cy="2308324"/>
          </a:xfrm>
          <a:prstGeom prst="rect">
            <a:avLst/>
          </a:prstGeom>
          <a:ln w="381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/>
              <a:t>Hlavní město: </a:t>
            </a:r>
            <a:r>
              <a:rPr lang="cs-CZ" sz="2400" dirty="0" smtClean="0">
                <a:solidFill>
                  <a:srgbClr val="FFFF00"/>
                </a:solidFill>
              </a:rPr>
              <a:t>Brusel</a:t>
            </a:r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/>
              <a:t>Počet obyvatel: </a:t>
            </a:r>
            <a:r>
              <a:rPr lang="cs-CZ" sz="2400" dirty="0" smtClean="0"/>
              <a:t>10</a:t>
            </a:r>
            <a:r>
              <a:rPr lang="cs-CZ" sz="2400" dirty="0"/>
              <a:t> </a:t>
            </a:r>
            <a:r>
              <a:rPr lang="cs-CZ" sz="2400" dirty="0" smtClean="0"/>
              <a:t>583</a:t>
            </a:r>
            <a:r>
              <a:rPr lang="cs-CZ" sz="2400" dirty="0"/>
              <a:t> </a:t>
            </a:r>
            <a:r>
              <a:rPr lang="cs-CZ" sz="2400" dirty="0" smtClean="0"/>
              <a:t>382</a:t>
            </a:r>
            <a:endParaRPr lang="cs-CZ" sz="2400" dirty="0"/>
          </a:p>
          <a:p>
            <a:r>
              <a:rPr lang="cs-CZ" sz="2400" dirty="0"/>
              <a:t>Jazyk: </a:t>
            </a:r>
            <a:r>
              <a:rPr lang="cs-CZ" sz="2400" dirty="0" smtClean="0"/>
              <a:t>nizozemština, francouzština, němčina</a:t>
            </a:r>
            <a:endParaRPr lang="cs-CZ" sz="2400" dirty="0"/>
          </a:p>
          <a:p>
            <a:r>
              <a:rPr lang="cs-CZ" sz="2400" dirty="0"/>
              <a:t>Státní zřízení: </a:t>
            </a:r>
            <a:r>
              <a:rPr lang="cs-CZ" sz="2400" dirty="0" smtClean="0"/>
              <a:t>konstituční monarchie</a:t>
            </a:r>
            <a:endParaRPr lang="cs-CZ" sz="2400" dirty="0"/>
          </a:p>
          <a:p>
            <a:r>
              <a:rPr lang="cs-CZ" sz="2400" dirty="0" smtClean="0"/>
              <a:t>Král: Albert II.</a:t>
            </a:r>
            <a:endParaRPr lang="cs-CZ" sz="2400" dirty="0"/>
          </a:p>
          <a:p>
            <a:r>
              <a:rPr lang="cs-CZ" sz="2400" dirty="0" smtClean="0"/>
              <a:t>Měna</a:t>
            </a:r>
            <a:r>
              <a:rPr lang="cs-CZ" sz="2400" dirty="0"/>
              <a:t>: </a:t>
            </a:r>
            <a:r>
              <a:rPr lang="cs-CZ" sz="2400" dirty="0" smtClean="0"/>
              <a:t>Euro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553809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72993" y="116632"/>
            <a:ext cx="231666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66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památky</a:t>
            </a:r>
          </a:p>
        </p:txBody>
      </p:sp>
      <p:sp>
        <p:nvSpPr>
          <p:cNvPr id="2" name="Obdélník 1"/>
          <p:cNvSpPr/>
          <p:nvPr/>
        </p:nvSpPr>
        <p:spPr>
          <a:xfrm>
            <a:off x="5978459" y="60840"/>
            <a:ext cx="92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 </a:t>
            </a:r>
            <a:r>
              <a:rPr lang="cs-CZ" b="1" u="sng" dirty="0" smtClean="0"/>
              <a:t>Brusel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178228" y="609292"/>
            <a:ext cx="357982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Budova Evropského parlamentu</a:t>
            </a:r>
          </a:p>
          <a:p>
            <a:r>
              <a:rPr lang="cs-CZ" b="1" dirty="0" smtClean="0"/>
              <a:t>v  Bruselu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971600" y="5229200"/>
            <a:ext cx="261161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Kanál ve městě Bruggy</a:t>
            </a:r>
          </a:p>
          <a:p>
            <a:endParaRPr lang="cs-CZ" b="1" dirty="0"/>
          </a:p>
          <a:p>
            <a:endParaRPr lang="cs-CZ" b="1" dirty="0" smtClean="0"/>
          </a:p>
        </p:txBody>
      </p:sp>
      <p:pic>
        <p:nvPicPr>
          <p:cNvPr id="9218" name="Picture 2" descr="http://upload.wikimedia.org/wikipedia/commons/0/0a/Europ%C3%A4ischer_Rechnungshof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699" y="1424644"/>
            <a:ext cx="3121158" cy="2776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ttp://upload.wikimedia.org/wikipedia/commons/thumb/3/33/Grand_place_brussels_WQ3.jpg/1280px-Grand_place_brussels_WQ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9" y="758682"/>
            <a:ext cx="5112567" cy="2336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http://upload.wikimedia.org/wikipedia/commons/thumb/6/6b/00_Bruges_JPG3.jpg/1024px-00_Bruges_JPG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8012" y="3309353"/>
            <a:ext cx="5184576" cy="345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99804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508104" y="131664"/>
            <a:ext cx="35141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Nizozemsko</a:t>
            </a:r>
          </a:p>
        </p:txBody>
      </p:sp>
      <p:pic>
        <p:nvPicPr>
          <p:cNvPr id="10242" name="Picture 2" descr="C:\Users\uživatel\AppData\Local\Microsoft\Windows\Temporary Internet Files\Content.IE5\M96NF4NN\MM90028286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676" y="3463776"/>
            <a:ext cx="2381859" cy="2458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uživatel\AppData\Local\Microsoft\Windows\Temporary Internet Files\Content.IE5\71HE1B6J\MP9004032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0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uživatel\AppData\Local\Microsoft\Windows\Temporary Internet Files\Content.IE5\MBNJE0WS\MP9004482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1860" y="4129778"/>
            <a:ext cx="3384376" cy="224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7" name="Picture 7" descr="http://upload.wikimedia.org/wikipedia/commons/thumb/2/27/EU-Netherlands.svg/800px-EU-Netherlands.svg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980728"/>
            <a:ext cx="3384376" cy="284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15366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67544" y="116632"/>
            <a:ext cx="7992888" cy="38472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Nizozemsko</a:t>
            </a:r>
            <a:r>
              <a:rPr lang="cs-CZ" sz="2000" dirty="0" smtClean="0">
                <a:solidFill>
                  <a:srgbClr val="00FF00"/>
                </a:solidFill>
              </a:rPr>
              <a:t> </a:t>
            </a:r>
            <a:r>
              <a:rPr lang="cs-CZ" sz="2400" dirty="0"/>
              <a:t>j</a:t>
            </a:r>
            <a:r>
              <a:rPr lang="cs-CZ" sz="2400" dirty="0" smtClean="0"/>
              <a:t>e nížinatá </a:t>
            </a:r>
            <a:r>
              <a:rPr lang="cs-CZ" sz="2400" dirty="0"/>
              <a:t>země na pobřeží Severního moře</a:t>
            </a:r>
            <a:r>
              <a:rPr lang="cs-CZ" sz="2400" dirty="0">
                <a:solidFill>
                  <a:srgbClr val="00B0F0"/>
                </a:solidFill>
              </a:rPr>
              <a:t> </a:t>
            </a:r>
            <a:endParaRPr lang="cs-CZ" sz="2400" dirty="0" smtClean="0">
              <a:solidFill>
                <a:srgbClr val="00B0F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pl-PL" sz="2400" dirty="0"/>
              <a:t>Nizozemsko je jednou z nejbohatších zemí na </a:t>
            </a:r>
            <a:r>
              <a:rPr lang="pl-PL" sz="2400" dirty="0" smtClean="0"/>
              <a:t>světě</a:t>
            </a:r>
            <a:endParaRPr lang="pl-PL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z</a:t>
            </a:r>
            <a:r>
              <a:rPr lang="cs-CZ" sz="2400" dirty="0" smtClean="0"/>
              <a:t>ákladem </a:t>
            </a:r>
            <a:r>
              <a:rPr lang="cs-CZ" sz="2400" dirty="0"/>
              <a:t>nizozemského hospodářství je průmysl, obchod a </a:t>
            </a:r>
            <a:r>
              <a:rPr lang="cs-CZ" sz="2400" dirty="0" smtClean="0"/>
              <a:t>doprava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n</a:t>
            </a:r>
            <a:r>
              <a:rPr lang="cs-CZ" sz="2400" dirty="0" smtClean="0"/>
              <a:t>ejdůležitější </a:t>
            </a:r>
            <a:r>
              <a:rPr lang="cs-CZ" sz="2400" dirty="0"/>
              <a:t>těžbou nerostné suroviny je těžba zemního </a:t>
            </a:r>
            <a:r>
              <a:rPr lang="cs-CZ" sz="2400" dirty="0" smtClean="0"/>
              <a:t>plynu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z</a:t>
            </a:r>
            <a:r>
              <a:rPr lang="cs-CZ" sz="2400" dirty="0" smtClean="0"/>
              <a:t>vláště </a:t>
            </a:r>
            <a:r>
              <a:rPr lang="cs-CZ" sz="2400" dirty="0"/>
              <a:t>zpracování ropy je velmi </a:t>
            </a:r>
            <a:r>
              <a:rPr lang="cs-CZ" sz="2400" dirty="0" smtClean="0"/>
              <a:t>rozvinuté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dále </a:t>
            </a:r>
            <a:r>
              <a:rPr lang="cs-CZ" sz="2400" dirty="0"/>
              <a:t>je rozvinutý průmysl chemický, </a:t>
            </a:r>
            <a:r>
              <a:rPr lang="cs-CZ" sz="2400" dirty="0" err="1"/>
              <a:t>elektrostrojírenský</a:t>
            </a:r>
            <a:r>
              <a:rPr lang="cs-CZ" sz="2400" dirty="0"/>
              <a:t> (např. elektronika </a:t>
            </a:r>
            <a:r>
              <a:rPr lang="cs-CZ" sz="2400" dirty="0" err="1"/>
              <a:t>Phillips</a:t>
            </a:r>
            <a:r>
              <a:rPr lang="cs-CZ" sz="2400" dirty="0"/>
              <a:t>)</a:t>
            </a:r>
            <a:endParaRPr lang="cs-CZ" sz="2400" dirty="0" smtClean="0">
              <a:solidFill>
                <a:srgbClr val="00B0F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87624" y="4329351"/>
            <a:ext cx="5616624" cy="2308324"/>
          </a:xfrm>
          <a:prstGeom prst="rect">
            <a:avLst/>
          </a:prstGeom>
          <a:ln w="38100">
            <a:solidFill>
              <a:srgbClr val="FF0066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/>
              <a:t>Hlavní město: </a:t>
            </a:r>
            <a:r>
              <a:rPr lang="cs-CZ" sz="2400" dirty="0" smtClean="0"/>
              <a:t>Amsterdam</a:t>
            </a:r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/>
              <a:t>Počet obyvatel: </a:t>
            </a:r>
            <a:r>
              <a:rPr lang="cs-CZ" sz="2400" dirty="0" smtClean="0"/>
              <a:t>16 850 000</a:t>
            </a:r>
            <a:endParaRPr lang="cs-CZ" sz="2400" dirty="0"/>
          </a:p>
          <a:p>
            <a:r>
              <a:rPr lang="cs-CZ" sz="2400" dirty="0"/>
              <a:t>Jazyk</a:t>
            </a:r>
            <a:r>
              <a:rPr lang="cs-CZ" sz="2400" dirty="0" smtClean="0"/>
              <a:t>: nizozemština</a:t>
            </a:r>
            <a:endParaRPr lang="cs-CZ" sz="2400" dirty="0"/>
          </a:p>
          <a:p>
            <a:r>
              <a:rPr lang="cs-CZ" sz="2400" dirty="0"/>
              <a:t>Státní zřízení: </a:t>
            </a:r>
            <a:r>
              <a:rPr lang="cs-CZ" sz="2400" dirty="0" smtClean="0"/>
              <a:t>konstituční monarchie</a:t>
            </a:r>
            <a:endParaRPr lang="cs-CZ" sz="2400" dirty="0"/>
          </a:p>
          <a:p>
            <a:r>
              <a:rPr lang="cs-CZ" sz="2400" dirty="0" smtClean="0"/>
              <a:t>Král: Vilém - Alexandr</a:t>
            </a:r>
            <a:endParaRPr lang="cs-CZ" sz="2400" dirty="0"/>
          </a:p>
          <a:p>
            <a:r>
              <a:rPr lang="cs-CZ" sz="2400" dirty="0" smtClean="0"/>
              <a:t>Měna</a:t>
            </a:r>
            <a:r>
              <a:rPr lang="cs-CZ" sz="2400" dirty="0"/>
              <a:t>: </a:t>
            </a:r>
            <a:r>
              <a:rPr lang="cs-CZ" sz="2400" dirty="0" smtClean="0"/>
              <a:t>Euro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72154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6024235" y="157064"/>
            <a:ext cx="311976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zajímavosti</a:t>
            </a:r>
          </a:p>
        </p:txBody>
      </p:sp>
      <p:sp>
        <p:nvSpPr>
          <p:cNvPr id="2" name="Obdélník 1"/>
          <p:cNvSpPr/>
          <p:nvPr/>
        </p:nvSpPr>
        <p:spPr>
          <a:xfrm>
            <a:off x="182464" y="1570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Nizozemsko - Plavební kanály v Amsterdamu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23528" y="401684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Ráj milovníků sýrů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211960" y="261383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Země tulipánů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148064" y="3591773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Typické větrné mlýny</a:t>
            </a:r>
            <a:endParaRPr lang="cs-CZ" dirty="0"/>
          </a:p>
        </p:txBody>
      </p:sp>
      <p:pic>
        <p:nvPicPr>
          <p:cNvPr id="11266" name="Picture 2" descr="C:\Users\uživatel\AppData\Local\Microsoft\Windows\Temporary Internet Files\Content.IE5\MBNJE0WS\MP9004482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732463"/>
            <a:ext cx="4038121" cy="2684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uživatel\AppData\Local\Microsoft\Windows\Temporary Internet Files\Content.IE5\M96NF4NN\MC9003489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632" y="4392061"/>
            <a:ext cx="1272611" cy="1254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uživatel\AppData\Local\Microsoft\Windows\Temporary Internet Files\Content.IE5\MBNJE0WS\MC90044177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257199">
            <a:off x="1890676" y="4654849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uživatel\AppData\Local\Microsoft\Windows\Temporary Internet Files\Content.IE5\71HE1B6J\MC9001952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7508" y="3943552"/>
            <a:ext cx="2910080" cy="2628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1" name="Picture 7" descr="http://upload.wikimedia.org/wikipedia/commons/e/ef/AmsterdamGrachten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507" y="980728"/>
            <a:ext cx="3843420" cy="2435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uživatel\AppData\Local\Microsoft\Windows\Temporary Internet Files\Content.IE5\MBNJE0WS\MC90044177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444068">
            <a:off x="185647" y="5746162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uživatel\AppData\Local\Microsoft\Windows\Temporary Internet Files\Content.IE5\M96NF4NN\MC9003489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97231">
            <a:off x="1180246" y="5339969"/>
            <a:ext cx="1272611" cy="1254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36316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06928" y="131664"/>
            <a:ext cx="391645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CC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Lucembursko</a:t>
            </a:r>
          </a:p>
        </p:txBody>
      </p:sp>
      <p:sp>
        <p:nvSpPr>
          <p:cNvPr id="5" name="AutoShape 2" descr="data:image/jpeg;base64,/9j/4AAQSkZJRgABAQAAAQABAAD/2wCEAAkGBhAGDgwIBwgKBwwMEAwQDBIMDQ4ODgkNFxAhFRQQEhQXJyYeIxkoGRIeHzAgIyc1OCwsFiE0PzA2NSYrLCkBCQoKDgwOGQ8PGSwgHCQ1KioxKSwyMCwsLCwxMjI0KS4sKSk1NSksLDUpLSw1LCwsNiwpNCs2KSwpLCwsLCwsLP/AABEIAK4BIQMBIgACEQEDEQH/xAAcAAEAAgMBAQEAAAAAAAAAAAAABQYCBAcDAQj/xABEEAABAQUEBgQMBAMJAAAAAAAAAwECBBfRBVRVkxESFpKU0jM0crIGByExMlFxc3SCsbMTFUFhFKHwIyRDREViY4GR/8QAGwEBAAEFAQAAAAAAAAAAAAAAAAIBAwQFBgf/xAArEQABBAEBCAIBBQEAAAAAAAAAAQMUUQIEERIWMlKRodExcSEFM0GB8BP/2gAMAwEAAhEDEQA/APK3LYikouLcTtWJSddXXY66xd9jHHWPt0MYzT6v0NH89jNOq214xvk/RdSp5+EfXo34iI77SONVlmu1fZ6FptJgrWK7E+E/hCXbbUYzQz84jG6f+ZTz/wDbf2Pn55GaGt/OYvyeZjF1Gtb6v1IkEf8Aov8AlLyaLCk7ISj1vRjrGPfm0Y3T6l1PV7Tz2jjMUjc9SpHgpvrZdx0jSJ+cU7EhtHGYpG56lRtHGYpG56lSPA38rKxWehOxIbRxmKRuepUbRxmKRuepUjwN/KxFZ6E7EhtHGYpG56lRtHGYpG56lSPA38rEVnoTsSG0cZikbnqVG0cZikbnqVI8DfysRWehOxIbRxmKRuepUbRxmKRuepUjwN/KxFZ6E7EhtHGYpG56lRtHGYpG56lSPA38rEVnoTsSG0cZikbnqVG0cZikbnqVI8DfysRWehOxIbRxmKRuepUbRxmKRuepUjwN/KxFZ6E7EhtHGYpG56lRtHGYpG56lSPA38rEVnoTsSG0cZikbnqVG0cZikbnqVI8DfysRWehOxIbRxmKRuepUbRxmKRuepUjwN/KxFZ6E7EhtHGYpG56lRtHGYpG56lSPA38rEVnoTsSG0cZikbnqVG0cZikbnqVI8DfysRWehOxIbRxmKRuepUbRxmKRuepUjwN/KxFZ6E7EhtHGYpG56lT0S8Iox5511tqRrWNed/x1PX7SLM0PTc7Tv1Kpnlt+SDmlZTBV3E7H6E/E/3t/mD7oBm7TzrZjRwjwj67G/ERHfaRxI+EfXY34iI77SOMHPmU9I0v7OH0gABAyQAAAAAAAAAAAAAAAAAAAAAAAAAAAAAAAAAAAAAAAAAAAAAeiHpudp36nmeiHpudp36lU+S25yL9H6FABnnmZwfwj67G/ERHfaRxI+EfXY34iI77SOMLPmU9H0v7OH0gABAyQAAAAAAAAAAAAAAAAAAAAAAAAAAAAAAAAAAAAAAAAAAAAAeiHpudp36nmeiHpudp36lU+S25yL9H6FABnnmZwfwj69HfERH3Gkcdnc8XkDaetGRUOq8qs8o++11dV1jzzX26W6GN0GbPFdZrf8svxC1S2umyVVOpZ/XdPg3jiqLtRET+PZxUHapW2bdl+IWqJW2bdl+IWqUi5WXuINPS+PZxUHapW2bdl+IWqJW2bdl+IWqIuVjiDT0vj2cVB2qVtm3ZfiFqiVtm3ZfiFqiLlY4g09L49nFQdqlbZt2X4haolbZt2X4haoi5WOINPS+PZxUHapW2bdl+IWqJW2bdl+IWqIuVjiDT0vj2cVB2qVtm3ZfiFqiVtm3ZfiFqiLlY4g09L49nFQdqlbZt2X4haolbZt2X4haoi5WOINPS+PZxUHapW2bdl+IWqJW2bdl+IWqIuVjiDT0vj2cVB2qVtm3ZfiFqiVtm3ZfiFqiLlY4g09L49nFQdqlbZt2X4haolbZt2X4haoi5WOINPS+PZxUHapW2bdl+IWqJW2bdl+IWqIuVjiDT0vj2cVB2qVtm3ZfiFqiVtm3ZfiFqiLlY4g09L49nFQdqlbZt2X4haolbZt2X4haoi5WOINPS+PZxUHapW2bdl+IWqJW2bdl+IWqIuVjiDT0vj2cVB2qVtm3ZfiFqiVtm3ZfiFqiLlY4g09L49nFQdqlbZt2X4haolbZt2X4haoi5WOINPS+PZxUzQ9NztO/U7PK2zbsvxC1TBbxZWcg68q5Drazjrzzv94VazSxmln6iLltI5/r+nyxVExUsGuz9/wDwGr/XmYDK3Dk97EkrN6Jz5++02jVs3onPn77TaLxjgAAAAAAAAAAAAAAAAAAAAAAAAAAAAAAAAAAAAAAAAAAAAAAAA8Yzolewp3T2PGN6JXsKd0AigAASNm9E58/fabRq2b0Tnz99ptAAAAAAAAAAAAAAAAAAAAAAAAAAAAAAAAAAAAAAAAAAAAAAAAAA8Y3olewp3T2PGN6JXsKd0AigAASNm9E58/fabRqWa3Qk58/fabWkA+g+aT5rAGQMdYawBkDHWGsAZAx1hrAGQMdYawBkDHWGsAZAx1hrAGQMdYawBkDHWGsAZAx1hrAGQMdYawBkDHWGsAZAx1hrAGQMdYawBkDHWGsAZAx1hrAGR4xvRK9hTunprHlGN/slewp3QCLB90AAqcR4xFLLUVgnIBNViCirjGtVeY17Q+3y+YxZ41FWf6YlnPUKnbnW4z38R9xpom7w0rS4ouw59zVupkqIpepqq4YjnPUE1VMLRznqFFBKI1RCY9ZepqqYWjnPUE1VMLRznqFFAiNUJj1l6mqphaOc9QTVUwtHOeoUUCI1QmPWXqaqmFo5z1BNVTC0c56hRQIjVCY9ZepqqYWjnPUE1VMLRznqFFAiNUJj1l6mqphaOc9QTVUwtHOeoUUCI1QmPWXqaqmFo5z1BNVTC0c56hRQIjVCY9ZepqqYWjnPUE1VMLRznqFFAiNUJj1l6mqphaOc9QTVUwtHOeoUUCI1QmPWXqaqmFo5z1BNVTC0c56hRQIjVCY9ZepqqYWjnPUE1VMLRznqFFAiNUJj1l6mqphaOc9QTVUwtHOeoUUCI1QmPWXqaqmFo5z1BNVTC0c56hRQIjVCY9ZepqqYWjnPUE1VMLRznqFFAiNUJj1l6mqphaOc9QTVUwtHOeoUUCI1QmPWXqaqmFo5z1BNVTC0c56hRQIjVCY9ZepqqYWjnPUMH/GeosxqbbNSZrsa7p/Ge8mlmj1FIMk/Oz2sKLpWti/gljq3lyRNp2r8P9vofTMGn2G331OO251uM9/EfcaaJvW51uM9/EfcaaJv2+RPpDn3edf7AAJkAAAAAAAAAAAAAAAAAAAAAAAAAAAAAAAAAAAAAAAAAAAAAAZJ+dntYYmSfnZ7WFMvhSWHMh3E+gHOHTHGbc63Ge/iPuNNE3rc63Ge/iPuNNE6FvkT6Q5p3nX+wACZAAAAAAAAAAAAAAAAAAAAAAAAAAAAAAAAAAAAAAAAAAAAAAGSfnZ7WGJkn52e1hTL4UlhzIdyABzh05xm3Otxnv4j7jTRLnaXgFERa667kRCsdVVVfZpeU0sY15rfL5DWlzE3mE3lOU3WGobTFEVTQuaZxclXYVUFqlzE3mE3lOUS6ibzCbynKSkt2QjO0VUFql1E3mE3lOUS6ibzCbynKJLdiM7RVQWqXUTeYTeU5RLqJvMJvKcokt2IztFVBapdRN5hN5TlEuom8wm8pyiS3YjO0VUFql1E3mE3lOUS6ibzCbynKJLdiM7RVQWqXUTeYTeU5RLqJvMJvKcokt2IztFVBapdRN5hN5TlEuom8wm8pyiS3YjO0VUFql1E3mE3lOUS6ibzCbynKJLdiM7RVQWqXUTeYTeU5RLqJvMJvKcokt2IztFVBapdRN5hN5TlEuom8wm8pyiS3YjO0VUFql1E3mE3lOUS6ibzCbynKJLdiM7RVQWqXUTeYTeU5RLqJvMJvKcokt2IztFVBapdRN5hN5TlEuom8wm8pyiS3YjO0VUFql1E3mE3lOUS6ibzCbynKJLdiM7RVQWqXUTeYTeU5RLqJvMJvKcokt2IztFVBapdRN5hN5TlEuom8wm8pyiS3YjO0VUyc87PawtMuYm8wm8pynxzxexDGsb/ABML5P3UoUy1Daov5K46dxFTah0bSfD0/h3vW7/M+mmNxsU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2290" name="Picture 2" descr="C:\Users\uživatel\AppData\Local\Microsoft\Windows\Temporary Internet Files\Content.IE5\M96NF4NN\MC9000158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983" y="50526"/>
            <a:ext cx="3260370" cy="2625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http://upload.wikimedia.org/wikipedia/commons/thumb/2/24/EU_location_LUX.svg/800px-EU_location_LUX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9847" y="755981"/>
            <a:ext cx="4084642" cy="3063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>
            <a:off x="4427984" y="1196752"/>
            <a:ext cx="2088232" cy="1479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294" name="Picture 6" descr="http://pixabay.com/static/uploads/photo/2013/03/16/18/50/differdange-94286_64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599" y="2805161"/>
            <a:ext cx="4400401" cy="3300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30638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16632"/>
            <a:ext cx="8676456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C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Lucembursko - </a:t>
            </a:r>
            <a:r>
              <a:rPr lang="cs-CZ" sz="2400" dirty="0"/>
              <a:t>j</a:t>
            </a:r>
            <a:r>
              <a:rPr lang="cs-CZ" sz="2400" dirty="0" smtClean="0"/>
              <a:t>eho </a:t>
            </a:r>
            <a:r>
              <a:rPr lang="cs-CZ" sz="2400" dirty="0"/>
              <a:t>území tvoří převážně kopce a </a:t>
            </a:r>
            <a:r>
              <a:rPr lang="cs-CZ" sz="2400" dirty="0" smtClean="0"/>
              <a:t>lesy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Hospodářství </a:t>
            </a:r>
            <a:r>
              <a:rPr lang="cs-CZ" sz="2400" dirty="0"/>
              <a:t>je </a:t>
            </a:r>
            <a:r>
              <a:rPr lang="cs-CZ" sz="2400" dirty="0" smtClean="0"/>
              <a:t>založeno </a:t>
            </a:r>
            <a:r>
              <a:rPr lang="cs-CZ" sz="2400" dirty="0"/>
              <a:t>zejména na bankovnictví, pojišťovnictví a </a:t>
            </a:r>
            <a:r>
              <a:rPr lang="cs-CZ" sz="2400" dirty="0" smtClean="0"/>
              <a:t>ocelářství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v</a:t>
            </a:r>
            <a:r>
              <a:rPr lang="cs-CZ" sz="2400" dirty="0" smtClean="0"/>
              <a:t>ýznamné </a:t>
            </a:r>
            <a:r>
              <a:rPr lang="cs-CZ" sz="2400" dirty="0"/>
              <a:t>je také vinařství a </a:t>
            </a:r>
            <a:r>
              <a:rPr lang="cs-CZ" sz="2400" dirty="0" smtClean="0"/>
              <a:t>zemědělství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m</a:t>
            </a:r>
            <a:r>
              <a:rPr lang="cs-CZ" sz="2400" dirty="0" smtClean="0"/>
              <a:t>noho </a:t>
            </a:r>
            <a:r>
              <a:rPr lang="cs-CZ" sz="2400" dirty="0"/>
              <a:t>Lucemburských specialit má svůj původ v lesnatých oblastech - například zajíc na černo nebo Ardenská </a:t>
            </a:r>
            <a:r>
              <a:rPr lang="cs-CZ" sz="2400" dirty="0" smtClean="0"/>
              <a:t>šunka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oblíbenými </a:t>
            </a:r>
            <a:r>
              <a:rPr lang="cs-CZ" sz="2400" dirty="0"/>
              <a:t>pokrmy jsou rovněž pstruh a </a:t>
            </a:r>
            <a:r>
              <a:rPr lang="cs-CZ" sz="2400" dirty="0" smtClean="0"/>
              <a:t>štika, bílá vína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stejně </a:t>
            </a:r>
            <a:r>
              <a:rPr lang="cs-CZ" sz="2400" dirty="0"/>
              <a:t>jako ostatní země v severní části Evropy je i Lucembursko známé pro své </a:t>
            </a:r>
            <a:r>
              <a:rPr lang="cs-CZ" sz="2400" dirty="0" smtClean="0"/>
              <a:t>pivo</a:t>
            </a:r>
            <a:endParaRPr lang="cs-CZ" sz="2400" dirty="0" smtClean="0">
              <a:solidFill>
                <a:srgbClr val="00B0F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87624" y="4329351"/>
            <a:ext cx="7272808" cy="2308324"/>
          </a:xfrm>
          <a:prstGeom prst="rect">
            <a:avLst/>
          </a:prstGeom>
          <a:ln w="38100">
            <a:solidFill>
              <a:srgbClr val="CC6600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/>
              <a:t>Hlavní město: </a:t>
            </a:r>
            <a:r>
              <a:rPr lang="cs-CZ" sz="2400" dirty="0" smtClean="0"/>
              <a:t>Lucemburk</a:t>
            </a:r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/>
              <a:t>Počet obyvatel: </a:t>
            </a:r>
            <a:r>
              <a:rPr lang="cs-CZ" sz="2400" dirty="0" smtClean="0"/>
              <a:t>491 775</a:t>
            </a:r>
            <a:endParaRPr lang="cs-CZ" sz="2400" dirty="0"/>
          </a:p>
          <a:p>
            <a:r>
              <a:rPr lang="cs-CZ" sz="2400" dirty="0"/>
              <a:t>Jazyk</a:t>
            </a:r>
            <a:r>
              <a:rPr lang="cs-CZ" sz="2400" dirty="0" smtClean="0"/>
              <a:t>: lucemburština, francouzština, němčina</a:t>
            </a:r>
            <a:endParaRPr lang="cs-CZ" sz="2400" dirty="0"/>
          </a:p>
          <a:p>
            <a:r>
              <a:rPr lang="cs-CZ" sz="2400" dirty="0"/>
              <a:t>Státní zřízení: </a:t>
            </a:r>
            <a:r>
              <a:rPr lang="cs-CZ" sz="2400" dirty="0" smtClean="0"/>
              <a:t>velkovévodství</a:t>
            </a:r>
            <a:endParaRPr lang="cs-CZ" sz="2400" dirty="0"/>
          </a:p>
          <a:p>
            <a:r>
              <a:rPr lang="cs-CZ" sz="2400" dirty="0" smtClean="0"/>
              <a:t>Velkovévoda: </a:t>
            </a:r>
            <a:r>
              <a:rPr lang="cs-CZ" sz="2400" dirty="0" err="1"/>
              <a:t>Henri</a:t>
            </a:r>
            <a:r>
              <a:rPr lang="cs-CZ" sz="2400" dirty="0"/>
              <a:t> I. de </a:t>
            </a:r>
            <a:r>
              <a:rPr lang="cs-CZ" sz="2400" dirty="0" err="1"/>
              <a:t>Luxembourg</a:t>
            </a:r>
            <a:endParaRPr lang="cs-CZ" sz="2400" dirty="0"/>
          </a:p>
          <a:p>
            <a:r>
              <a:rPr lang="cs-CZ" sz="2400" dirty="0" smtClean="0"/>
              <a:t>Měna</a:t>
            </a:r>
            <a:r>
              <a:rPr lang="cs-CZ" sz="2400" dirty="0"/>
              <a:t>: </a:t>
            </a:r>
            <a:r>
              <a:rPr lang="cs-CZ" sz="2400" dirty="0" smtClean="0"/>
              <a:t>Euro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818936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892037" y="67598"/>
            <a:ext cx="18694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 smtClean="0"/>
              <a:t>Adolphe</a:t>
            </a:r>
            <a:r>
              <a:rPr lang="cs-CZ" b="1" dirty="0" smtClean="0"/>
              <a:t> </a:t>
            </a:r>
            <a:r>
              <a:rPr lang="cs-CZ" b="1" dirty="0" err="1"/>
              <a:t>Bridge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80229" y="3561293"/>
            <a:ext cx="40623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Lucemburk – pohled na Horní město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85042" y="144542"/>
            <a:ext cx="311976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CC66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zajímavosti</a:t>
            </a:r>
          </a:p>
        </p:txBody>
      </p:sp>
      <p:pic>
        <p:nvPicPr>
          <p:cNvPr id="13314" name="Picture 2" descr="C:\Users\uživatel\AppData\Local\Microsoft\Windows\Temporary Internet Files\Content.IE5\71HE1B6J\MP9004424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792" y="3842740"/>
            <a:ext cx="4218744" cy="281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892037" y="4047734"/>
            <a:ext cx="8685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Vinice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3316" name="Picture 4" descr="http://upload.wikimedia.org/wikipedia/commons/thumb/3/31/Luxembourg_Pont_Adolphe.jpg/800px-Luxembourg_Pont_Adolph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0419" y="436930"/>
            <a:ext cx="4228083" cy="3075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http://upload.wikimedia.org/wikipedia/commons/thumb/1/18/Luxemburg.jpg/800px-Luxemburg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042" y="3893467"/>
            <a:ext cx="3699131" cy="2783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http://upload.wikimedia.org/wikipedia/commons/thumb/e/e8/Vianden_overview.jpg/800px-Vianden_overview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987" y="796578"/>
            <a:ext cx="3692440" cy="2764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71846" y="917283"/>
            <a:ext cx="11730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Vivanden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15793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16632"/>
            <a:ext cx="84249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Otázky:</a:t>
            </a:r>
          </a:p>
          <a:p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39700"/>
            <a:ext cx="8496944" cy="89870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dirty="0" smtClean="0"/>
              <a:t>Přiřaď vlajky ke státům:</a:t>
            </a:r>
          </a:p>
          <a:p>
            <a:pPr marL="457200" indent="-457200">
              <a:buAutoNum type="arabicPeriod"/>
            </a:pPr>
            <a:endParaRPr lang="cs-CZ" sz="2000" dirty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2.    Charakterizuj jaké jsou co do vyspělosti západoevropské země 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Urči státy podle hlavních měst: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</a:t>
            </a:r>
            <a:r>
              <a:rPr lang="cs-CZ" sz="2000" dirty="0" smtClean="0">
                <a:solidFill>
                  <a:srgbClr val="FFFF00"/>
                </a:solidFill>
              </a:rPr>
              <a:t>Paříž  -</a:t>
            </a:r>
          </a:p>
          <a:p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      Londýn  -</a:t>
            </a:r>
          </a:p>
          <a:p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      Amsterdam -</a:t>
            </a:r>
          </a:p>
          <a:p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      Brusel -</a:t>
            </a:r>
          </a:p>
          <a:p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      Lucemburk  -</a:t>
            </a:r>
          </a:p>
          <a:p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      Dublin - </a:t>
            </a:r>
          </a:p>
          <a:p>
            <a:pPr marL="457200" indent="-457200">
              <a:buAutoNum type="arabicPeriod" startAt="4"/>
            </a:pPr>
            <a:r>
              <a:rPr lang="cs-CZ" sz="2000" dirty="0" smtClean="0"/>
              <a:t>Řekni  ke každé zemi jednu zajímavost  nebo památku, kterou ses při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výkladu dozvěděl</a:t>
            </a:r>
          </a:p>
          <a:p>
            <a:r>
              <a:rPr lang="cs-CZ" sz="2000" dirty="0" smtClean="0"/>
              <a:t>5.    Jaká země je slavná svou výrobou čokolád, vaflí a pralinek ?</a:t>
            </a:r>
          </a:p>
          <a:p>
            <a:pPr marL="457200" indent="-457200">
              <a:buAutoNum type="arabicPeriod" startAt="6"/>
            </a:pPr>
            <a:r>
              <a:rPr lang="cs-CZ" sz="2000" dirty="0" smtClean="0"/>
              <a:t>Pro kterou zemi je typický červený autobus tzv. double </a:t>
            </a:r>
            <a:r>
              <a:rPr lang="cs-CZ" sz="2000" dirty="0" err="1" smtClean="0"/>
              <a:t>decker</a:t>
            </a:r>
            <a:r>
              <a:rPr lang="cs-CZ" sz="2000" dirty="0" smtClean="0"/>
              <a:t> ?</a:t>
            </a:r>
          </a:p>
          <a:p>
            <a:pPr marL="457200" indent="-457200">
              <a:buAutoNum type="arabicPeriod" startAt="6"/>
            </a:pPr>
            <a:r>
              <a:rPr lang="cs-CZ" sz="2000" dirty="0" err="1" smtClean="0"/>
              <a:t>Eifelova</a:t>
            </a:r>
            <a:r>
              <a:rPr lang="cs-CZ" sz="2000" dirty="0" smtClean="0"/>
              <a:t> věž, Louvre, katedrála Notre Dame, slavná ulice </a:t>
            </a:r>
            <a:r>
              <a:rPr lang="cs-CZ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Champs</a:t>
            </a: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elysee</a:t>
            </a: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Vítězný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oblouk patří k pamětihodnostem země: _________</a:t>
            </a:r>
            <a:endParaRPr lang="cs-CZ" sz="2000" dirty="0" smtClean="0"/>
          </a:p>
          <a:p>
            <a:pPr marL="457200" indent="-457200">
              <a:buAutoNum type="arabicPeriod" startAt="6"/>
            </a:pPr>
            <a:endParaRPr lang="cs-CZ" sz="2000" dirty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798032" y="1674674"/>
            <a:ext cx="766239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/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Velká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Británie    </a:t>
            </a:r>
            <a:r>
              <a:rPr lang="cs-CZ" dirty="0" smtClean="0"/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Irsko    Francie    Belgie    Nizozemsko  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Lucembursko</a:t>
            </a:r>
            <a:endParaRPr lang="nn-NO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Picture 2" descr="C:\Users\uživatel\AppData\Local\Microsoft\Windows\Temporary Internet Files\Content.IE5\M96NF4NN\MC9000158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8118" y="743128"/>
            <a:ext cx="981486" cy="790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uživatel\AppData\Local\Microsoft\Windows\Temporary Internet Files\Content.IE5\71HE1B6J\MP9004032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810624"/>
            <a:ext cx="749632" cy="599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uživatel\AppData\Local\Microsoft\Windows\Temporary Internet Files\Content.IE5\M96NF4NN\MC9000158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24518"/>
            <a:ext cx="792088" cy="627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uživatel\AppData\Local\Microsoft\Windows\Temporary Internet Files\Content.IE5\71HE1B6J\MP9003626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2564" y="862957"/>
            <a:ext cx="806864" cy="536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uživatel\AppData\Local\Microsoft\Windows\Temporary Internet Files\Content.IE5\3A9WNVSX\MP90036270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862957"/>
            <a:ext cx="1083392" cy="541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uživatel\AppData\Local\Microsoft\Windows\Temporary Internet Files\Content.IE5\71HE1B6J\MC90040465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659638"/>
            <a:ext cx="1152128" cy="1199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4726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60648"/>
            <a:ext cx="8424936" cy="66018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Citace 2013-05-01         Obrazový </a:t>
            </a:r>
            <a:r>
              <a:rPr lang="cs-CZ" sz="900" dirty="0"/>
              <a:t>materiál dostupný na</a:t>
            </a:r>
            <a:r>
              <a:rPr lang="cs-CZ" sz="900" dirty="0" smtClean="0"/>
              <a:t>:</a:t>
            </a:r>
          </a:p>
          <a:p>
            <a:r>
              <a:rPr lang="cs-CZ" sz="900" dirty="0" smtClean="0">
                <a:hlinkClick r:id="rId2"/>
              </a:rPr>
              <a:t>http</a:t>
            </a:r>
            <a:r>
              <a:rPr lang="cs-CZ" sz="900" dirty="0">
                <a:hlinkClick r:id="rId2"/>
              </a:rPr>
              <a:t>://</a:t>
            </a:r>
            <a:r>
              <a:rPr lang="cs-CZ" sz="900" dirty="0" smtClean="0">
                <a:hlinkClick r:id="rId2"/>
              </a:rPr>
              <a:t>upload.wikimedia.org/wikipedia/commons/1/1d/Western-Europe-map.png</a:t>
            </a:r>
            <a:endParaRPr lang="cs-CZ" sz="900" dirty="0" smtClean="0"/>
          </a:p>
          <a:p>
            <a:r>
              <a:rPr lang="cs-CZ" sz="900" dirty="0" smtClean="0"/>
              <a:t>1.5.2013    </a:t>
            </a:r>
            <a:r>
              <a:rPr lang="cs-CZ" sz="900" dirty="0" smtClean="0"/>
              <a:t>16.53</a:t>
            </a:r>
          </a:p>
          <a:p>
            <a:r>
              <a:rPr lang="cs-CZ" sz="900" dirty="0"/>
              <a:t>http://upload.wikimedia.org/wikipedia/commons/thumb/b/b4/Buckingham_Palace%2C_London_-_April_2009.jpg/1024px-Buckingham_Palace%2C_London_-_April_2009.jpg</a:t>
            </a:r>
            <a:endParaRPr lang="cs-CZ" sz="900" dirty="0" smtClean="0"/>
          </a:p>
          <a:p>
            <a:r>
              <a:rPr lang="cs-CZ" sz="900" dirty="0" smtClean="0"/>
              <a:t>1.5.2013   17.26</a:t>
            </a:r>
          </a:p>
          <a:p>
            <a:r>
              <a:rPr lang="cs-CZ" sz="900" dirty="0"/>
              <a:t>http://upload.wikimedia.org/wikipedia/commons/7/75/Dublin_lead_image.jpg</a:t>
            </a:r>
            <a:endParaRPr lang="cs-CZ" sz="900" dirty="0" smtClean="0"/>
          </a:p>
          <a:p>
            <a:r>
              <a:rPr lang="cs-CZ" sz="900" dirty="0" smtClean="0"/>
              <a:t>1.5.2013   17.32</a:t>
            </a:r>
          </a:p>
          <a:p>
            <a:r>
              <a:rPr lang="cs-CZ" sz="900" dirty="0"/>
              <a:t>http://upload.wikimedia.org/wikipedia/commons/a/a2/Majak_irsko.jpg</a:t>
            </a:r>
            <a:endParaRPr lang="cs-CZ" sz="900" dirty="0" smtClean="0"/>
          </a:p>
          <a:p>
            <a:r>
              <a:rPr lang="cs-CZ" sz="900" dirty="0" smtClean="0"/>
              <a:t>1.5.2013   </a:t>
            </a:r>
            <a:r>
              <a:rPr lang="cs-CZ" sz="900" dirty="0" smtClean="0"/>
              <a:t>17.33</a:t>
            </a:r>
          </a:p>
          <a:p>
            <a:r>
              <a:rPr lang="cs-CZ" sz="900" dirty="0"/>
              <a:t>https://upload.wikimedia.org/wikipedia/commons/thumb/2/2a/EU-Ireland.svg/800px-EU-Ireland.svg.png</a:t>
            </a:r>
            <a:endParaRPr lang="cs-CZ" sz="900" dirty="0" smtClean="0"/>
          </a:p>
          <a:p>
            <a:r>
              <a:rPr lang="cs-CZ" sz="900" dirty="0" smtClean="0"/>
              <a:t>1.5.2013   </a:t>
            </a:r>
            <a:r>
              <a:rPr lang="cs-CZ" sz="900" dirty="0" smtClean="0"/>
              <a:t>17.50</a:t>
            </a:r>
          </a:p>
          <a:p>
            <a:r>
              <a:rPr lang="cs-CZ" sz="900" dirty="0"/>
              <a:t>http://upload.wikimedia.org/wikipedia/commons/e/e0/Diamond_Hill%2C_Connemara_National_Park.jpg</a:t>
            </a:r>
            <a:endParaRPr lang="cs-CZ" sz="900" dirty="0" smtClean="0"/>
          </a:p>
          <a:p>
            <a:r>
              <a:rPr lang="cs-CZ" sz="900" dirty="0" smtClean="0"/>
              <a:t>1.5.2013    </a:t>
            </a:r>
            <a:r>
              <a:rPr lang="cs-CZ" sz="900" dirty="0" smtClean="0"/>
              <a:t>17.55</a:t>
            </a:r>
          </a:p>
          <a:p>
            <a:r>
              <a:rPr lang="cs-CZ" sz="900" dirty="0"/>
              <a:t>http://upload.wikimedia.org/wikipedia/commons/thumb/f/f9/Carrick_a_rede_rope.jpg/640px-Carrick_a_rede_rope.jpg</a:t>
            </a:r>
            <a:endParaRPr lang="cs-CZ" sz="900" dirty="0" smtClean="0"/>
          </a:p>
          <a:p>
            <a:r>
              <a:rPr lang="cs-CZ" sz="900" dirty="0" smtClean="0"/>
              <a:t>1.5.2013     </a:t>
            </a:r>
            <a:r>
              <a:rPr lang="cs-CZ" sz="900" dirty="0" smtClean="0"/>
              <a:t>18.04</a:t>
            </a:r>
          </a:p>
          <a:p>
            <a:r>
              <a:rPr lang="cs-CZ" sz="900" dirty="0"/>
              <a:t>http://upload.wikimedia.org/wikipedia/commons/thumb/d/d7/EU_location_FRA.svg/800px-EU_location_FRA.svg.png</a:t>
            </a:r>
            <a:endParaRPr lang="cs-CZ" sz="900" dirty="0" smtClean="0"/>
          </a:p>
          <a:p>
            <a:r>
              <a:rPr lang="cs-CZ" sz="900" dirty="0" smtClean="0"/>
              <a:t>1.5.2013    18.07</a:t>
            </a:r>
          </a:p>
          <a:p>
            <a:r>
              <a:rPr lang="cs-CZ" sz="900" dirty="0"/>
              <a:t>http://upload.wikimedia.org/wikipedia/commons/thumb/a/a4/NotreDameDeParis.jpg/640px-NotreDameDeParis.jpg</a:t>
            </a:r>
          </a:p>
          <a:p>
            <a:r>
              <a:rPr lang="cs-CZ" sz="900" dirty="0" smtClean="0"/>
              <a:t>1.5.2013     </a:t>
            </a:r>
            <a:r>
              <a:rPr lang="cs-CZ" sz="900" dirty="0" smtClean="0"/>
              <a:t>18.10</a:t>
            </a:r>
          </a:p>
          <a:p>
            <a:r>
              <a:rPr lang="cs-CZ" sz="900" dirty="0"/>
              <a:t>http://upload.wikimedia.org/wikipedia/commons/thumb/e/e5/Pavillon_Sully_jet_d%27eau.jpg/800px-Pavillon_Sully_jet_d%27eau.jpg</a:t>
            </a:r>
            <a:endParaRPr lang="cs-CZ" sz="900" dirty="0" smtClean="0"/>
          </a:p>
          <a:p>
            <a:r>
              <a:rPr lang="cs-CZ" sz="900" dirty="0" smtClean="0"/>
              <a:t>1.5.2013    </a:t>
            </a:r>
            <a:r>
              <a:rPr lang="cs-CZ" sz="900" dirty="0" smtClean="0"/>
              <a:t>18.22</a:t>
            </a:r>
          </a:p>
          <a:p>
            <a:r>
              <a:rPr lang="cs-CZ" sz="900" dirty="0"/>
              <a:t>https://upload.wikimedia.org/wikipedia/commons/thumb/6/67/EU-Belgium.svg/800px-EU-Belgium.svg.png</a:t>
            </a:r>
            <a:endParaRPr lang="cs-CZ" sz="900" dirty="0" smtClean="0"/>
          </a:p>
          <a:p>
            <a:r>
              <a:rPr lang="cs-CZ" sz="900" dirty="0" smtClean="0"/>
              <a:t>1.5.2013    </a:t>
            </a:r>
            <a:r>
              <a:rPr lang="cs-CZ" sz="900" dirty="0" smtClean="0"/>
              <a:t>18.24</a:t>
            </a:r>
          </a:p>
          <a:p>
            <a:r>
              <a:rPr lang="cs-CZ" sz="900" dirty="0"/>
              <a:t>http://upload.wikimedia.org/wikipedia/commons/thumb/1/16/Minimundus117.jpg/220px-Minimundus117.jpg</a:t>
            </a:r>
            <a:endParaRPr lang="cs-CZ" sz="900" dirty="0" smtClean="0"/>
          </a:p>
          <a:p>
            <a:r>
              <a:rPr lang="cs-CZ" sz="900" dirty="0" smtClean="0"/>
              <a:t>1.5.2013    </a:t>
            </a:r>
            <a:r>
              <a:rPr lang="cs-CZ" sz="900" dirty="0" smtClean="0"/>
              <a:t>18.26</a:t>
            </a:r>
          </a:p>
          <a:p>
            <a:r>
              <a:rPr lang="cs-CZ" sz="900" dirty="0"/>
              <a:t>http://upload.wikimedia.org/wikipedia/commons/0/0a/Europ%C3%A4ischer_Rechnungshof.jpg</a:t>
            </a:r>
            <a:endParaRPr lang="cs-CZ" sz="900" dirty="0" smtClean="0"/>
          </a:p>
          <a:p>
            <a:r>
              <a:rPr lang="cs-CZ" sz="900" dirty="0" smtClean="0"/>
              <a:t>1.5.2013     18.36</a:t>
            </a:r>
          </a:p>
          <a:p>
            <a:r>
              <a:rPr lang="cs-CZ" sz="900" dirty="0"/>
              <a:t>http://upload.wikimedia.org/wikipedia/commons/thumb/3/33/Grand_place_brussels_WQ3.jpg/1280px-Grand_place_brussels_WQ3.jpg</a:t>
            </a:r>
            <a:endParaRPr lang="cs-CZ" sz="900" dirty="0" smtClean="0"/>
          </a:p>
          <a:p>
            <a:r>
              <a:rPr lang="cs-CZ" sz="900" dirty="0" smtClean="0"/>
              <a:t>1.5.2013     18.40</a:t>
            </a:r>
          </a:p>
          <a:p>
            <a:r>
              <a:rPr lang="cs-CZ" sz="900" dirty="0"/>
              <a:t>http://upload.wikimedia.org/wikipedia/commons/thumb/6/6b/00_Bruges_JPG3.jpg/1024px-00_Bruges_JPG3.jpg</a:t>
            </a:r>
            <a:endParaRPr lang="cs-CZ" sz="900" dirty="0" smtClean="0"/>
          </a:p>
          <a:p>
            <a:r>
              <a:rPr lang="cs-CZ" sz="900" dirty="0" smtClean="0"/>
              <a:t>1.5.2013     18.52</a:t>
            </a:r>
          </a:p>
          <a:p>
            <a:r>
              <a:rPr lang="cs-CZ" sz="900" dirty="0"/>
              <a:t>http://upload.wikimedia.org/wikipedia/commons/thumb/2/27/EU-Netherlands.svg/800px-EU-Netherlands.svg.png</a:t>
            </a:r>
            <a:endParaRPr lang="cs-CZ" sz="900" dirty="0" smtClean="0"/>
          </a:p>
          <a:p>
            <a:r>
              <a:rPr lang="cs-CZ" sz="900" dirty="0" smtClean="0"/>
              <a:t>1.5.2013    18.53</a:t>
            </a:r>
          </a:p>
          <a:p>
            <a:r>
              <a:rPr lang="cs-CZ" sz="900" dirty="0"/>
              <a:t>http://upload.wikimedia.org/wikipedia/commons/e/ef/AmsterdamGrachten.jpg</a:t>
            </a:r>
            <a:endParaRPr lang="cs-CZ" sz="900" dirty="0" smtClean="0"/>
          </a:p>
          <a:p>
            <a:r>
              <a:rPr lang="cs-CZ" sz="900" dirty="0" smtClean="0"/>
              <a:t>1.5.2013   18.56</a:t>
            </a:r>
          </a:p>
          <a:p>
            <a:r>
              <a:rPr lang="cs-CZ" sz="900" dirty="0"/>
              <a:t>http://upload.wikimedia.org/wikipedia/commons/thumb/2/24/EU_location_LUX.svg/800px-EU_location_LUX.svg.png</a:t>
            </a:r>
            <a:endParaRPr lang="cs-CZ" sz="900" dirty="0" smtClean="0"/>
          </a:p>
          <a:p>
            <a:r>
              <a:rPr lang="cs-CZ" sz="900" dirty="0" smtClean="0"/>
              <a:t>1.5.2013    19.04</a:t>
            </a:r>
          </a:p>
          <a:p>
            <a:r>
              <a:rPr lang="cs-CZ" sz="900" dirty="0"/>
              <a:t>http://pixabay.com/static/uploads/photo/2013/03/16/18/50/differdange-94286_640.jpg</a:t>
            </a:r>
            <a:endParaRPr lang="cs-CZ" sz="900" dirty="0" smtClean="0"/>
          </a:p>
          <a:p>
            <a:r>
              <a:rPr lang="cs-CZ" sz="900" dirty="0" smtClean="0"/>
              <a:t>1.5.2013    19.23</a:t>
            </a:r>
          </a:p>
          <a:p>
            <a:r>
              <a:rPr lang="cs-CZ" sz="900" dirty="0"/>
              <a:t>http://upload.wikimedia.org/wikipedia/commons/thumb/3/31/Luxembourg_Pont_Adolphe.jpg/800px-Luxembourg_Pont_Adolphe.jpg</a:t>
            </a:r>
            <a:endParaRPr lang="cs-CZ" sz="900" dirty="0" smtClean="0"/>
          </a:p>
          <a:p>
            <a:r>
              <a:rPr lang="cs-CZ" sz="900" dirty="0" smtClean="0"/>
              <a:t>1.5.2013    19.25</a:t>
            </a:r>
          </a:p>
          <a:p>
            <a:r>
              <a:rPr lang="cs-CZ" sz="900" dirty="0"/>
              <a:t>http://upload.wikimedia.org/wikipedia/commons/thumb/1/18/Luxemburg.jpg/800px-Luxemburg.jpg</a:t>
            </a:r>
            <a:endParaRPr lang="cs-CZ" sz="900" dirty="0" smtClean="0"/>
          </a:p>
          <a:p>
            <a:r>
              <a:rPr lang="cs-CZ" sz="900" dirty="0" smtClean="0"/>
              <a:t>1.5.2013    19.28</a:t>
            </a:r>
          </a:p>
          <a:p>
            <a:r>
              <a:rPr lang="cs-CZ" sz="900" dirty="0"/>
              <a:t>http://upload.wikimedia.org/wikipedia/commons/thumb/e/e8/Vianden_overview.jpg/800px-Vianden_overview.jpg</a:t>
            </a:r>
            <a:endParaRPr lang="cs-CZ" sz="900" dirty="0" smtClean="0"/>
          </a:p>
          <a:p>
            <a:r>
              <a:rPr lang="cs-CZ" sz="900" dirty="0" smtClean="0"/>
              <a:t>1.5.2013   19.33</a:t>
            </a:r>
            <a:endParaRPr lang="cs-CZ" sz="900" dirty="0"/>
          </a:p>
          <a:p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16632"/>
            <a:ext cx="8784976" cy="63248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belgie.tripzone.cz/brusel/fotogalerie/kralovsky-palac-palais-royal-715</a:t>
            </a:r>
            <a:endParaRPr lang="cs-CZ" sz="900" dirty="0" smtClean="0"/>
          </a:p>
          <a:p>
            <a:r>
              <a:rPr lang="cs-CZ" sz="900" dirty="0" smtClean="0"/>
              <a:t>1.5.2013     19.44</a:t>
            </a:r>
          </a:p>
          <a:p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belgie.tripzone.cz/brusel/fotogalerie/budova-evropskeho-parlamentu-711</a:t>
            </a:r>
            <a:endParaRPr lang="cs-CZ" sz="900" dirty="0" smtClean="0"/>
          </a:p>
          <a:p>
            <a:r>
              <a:rPr lang="cs-CZ" sz="900" dirty="0" smtClean="0"/>
              <a:t>1.5.2013      19.46</a:t>
            </a:r>
          </a:p>
          <a:p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tema.novinky.cz/nizozemsko</a:t>
            </a:r>
            <a:endParaRPr lang="cs-CZ" sz="900" dirty="0" smtClean="0"/>
          </a:p>
          <a:p>
            <a:r>
              <a:rPr lang="cs-CZ" sz="900" dirty="0" smtClean="0"/>
              <a:t>1.5.2013     20.00</a:t>
            </a:r>
          </a:p>
          <a:p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tema.novinky.cz/nizozemsko</a:t>
            </a:r>
            <a:endParaRPr lang="cs-CZ" sz="900" dirty="0" smtClean="0"/>
          </a:p>
          <a:p>
            <a:r>
              <a:rPr lang="cs-CZ" sz="900" dirty="0" smtClean="0"/>
              <a:t>1.5.2013   20.05</a:t>
            </a:r>
          </a:p>
          <a:p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aktualne.centrum.cz/zahranici/evropska-unie/clanek.phtml?id=775373</a:t>
            </a:r>
            <a:endParaRPr lang="cs-CZ" sz="900" dirty="0" smtClean="0"/>
          </a:p>
          <a:p>
            <a:r>
              <a:rPr lang="cs-CZ" sz="900" dirty="0" smtClean="0"/>
              <a:t>1.5.2013    20.53</a:t>
            </a:r>
          </a:p>
          <a:p>
            <a:r>
              <a:rPr lang="cs-CZ" sz="900" dirty="0">
                <a:hlinkClick r:id="rId6"/>
              </a:rPr>
              <a:t>http://</a:t>
            </a:r>
            <a:r>
              <a:rPr lang="cs-CZ" sz="900" dirty="0" smtClean="0">
                <a:hlinkClick r:id="rId6"/>
              </a:rPr>
              <a:t>www.celysvet.cz/fotky-lucembursko-foto-obrazky</a:t>
            </a:r>
            <a:endParaRPr lang="cs-CZ" sz="900" dirty="0" smtClean="0"/>
          </a:p>
          <a:p>
            <a:r>
              <a:rPr lang="cs-CZ" sz="900" dirty="0" smtClean="0"/>
              <a:t>1.5.2013    20.54</a:t>
            </a:r>
          </a:p>
          <a:p>
            <a:r>
              <a:rPr lang="cs-CZ" sz="900" dirty="0">
                <a:hlinkClick r:id="rId7"/>
              </a:rPr>
              <a:t>http://www.mzv.cz/jnp/cz/encyklopedie_statu/evropa/lucembursko</a:t>
            </a:r>
            <a:r>
              <a:rPr lang="cs-CZ" sz="900" dirty="0" smtClean="0">
                <a:hlinkClick r:id="rId7"/>
              </a:rPr>
              <a:t>/</a:t>
            </a:r>
            <a:endParaRPr lang="cs-CZ" sz="900" dirty="0" smtClean="0"/>
          </a:p>
          <a:p>
            <a:r>
              <a:rPr lang="cs-CZ" sz="900" dirty="0" smtClean="0"/>
              <a:t>1.5.2013    20.55</a:t>
            </a:r>
          </a:p>
          <a:p>
            <a:r>
              <a:rPr lang="cs-CZ" sz="900" dirty="0">
                <a:hlinkClick r:id="rId8"/>
              </a:rPr>
              <a:t>http://</a:t>
            </a:r>
            <a:r>
              <a:rPr lang="cs-CZ" sz="900" dirty="0" smtClean="0">
                <a:hlinkClick r:id="rId8"/>
              </a:rPr>
              <a:t>svetnadosah.com/zeme/lucembursko</a:t>
            </a:r>
            <a:endParaRPr lang="cs-CZ" sz="900" dirty="0" smtClean="0"/>
          </a:p>
          <a:p>
            <a:r>
              <a:rPr lang="cs-CZ" sz="900" dirty="0" smtClean="0"/>
              <a:t>1.5.2013    20.57</a:t>
            </a:r>
          </a:p>
          <a:p>
            <a:r>
              <a:rPr lang="cs-CZ" sz="900" dirty="0">
                <a:hlinkClick r:id="rId9"/>
              </a:rPr>
              <a:t>http://beck-reisen.info/zajezdy-s-beck-reisen/s-beck-reisen-do-parize-a-lucemburku</a:t>
            </a:r>
            <a:r>
              <a:rPr lang="cs-CZ" sz="900" dirty="0" smtClean="0">
                <a:hlinkClick r:id="rId9"/>
              </a:rPr>
              <a:t>/</a:t>
            </a:r>
            <a:endParaRPr lang="cs-CZ" sz="900" dirty="0" smtClean="0"/>
          </a:p>
          <a:p>
            <a:r>
              <a:rPr lang="cs-CZ" sz="900" dirty="0" smtClean="0"/>
              <a:t>1.5.2013    21.20</a:t>
            </a:r>
          </a:p>
          <a:p>
            <a:r>
              <a:rPr lang="cs-CZ" sz="900" dirty="0">
                <a:hlinkClick r:id="rId10"/>
              </a:rPr>
              <a:t>http://</a:t>
            </a:r>
            <a:r>
              <a:rPr lang="cs-CZ" sz="900" dirty="0" smtClean="0">
                <a:hlinkClick r:id="rId10"/>
              </a:rPr>
              <a:t>cs.wikipedia.org/wiki/Soubor:Luxemburg.jpg</a:t>
            </a:r>
            <a:endParaRPr lang="cs-CZ" sz="900" dirty="0" smtClean="0"/>
          </a:p>
          <a:p>
            <a:r>
              <a:rPr lang="cs-CZ" sz="900" dirty="0" smtClean="0"/>
              <a:t>1.5.2013    21.25</a:t>
            </a:r>
          </a:p>
          <a:p>
            <a:r>
              <a:rPr lang="cs-CZ" sz="900" dirty="0">
                <a:hlinkClick r:id="rId11"/>
              </a:rPr>
              <a:t>http://lucembursko-turisticke-informace.orbi.cz/1-21411</a:t>
            </a:r>
            <a:r>
              <a:rPr lang="cs-CZ" sz="900" dirty="0" smtClean="0">
                <a:hlinkClick r:id="rId11"/>
              </a:rPr>
              <a:t>/</a:t>
            </a:r>
            <a:endParaRPr lang="cs-CZ" sz="900" dirty="0" smtClean="0"/>
          </a:p>
          <a:p>
            <a:r>
              <a:rPr lang="cs-CZ" sz="900" smtClean="0"/>
              <a:t>1.5.2013    21.30</a:t>
            </a:r>
            <a:endParaRPr lang="cs-CZ" sz="900" dirty="0" smtClean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/>
          </a:p>
          <a:p>
            <a:r>
              <a:rPr lang="cs-CZ" sz="900" dirty="0" smtClean="0"/>
              <a:t>Textový </a:t>
            </a:r>
            <a:r>
              <a:rPr lang="cs-CZ" sz="900" dirty="0"/>
              <a:t>materiál dostupný na:</a:t>
            </a:r>
          </a:p>
          <a:p>
            <a:r>
              <a:rPr lang="cs-CZ" sz="900" dirty="0">
                <a:hlinkClick r:id="rId12"/>
              </a:rPr>
              <a:t>http://</a:t>
            </a:r>
            <a:r>
              <a:rPr lang="cs-CZ" sz="900" dirty="0" smtClean="0">
                <a:hlinkClick r:id="rId12"/>
              </a:rPr>
              <a:t>cs.wikipedia.org/wiki/Spojen%C3%A9_kr%C3%A1lovstv%C3%AD</a:t>
            </a:r>
            <a:endParaRPr lang="cs-CZ" sz="900" dirty="0" smtClean="0"/>
          </a:p>
          <a:p>
            <a:r>
              <a:rPr lang="cs-CZ" sz="900" dirty="0" smtClean="0"/>
              <a:t>1.5.2013    17.51</a:t>
            </a:r>
          </a:p>
          <a:p>
            <a:r>
              <a:rPr lang="cs-CZ" sz="900" dirty="0">
                <a:hlinkClick r:id="rId13"/>
              </a:rPr>
              <a:t>http://</a:t>
            </a:r>
            <a:r>
              <a:rPr lang="cs-CZ" sz="900" dirty="0" smtClean="0">
                <a:hlinkClick r:id="rId13"/>
              </a:rPr>
              <a:t>cs.wikipedia.org/wiki/Irsko</a:t>
            </a:r>
            <a:endParaRPr lang="cs-CZ" sz="900" dirty="0" smtClean="0"/>
          </a:p>
          <a:p>
            <a:r>
              <a:rPr lang="cs-CZ" sz="900" dirty="0" smtClean="0"/>
              <a:t>1.5.2013     18.33</a:t>
            </a:r>
          </a:p>
          <a:p>
            <a:r>
              <a:rPr lang="cs-CZ" sz="900" dirty="0">
                <a:hlinkClick r:id="rId14"/>
              </a:rPr>
              <a:t>http://</a:t>
            </a:r>
            <a:r>
              <a:rPr lang="cs-CZ" sz="900" dirty="0" smtClean="0">
                <a:hlinkClick r:id="rId14"/>
              </a:rPr>
              <a:t>cs.wikipedia.org/wiki/Francie</a:t>
            </a:r>
            <a:endParaRPr lang="cs-CZ" sz="900" dirty="0" smtClean="0"/>
          </a:p>
          <a:p>
            <a:r>
              <a:rPr lang="cs-CZ" sz="900" dirty="0" smtClean="0"/>
              <a:t>1.5.2013    19.16</a:t>
            </a:r>
          </a:p>
          <a:p>
            <a:r>
              <a:rPr lang="cs-CZ" sz="900" dirty="0">
                <a:hlinkClick r:id="rId15"/>
              </a:rPr>
              <a:t>http://</a:t>
            </a:r>
            <a:r>
              <a:rPr lang="cs-CZ" sz="900" dirty="0" smtClean="0">
                <a:hlinkClick r:id="rId15"/>
              </a:rPr>
              <a:t>www.gleeforczech.estranky.cz/clanky/zajimavosti.html</a:t>
            </a:r>
            <a:endParaRPr lang="cs-CZ" sz="900" dirty="0" smtClean="0"/>
          </a:p>
          <a:p>
            <a:r>
              <a:rPr lang="cs-CZ" sz="900" dirty="0" smtClean="0"/>
              <a:t>1.5.2013    19.20</a:t>
            </a:r>
          </a:p>
          <a:p>
            <a:r>
              <a:rPr lang="cs-CZ" sz="900" dirty="0">
                <a:hlinkClick r:id="rId16"/>
              </a:rPr>
              <a:t>http://belgie.tripzone.cz</a:t>
            </a:r>
            <a:r>
              <a:rPr lang="cs-CZ" sz="900" dirty="0" smtClean="0">
                <a:hlinkClick r:id="rId16"/>
              </a:rPr>
              <a:t>/</a:t>
            </a:r>
            <a:endParaRPr lang="cs-CZ" sz="900" dirty="0" smtClean="0"/>
          </a:p>
          <a:p>
            <a:r>
              <a:rPr lang="cs-CZ" sz="900" dirty="0" smtClean="0"/>
              <a:t>1.5.2013     19.41</a:t>
            </a:r>
          </a:p>
          <a:p>
            <a:r>
              <a:rPr lang="cs-CZ" sz="900" dirty="0">
                <a:hlinkClick r:id="rId17"/>
              </a:rPr>
              <a:t>http://</a:t>
            </a:r>
            <a:r>
              <a:rPr lang="cs-CZ" sz="900" dirty="0" smtClean="0">
                <a:hlinkClick r:id="rId17"/>
              </a:rPr>
              <a:t>cs.wikipedia.org/wiki/Nizozemsko</a:t>
            </a:r>
            <a:endParaRPr lang="cs-CZ" sz="900" dirty="0" smtClean="0"/>
          </a:p>
          <a:p>
            <a:r>
              <a:rPr lang="cs-CZ" sz="900" dirty="0" smtClean="0"/>
              <a:t>1.5.2013     20.46</a:t>
            </a:r>
          </a:p>
          <a:p>
            <a:r>
              <a:rPr lang="cs-CZ" sz="900" dirty="0">
                <a:hlinkClick r:id="rId18"/>
              </a:rPr>
              <a:t>https://</a:t>
            </a:r>
            <a:r>
              <a:rPr lang="cs-CZ" sz="900" dirty="0" smtClean="0">
                <a:hlinkClick r:id="rId18"/>
              </a:rPr>
              <a:t>cs.wikipedia.org/wiki/Lucembursko</a:t>
            </a:r>
            <a:endParaRPr lang="cs-CZ" sz="900" dirty="0" smtClean="0"/>
          </a:p>
          <a:p>
            <a:r>
              <a:rPr lang="cs-CZ" sz="900" dirty="0" smtClean="0"/>
              <a:t>1.5.2013     21.13</a:t>
            </a:r>
          </a:p>
          <a:p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18198950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1350</TotalTime>
  <Words>783</Words>
  <Application>Microsoft Office PowerPoint</Application>
  <PresentationFormat>Předvádění na obrazovce (4:3)</PresentationFormat>
  <Paragraphs>266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128</cp:revision>
  <dcterms:created xsi:type="dcterms:W3CDTF">2012-10-04T17:02:39Z</dcterms:created>
  <dcterms:modified xsi:type="dcterms:W3CDTF">2014-08-28T18:54:06Z</dcterms:modified>
</cp:coreProperties>
</file>