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6" r:id="rId6"/>
    <p:sldId id="260" r:id="rId7"/>
    <p:sldId id="267" r:id="rId8"/>
    <p:sldId id="269" r:id="rId9"/>
    <p:sldId id="271" r:id="rId10"/>
    <p:sldId id="261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139" autoAdjust="0"/>
  </p:normalViewPr>
  <p:slideViewPr>
    <p:cSldViewPr>
      <p:cViewPr>
        <p:scale>
          <a:sx n="100" d="100"/>
          <a:sy n="100" d="100"/>
        </p:scale>
        <p:origin x="-7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FD2C7BC-8E24-48F7-96B1-99640306C0DC}" type="datetimeFigureOut">
              <a:rPr lang="cs-CZ"/>
              <a:pPr>
                <a:defRPr/>
              </a:pPr>
              <a:t>28.8.2014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4C888D4-E120-47E1-A2E8-852A95ACEA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4CC30BC-3FEA-43A3-B5DE-916DDFE0383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866E1-B33B-43AA-A136-7AF8A50AC336}" type="datetimeFigureOut">
              <a:rPr lang="cs-CZ"/>
              <a:pPr>
                <a:defRPr/>
              </a:pPr>
              <a:t>28.8.2014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D1989-AE32-41E3-96D2-D2D54E3D4D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C6187-D6E2-4333-8F99-DDB52841AE25}" type="datetimeFigureOut">
              <a:rPr lang="cs-CZ"/>
              <a:pPr>
                <a:defRPr/>
              </a:pPr>
              <a:t>28.8.2014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4F463-5000-4D81-9B9C-0E2585C0A3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1E3E8-D7A6-46F7-9FDF-DF77E4F893C2}" type="datetimeFigureOut">
              <a:rPr lang="cs-CZ"/>
              <a:pPr>
                <a:defRPr/>
              </a:pPr>
              <a:t>28.8.2014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0A608-72C0-4F78-8688-61D699857A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D2869-B6B2-410E-870E-8CADA4D92779}" type="datetimeFigureOut">
              <a:rPr lang="cs-CZ"/>
              <a:pPr>
                <a:defRPr/>
              </a:pPr>
              <a:t>28.8.2014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38DD0-138F-4843-9D3D-9271646491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1F2B2-6C8F-4F00-951D-DD2B9D4EFF09}" type="datetimeFigureOut">
              <a:rPr lang="cs-CZ"/>
              <a:pPr>
                <a:defRPr/>
              </a:pPr>
              <a:t>28.8.2014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FE72E-7501-4BE1-936C-0771D9C84C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4C8C1-4A1E-4A81-B8EB-464B72E65187}" type="datetimeFigureOut">
              <a:rPr lang="cs-CZ"/>
              <a:pPr>
                <a:defRPr/>
              </a:pPr>
              <a:t>28.8.2014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8B984-F110-4251-8E8B-B247A3A3A3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97688-BED2-4471-BCC0-C54D7A1E3CB9}" type="datetimeFigureOut">
              <a:rPr lang="cs-CZ"/>
              <a:pPr>
                <a:defRPr/>
              </a:pPr>
              <a:t>28.8.2014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1E329-1379-44FE-A7BA-E63366F101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E4485-5AC6-4024-97FC-24CE1B165CDC}" type="datetimeFigureOut">
              <a:rPr lang="cs-CZ"/>
              <a:pPr>
                <a:defRPr/>
              </a:pPr>
              <a:t>28.8.2014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78295-EA91-4285-ACC4-D77379CDD6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A6138-7AB7-4188-91A9-3C6B8FBD8C15}" type="datetimeFigureOut">
              <a:rPr lang="cs-CZ"/>
              <a:pPr>
                <a:defRPr/>
              </a:pPr>
              <a:t>28.8.2014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46738-B1A1-406F-A3C9-19007FF2B9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C3984-F49A-46A8-93F7-B44D67049FA8}" type="datetimeFigureOut">
              <a:rPr lang="cs-CZ"/>
              <a:pPr>
                <a:defRPr/>
              </a:pPr>
              <a:t>28.8.2014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D94D2-0DD8-4129-89CD-53A375AB55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13D46-4AF8-4050-AAD3-14781A8100DA}" type="datetimeFigureOut">
              <a:rPr lang="cs-CZ"/>
              <a:pPr>
                <a:defRPr/>
              </a:pPr>
              <a:t>28.8.2014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47827-2458-40FC-BFC3-8A1284CD91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F9564D-B46C-4178-B51B-DFE58403E4AA}" type="datetimeFigureOut">
              <a:rPr lang="cs-CZ"/>
              <a:pPr>
                <a:defRPr/>
              </a:pPr>
              <a:t>28.8.2014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A1278BD-5A54-49DE-8F55-C745D3BDC8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7/78/Rajce.jpg" TargetMode="External"/><Relationship Id="rId2" Type="http://schemas.openxmlformats.org/officeDocument/2006/relationships/hyperlink" Target="http://pixabay.com/static/uploads/photo/2011/03/16/15/09/almond-blossom-5289_640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pixabay.com/static/uploads/photo/2011/04/20/20/04/plum-blossom-6856_640.jpg" TargetMode="External"/><Relationship Id="rId4" Type="http://schemas.openxmlformats.org/officeDocument/2006/relationships/hyperlink" Target="http://pixabay.com/static/uploads/photo/2013/06/04/20/44/apple-blossom-116408_64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Obrázek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166688"/>
            <a:ext cx="5741988" cy="13954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539750" y="1692275"/>
          <a:ext cx="8064500" cy="470535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Člověk a jeho svět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VY_12_INOVACE_346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2.třída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Prvouka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 učiva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Andrea Hamplová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Stromy na jaře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Seznámení s</a:t>
                      </a:r>
                      <a:r>
                        <a:rPr lang="cs-CZ" sz="1400" baseline="0" dirty="0" smtClean="0"/>
                        <a:t>e stromy na  jaře,  s vývojem plodu, zopakují si části stromu</a:t>
                      </a:r>
                      <a:endParaRPr lang="cs-CZ" sz="1400" dirty="0" smtClean="0"/>
                    </a:p>
                    <a:p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7.4.2013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11.4.2013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82" name="Picture 2" descr="logo průhledné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12088" y="5934075"/>
            <a:ext cx="78422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1008062"/>
          </a:xfrm>
        </p:spPr>
        <p:txBody>
          <a:bodyPr/>
          <a:lstStyle/>
          <a:p>
            <a:pPr marL="0" indent="0" algn="ctr">
              <a:buFont typeface="Arial" charset="0"/>
              <a:buNone/>
            </a:pPr>
            <a:endParaRPr lang="cs-CZ" sz="4400" b="1" smtClean="0"/>
          </a:p>
          <a:p>
            <a:pPr marL="0" indent="0">
              <a:buFont typeface="Arial" charset="0"/>
              <a:buNone/>
            </a:pPr>
            <a:endParaRPr lang="cs-CZ" sz="2800" smtClean="0"/>
          </a:p>
        </p:txBody>
      </p:sp>
      <p:sp>
        <p:nvSpPr>
          <p:cNvPr id="2" name="TextovéPole 1"/>
          <p:cNvSpPr txBox="1"/>
          <p:nvPr/>
        </p:nvSpPr>
        <p:spPr>
          <a:xfrm>
            <a:off x="442913" y="115888"/>
            <a:ext cx="8351837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Stromy na jaře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755650" y="1185863"/>
            <a:ext cx="777716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alibri" pitchFamily="34" charset="0"/>
              </a:rPr>
              <a:t>                  </a:t>
            </a:r>
            <a:r>
              <a:rPr lang="cs-CZ" sz="2800" b="1">
                <a:latin typeface="Calibri" pitchFamily="34" charset="0"/>
              </a:rPr>
              <a:t>- Na jaře rozkvétají ovocné stromy</a:t>
            </a:r>
          </a:p>
          <a:p>
            <a:endParaRPr lang="cs-CZ" sz="2800" b="1">
              <a:latin typeface="Calibri" pitchFamily="34" charset="0"/>
            </a:endParaRPr>
          </a:p>
          <a:p>
            <a:r>
              <a:rPr lang="cs-CZ" sz="2800" b="1">
                <a:latin typeface="Calibri" pitchFamily="34" charset="0"/>
              </a:rPr>
              <a:t>                  - Stromy začínají pučet a ukazovat</a:t>
            </a:r>
          </a:p>
          <a:p>
            <a:r>
              <a:rPr lang="cs-CZ" sz="2800" b="1">
                <a:latin typeface="Calibri" pitchFamily="34" charset="0"/>
              </a:rPr>
              <a:t>                              nové listy a větvičky</a:t>
            </a:r>
          </a:p>
        </p:txBody>
      </p:sp>
      <p:pic>
        <p:nvPicPr>
          <p:cNvPr id="15364" name="Picture 2" descr="C:\Users\uživatel\AppData\Local\Microsoft\Windows\Temporary Internet Files\Content.IE5\3A9WNVSX\MC90044182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32163" y="3141663"/>
            <a:ext cx="2573337" cy="295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31963" y="333375"/>
            <a:ext cx="5680075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Zopakuj si části stromu:</a:t>
            </a:r>
            <a:endParaRPr lang="cs-CZ" sz="4400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6386" name="Picture 2" descr="C:\Users\uživatel\AppData\Local\Microsoft\Windows\Temporary Internet Files\Content.IE5\XXDD00DP\MC90044187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8175" y="1628775"/>
            <a:ext cx="4824413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Přímá spojnice se šipkou 7"/>
          <p:cNvCxnSpPr/>
          <p:nvPr/>
        </p:nvCxnSpPr>
        <p:spPr>
          <a:xfrm flipH="1">
            <a:off x="4572000" y="4041775"/>
            <a:ext cx="2840038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5148263" y="5661025"/>
            <a:ext cx="2016125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Levá jednoduchá závorka 12"/>
          <p:cNvSpPr/>
          <p:nvPr/>
        </p:nvSpPr>
        <p:spPr>
          <a:xfrm>
            <a:off x="1908175" y="1844675"/>
            <a:ext cx="576263" cy="1800225"/>
          </a:xfrm>
          <a:prstGeom prst="leftBracket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15" name="Přímá spojnice se šipkou 14"/>
          <p:cNvCxnSpPr/>
          <p:nvPr/>
        </p:nvCxnSpPr>
        <p:spPr>
          <a:xfrm flipH="1">
            <a:off x="4319588" y="2276475"/>
            <a:ext cx="2844800" cy="7207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7245350" y="1878013"/>
            <a:ext cx="20891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solidFill>
                  <a:srgbClr val="FF0000"/>
                </a:solidFill>
                <a:latin typeface="Calibri" pitchFamily="34" charset="0"/>
              </a:rPr>
              <a:t>větve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7524750" y="3644900"/>
            <a:ext cx="14081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solidFill>
                  <a:srgbClr val="FF0000"/>
                </a:solidFill>
                <a:latin typeface="Calibri" pitchFamily="34" charset="0"/>
              </a:rPr>
              <a:t>kmen</a:t>
            </a: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7412038" y="5373688"/>
            <a:ext cx="15208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solidFill>
                  <a:srgbClr val="FF0000"/>
                </a:solidFill>
                <a:latin typeface="Calibri" pitchFamily="34" charset="0"/>
              </a:rPr>
              <a:t>kořeny</a:t>
            </a: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0" y="2276475"/>
            <a:ext cx="17319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solidFill>
                  <a:srgbClr val="FF0000"/>
                </a:solidFill>
                <a:latin typeface="Calibri" pitchFamily="34" charset="0"/>
              </a:rPr>
              <a:t>koruna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/>
      <p:bldP spid="18" grpId="0"/>
      <p:bldP spid="19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338263" y="20638"/>
            <a:ext cx="6161087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Všímej si proměn stromu:</a:t>
            </a:r>
            <a:endParaRPr lang="cs-CZ" sz="4400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250825" y="661988"/>
            <a:ext cx="85693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Calibri" pitchFamily="34" charset="0"/>
              </a:rPr>
              <a:t>Doplň k obrázkům pojmy: jaro – léto – podzim - zima</a:t>
            </a:r>
          </a:p>
        </p:txBody>
      </p:sp>
      <p:pic>
        <p:nvPicPr>
          <p:cNvPr id="18435" name="Picture 2" descr="C:\Users\uživatel\AppData\Local\Microsoft\Windows\Temporary Internet Files\Content.IE5\M96NF4NN\MP900185202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1844675"/>
            <a:ext cx="2144712" cy="202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3" descr="C:\Users\uživatel\AppData\Local\Microsoft\Windows\Temporary Internet Files\Content.IE5\MBNJE0WS\MP900262349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5338" y="4149725"/>
            <a:ext cx="2058987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4" descr="C:\Users\uživatel\AppData\Local\Microsoft\Windows\Temporary Internet Files\Content.IE5\3A9WNVSX\MP900200954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00538" y="4149725"/>
            <a:ext cx="2216150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5" descr="C:\Users\uživatel\AppData\Local\Microsoft\Windows\Temporary Internet Files\Content.IE5\M96NF4NN\MP900185200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25938" y="1908175"/>
            <a:ext cx="2190750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317750" y="260350"/>
            <a:ext cx="3124200" cy="7699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Vývoj </a:t>
            </a:r>
            <a:r>
              <a:rPr lang="cs-CZ" sz="4400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plodu:</a:t>
            </a:r>
            <a:endParaRPr lang="cs-CZ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611188" y="1030288"/>
            <a:ext cx="820896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endParaRPr lang="cs-CZ" sz="3600">
              <a:latin typeface="Calibri" pitchFamily="34" charset="0"/>
            </a:endParaRPr>
          </a:p>
          <a:p>
            <a:pPr marL="342900" indent="-342900">
              <a:buFontTx/>
              <a:buAutoNum type="arabicPeriod"/>
            </a:pPr>
            <a:r>
              <a:rPr lang="cs-CZ" sz="3600">
                <a:latin typeface="Calibri" pitchFamily="34" charset="0"/>
              </a:rPr>
              <a:t>Na jaře vyraší na větvích </a:t>
            </a:r>
            <a:r>
              <a:rPr lang="cs-CZ" sz="3600">
                <a:solidFill>
                  <a:srgbClr val="FF0000"/>
                </a:solidFill>
                <a:latin typeface="Calibri" pitchFamily="34" charset="0"/>
              </a:rPr>
              <a:t>pupeny</a:t>
            </a:r>
          </a:p>
          <a:p>
            <a:pPr marL="342900" indent="-342900">
              <a:buFontTx/>
              <a:buAutoNum type="arabicPeriod"/>
            </a:pPr>
            <a:endParaRPr lang="cs-CZ" sz="3600">
              <a:solidFill>
                <a:srgbClr val="FF0000"/>
              </a:solidFill>
              <a:latin typeface="Calibri" pitchFamily="34" charset="0"/>
            </a:endParaRPr>
          </a:p>
          <a:p>
            <a:pPr marL="342900" indent="-342900">
              <a:buFontTx/>
              <a:buAutoNum type="arabicPeriod"/>
            </a:pPr>
            <a:r>
              <a:rPr lang="cs-CZ" sz="3600">
                <a:latin typeface="Calibri" pitchFamily="34" charset="0"/>
              </a:rPr>
              <a:t>Z pupenů vyrostou </a:t>
            </a:r>
            <a:r>
              <a:rPr lang="cs-CZ" sz="3600">
                <a:solidFill>
                  <a:srgbClr val="FF0000"/>
                </a:solidFill>
                <a:latin typeface="Calibri" pitchFamily="34" charset="0"/>
              </a:rPr>
              <a:t>květy</a:t>
            </a:r>
          </a:p>
          <a:p>
            <a:pPr marL="342900" indent="-342900">
              <a:buFontTx/>
              <a:buAutoNum type="arabicPeriod"/>
            </a:pPr>
            <a:endParaRPr lang="cs-CZ" sz="3600">
              <a:solidFill>
                <a:srgbClr val="FF0000"/>
              </a:solidFill>
              <a:latin typeface="Calibri" pitchFamily="34" charset="0"/>
            </a:endParaRPr>
          </a:p>
          <a:p>
            <a:pPr marL="342900" indent="-342900">
              <a:buFontTx/>
              <a:buAutoNum type="arabicPeriod"/>
            </a:pPr>
            <a:r>
              <a:rPr lang="cs-CZ" sz="3600">
                <a:latin typeface="Calibri" pitchFamily="34" charset="0"/>
              </a:rPr>
              <a:t>Včely květ </a:t>
            </a:r>
            <a:r>
              <a:rPr lang="cs-CZ" sz="3600">
                <a:solidFill>
                  <a:srgbClr val="FF0000"/>
                </a:solidFill>
                <a:latin typeface="Calibri" pitchFamily="34" charset="0"/>
              </a:rPr>
              <a:t>opylují</a:t>
            </a:r>
            <a:r>
              <a:rPr lang="cs-CZ" sz="3600">
                <a:latin typeface="Calibri" pitchFamily="34" charset="0"/>
              </a:rPr>
              <a:t>, tím je květ oplozen</a:t>
            </a:r>
            <a:endParaRPr lang="cs-CZ" sz="3600">
              <a:solidFill>
                <a:srgbClr val="FF0000"/>
              </a:solidFill>
              <a:latin typeface="Calibri" pitchFamily="34" charset="0"/>
            </a:endParaRPr>
          </a:p>
          <a:p>
            <a:pPr marL="342900" indent="-342900">
              <a:buFontTx/>
              <a:buAutoNum type="arabicPeriod"/>
            </a:pPr>
            <a:endParaRPr lang="cs-CZ" sz="3600">
              <a:solidFill>
                <a:srgbClr val="FF0000"/>
              </a:solidFill>
              <a:latin typeface="Calibri" pitchFamily="34" charset="0"/>
            </a:endParaRPr>
          </a:p>
          <a:p>
            <a:pPr marL="342900" indent="-342900">
              <a:buFontTx/>
              <a:buAutoNum type="arabicPeriod"/>
            </a:pPr>
            <a:r>
              <a:rPr lang="cs-CZ" sz="3600">
                <a:latin typeface="Calibri" pitchFamily="34" charset="0"/>
              </a:rPr>
              <a:t>Lístky opadnou a začne se vyvíjet </a:t>
            </a:r>
            <a:r>
              <a:rPr lang="cs-CZ" sz="3600">
                <a:solidFill>
                  <a:srgbClr val="FF0000"/>
                </a:solidFill>
                <a:latin typeface="Calibri" pitchFamily="34" charset="0"/>
              </a:rPr>
              <a:t>plod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2738438" y="115888"/>
            <a:ext cx="3124200" cy="7699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Vývoj plodu:</a:t>
            </a:r>
            <a:endParaRPr lang="cs-CZ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395288" y="1150938"/>
            <a:ext cx="201136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latin typeface="Calibri" pitchFamily="34" charset="0"/>
              </a:rPr>
              <a:t>pupen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2987675" y="1341438"/>
            <a:ext cx="24574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latin typeface="Calibri" pitchFamily="34" charset="0"/>
              </a:rPr>
              <a:t>květ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5694363" y="1444625"/>
            <a:ext cx="33750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latin typeface="Calibri" pitchFamily="34" charset="0"/>
              </a:rPr>
              <a:t>nezralý plod 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4300538" y="5373688"/>
            <a:ext cx="30813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latin typeface="Calibri" pitchFamily="34" charset="0"/>
              </a:rPr>
              <a:t>zralý plod</a:t>
            </a:r>
          </a:p>
        </p:txBody>
      </p:sp>
      <p:pic>
        <p:nvPicPr>
          <p:cNvPr id="20486" name="Picture 2" descr="http://upload.wikimedia.org/wikipedia/commons/thumb/5/55/Paardekastanje_knop.jpg/640px-Paardekastanje_kn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933575"/>
            <a:ext cx="2181225" cy="220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4" descr="http://pixabay.com/static/uploads/photo/2011/03/16/15/09/almond-blossom-5289_6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38438" y="1946275"/>
            <a:ext cx="2505075" cy="187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6" descr="http://upload.wikimedia.org/wikipedia/commons/7/78/Rajc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45125" y="2012950"/>
            <a:ext cx="3317875" cy="2487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7" descr="C:\Users\uživatel\AppData\Local\Microsoft\Windows\Temporary Internet Files\Content.IE5\3A9WNVSX\MP900182747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" y="4500563"/>
            <a:ext cx="3424237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421063" y="0"/>
            <a:ext cx="1743075" cy="7699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Doplň:</a:t>
            </a:r>
            <a:endParaRPr lang="cs-CZ" sz="4400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1506" name="TextovéPole 6"/>
          <p:cNvSpPr txBox="1">
            <a:spLocks noChangeArrowheads="1"/>
          </p:cNvSpPr>
          <p:nvPr/>
        </p:nvSpPr>
        <p:spPr bwMode="auto">
          <a:xfrm>
            <a:off x="684213" y="769938"/>
            <a:ext cx="7991475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Kořeny slouží stromům k </a:t>
            </a:r>
            <a:r>
              <a:rPr lang="cs-CZ" sz="3600">
                <a:latin typeface="Calibri" pitchFamily="34" charset="0"/>
              </a:rPr>
              <a:t>__________________________________</a:t>
            </a:r>
          </a:p>
          <a:p>
            <a:r>
              <a:rPr lang="cs-CZ" sz="3200">
                <a:latin typeface="Calibri" pitchFamily="34" charset="0"/>
              </a:rPr>
              <a:t>Na větvích rostou</a:t>
            </a:r>
          </a:p>
          <a:p>
            <a:r>
              <a:rPr lang="cs-CZ" sz="3600">
                <a:latin typeface="Calibri" pitchFamily="34" charset="0"/>
              </a:rPr>
              <a:t>__________________________________</a:t>
            </a:r>
          </a:p>
          <a:p>
            <a:r>
              <a:rPr lang="cs-CZ" sz="3200">
                <a:latin typeface="Calibri" pitchFamily="34" charset="0"/>
              </a:rPr>
              <a:t>Korunu stromu tvoří</a:t>
            </a:r>
          </a:p>
          <a:p>
            <a:r>
              <a:rPr lang="cs-CZ" sz="3200">
                <a:latin typeface="Calibri" pitchFamily="34" charset="0"/>
              </a:rPr>
              <a:t>______________________________________</a:t>
            </a:r>
          </a:p>
          <a:p>
            <a:r>
              <a:rPr lang="cs-CZ" sz="3200">
                <a:latin typeface="Calibri" pitchFamily="34" charset="0"/>
              </a:rPr>
              <a:t>Listí stromů na podzim</a:t>
            </a:r>
          </a:p>
          <a:p>
            <a:r>
              <a:rPr lang="cs-CZ" sz="3200">
                <a:latin typeface="Calibri" pitchFamily="34" charset="0"/>
              </a:rPr>
              <a:t>______________________________________</a:t>
            </a:r>
          </a:p>
          <a:p>
            <a:r>
              <a:rPr lang="cs-CZ" sz="3200">
                <a:latin typeface="Calibri" pitchFamily="34" charset="0"/>
              </a:rPr>
              <a:t>Doplň vývoj plodu</a:t>
            </a:r>
          </a:p>
          <a:p>
            <a:r>
              <a:rPr lang="cs-CZ" sz="3200">
                <a:latin typeface="Calibri" pitchFamily="34" charset="0"/>
              </a:rPr>
              <a:t>P_ _ _ N </a:t>
            </a:r>
            <a:r>
              <a:rPr lang="cs-CZ" sz="3200">
                <a:solidFill>
                  <a:srgbClr val="FF0000"/>
                </a:solidFill>
                <a:latin typeface="Calibri" pitchFamily="34" charset="0"/>
              </a:rPr>
              <a:t>/</a:t>
            </a:r>
            <a:r>
              <a:rPr lang="cs-CZ" sz="3200">
                <a:latin typeface="Calibri" pitchFamily="34" charset="0"/>
              </a:rPr>
              <a:t> K _ _ T </a:t>
            </a:r>
            <a:r>
              <a:rPr lang="cs-CZ" sz="3200">
                <a:solidFill>
                  <a:srgbClr val="FF0000"/>
                </a:solidFill>
                <a:latin typeface="Calibri" pitchFamily="34" charset="0"/>
              </a:rPr>
              <a:t>/</a:t>
            </a:r>
            <a:r>
              <a:rPr lang="cs-CZ" sz="3200">
                <a:latin typeface="Calibri" pitchFamily="34" charset="0"/>
              </a:rPr>
              <a:t> N _ _ _ _ _ Ý   P _ _ D </a:t>
            </a:r>
            <a:r>
              <a:rPr lang="cs-CZ" sz="3200">
                <a:solidFill>
                  <a:srgbClr val="FF0000"/>
                </a:solidFill>
                <a:latin typeface="Calibri" pitchFamily="34" charset="0"/>
              </a:rPr>
              <a:t>/</a:t>
            </a:r>
            <a:r>
              <a:rPr lang="cs-CZ" sz="3200">
                <a:latin typeface="Calibri" pitchFamily="34" charset="0"/>
              </a:rPr>
              <a:t> </a:t>
            </a:r>
          </a:p>
          <a:p>
            <a:r>
              <a:rPr lang="cs-CZ" sz="3200">
                <a:latin typeface="Calibri" pitchFamily="34" charset="0"/>
              </a:rPr>
              <a:t>Z _ _ _ Ý   P _ _D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68313" y="812800"/>
            <a:ext cx="3154362" cy="11382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Květ jabloně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-okraje lístků má růžové</a:t>
            </a:r>
            <a:endParaRPr lang="cs-CZ" sz="2400" dirty="0">
              <a:latin typeface="+mn-lt"/>
              <a:cs typeface="+mn-cs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584825" y="2668588"/>
            <a:ext cx="2819400" cy="11382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Květ třešně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- kvete bíle</a:t>
            </a:r>
            <a:endParaRPr lang="cs-CZ" sz="2400" dirty="0">
              <a:latin typeface="+mn-lt"/>
              <a:cs typeface="+mn-cs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39725" y="2649538"/>
            <a:ext cx="3411538" cy="11398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Květ švestky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- má bíle nazelenalé květy</a:t>
            </a:r>
            <a:endParaRPr lang="cs-CZ" sz="2400" dirty="0">
              <a:latin typeface="+mn-lt"/>
              <a:cs typeface="+mn-cs"/>
            </a:endParaRPr>
          </a:p>
        </p:txBody>
      </p:sp>
      <p:pic>
        <p:nvPicPr>
          <p:cNvPr id="22532" name="Picture 2" descr="http://pixabay.com/static/uploads/photo/2013/06/04/20/44/apple-blossom-116408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00488" y="123825"/>
            <a:ext cx="3368675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3" descr="C:\Users\uživatel\AppData\Local\Microsoft\Windows\Temporary Internet Files\Content.IE5\MBNJE0WS\MP900422150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3868738"/>
            <a:ext cx="2771775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5" descr="http://pixabay.com/static/uploads/photo/2011/04/20/20/04/plum-blossom-6856_64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4963" y="3806825"/>
            <a:ext cx="3805237" cy="285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543175" y="71438"/>
            <a:ext cx="6273800" cy="7699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Jaký plod vyroste z květů?</a:t>
            </a:r>
            <a:endParaRPr lang="cs-CZ" sz="4400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8" name="Šipka doprava se zářezem 7"/>
          <p:cNvSpPr/>
          <p:nvPr/>
        </p:nvSpPr>
        <p:spPr>
          <a:xfrm>
            <a:off x="2819400" y="1260475"/>
            <a:ext cx="2303463" cy="792163"/>
          </a:xfrm>
          <a:prstGeom prst="notched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Šipka doprava se zářezem 8"/>
          <p:cNvSpPr/>
          <p:nvPr/>
        </p:nvSpPr>
        <p:spPr>
          <a:xfrm>
            <a:off x="2843213" y="3295650"/>
            <a:ext cx="2305050" cy="792163"/>
          </a:xfrm>
          <a:prstGeom prst="notched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Šipka doprava se zářezem 9"/>
          <p:cNvSpPr/>
          <p:nvPr/>
        </p:nvSpPr>
        <p:spPr>
          <a:xfrm>
            <a:off x="2843213" y="5362575"/>
            <a:ext cx="2305050" cy="792163"/>
          </a:xfrm>
          <a:prstGeom prst="notched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uživatel\AppData\Local\Microsoft\Windows\Temporary Internet Files\Content.IE5\Q2YOHSNB\MP900403149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80075" y="981075"/>
            <a:ext cx="2841625" cy="190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uživatel\AppData\Local\Microsoft\Windows\Temporary Internet Files\Content.IE5\M7JQ4TWA\MC90019352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80075" y="2905125"/>
            <a:ext cx="2624138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Users\uživatel\AppData\Local\Microsoft\Windows\Temporary Internet Files\Content.IE5\XXDD00DP\MC900441719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2225" y="4800600"/>
            <a:ext cx="1731963" cy="173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Picture 2" descr="http://pixabay.com/static/uploads/photo/2013/06/04/20/44/apple-blossom-116408_64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9863" y="692150"/>
            <a:ext cx="251618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1" name="Picture 3" descr="C:\Users\uživatel\AppData\Local\Microsoft\Windows\Temporary Internet Files\Content.IE5\MBNJE0WS\MP900422150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4150" y="4800600"/>
            <a:ext cx="2359025" cy="195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2" name="Picture 5" descr="http://pixabay.com/static/uploads/photo/2011/04/20/20/04/plum-blossom-6856_64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9863" y="2708275"/>
            <a:ext cx="2403475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>
          <a:xfrm>
            <a:off x="469900" y="430213"/>
            <a:ext cx="8229600" cy="6167437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1100" smtClean="0"/>
              <a:t>http://upload.wikimedia.org/wikipedia/commons/thumb/5/55/Paardekastanje_knop.jpg/640px-Paardekastanje_knop.jpg</a:t>
            </a:r>
          </a:p>
          <a:p>
            <a:pPr marL="0" indent="0">
              <a:buFont typeface="Arial" charset="0"/>
              <a:buNone/>
            </a:pPr>
            <a:r>
              <a:rPr lang="cs-CZ" sz="1100" smtClean="0"/>
              <a:t>7.4.2013   21.03</a:t>
            </a:r>
          </a:p>
          <a:p>
            <a:pPr marL="0" indent="0">
              <a:buFont typeface="Arial" charset="0"/>
              <a:buNone/>
            </a:pPr>
            <a:r>
              <a:rPr lang="cs-CZ" sz="1100" smtClean="0">
                <a:hlinkClick r:id="rId2"/>
              </a:rPr>
              <a:t>http://pixabay.com/static/uploads/photo/2011/03/16/15/09/almond-blossom-5289_640.jpg</a:t>
            </a:r>
            <a:endParaRPr lang="cs-CZ" sz="1100" smtClean="0"/>
          </a:p>
          <a:p>
            <a:pPr marL="0" indent="0">
              <a:buFont typeface="Arial" charset="0"/>
              <a:buNone/>
            </a:pPr>
            <a:r>
              <a:rPr lang="cs-CZ" sz="1100" smtClean="0"/>
              <a:t>7.4.2013   21.10</a:t>
            </a:r>
          </a:p>
          <a:p>
            <a:pPr marL="0" indent="0">
              <a:buFont typeface="Arial" charset="0"/>
              <a:buNone/>
            </a:pPr>
            <a:r>
              <a:rPr lang="cs-CZ" sz="1100" smtClean="0">
                <a:hlinkClick r:id="rId3"/>
              </a:rPr>
              <a:t>http://upload.wikimedia.org/wikipedia/commons/7/78/Rajce.jpg</a:t>
            </a:r>
            <a:endParaRPr lang="cs-CZ" sz="1100" smtClean="0"/>
          </a:p>
          <a:p>
            <a:pPr marL="0" indent="0">
              <a:buFont typeface="Arial" charset="0"/>
              <a:buNone/>
            </a:pPr>
            <a:r>
              <a:rPr lang="cs-CZ" sz="1100" smtClean="0"/>
              <a:t>7.4.2013    21.11</a:t>
            </a:r>
          </a:p>
          <a:p>
            <a:pPr marL="0" indent="0">
              <a:buFont typeface="Arial" charset="0"/>
              <a:buNone/>
            </a:pPr>
            <a:r>
              <a:rPr lang="cs-CZ" sz="1100" smtClean="0">
                <a:hlinkClick r:id="rId4"/>
              </a:rPr>
              <a:t>http://pixabay.com/static/uploads/photo/2013/06/04/20/44/apple-blossom-116408_640.jpg</a:t>
            </a:r>
            <a:endParaRPr lang="cs-CZ" sz="1100" smtClean="0"/>
          </a:p>
          <a:p>
            <a:pPr marL="0" indent="0">
              <a:buFont typeface="Arial" charset="0"/>
              <a:buNone/>
            </a:pPr>
            <a:r>
              <a:rPr lang="cs-CZ" sz="1100" smtClean="0"/>
              <a:t>7.4.2013    21.12</a:t>
            </a:r>
          </a:p>
          <a:p>
            <a:pPr marL="0" indent="0">
              <a:buFont typeface="Arial" charset="0"/>
              <a:buNone/>
            </a:pPr>
            <a:r>
              <a:rPr lang="cs-CZ" sz="1100" smtClean="0">
                <a:hlinkClick r:id="rId5"/>
              </a:rPr>
              <a:t>http://pixabay.com/static/uploads/photo/2011/04/20/20/04/plum-blossom-6856_640.jpg</a:t>
            </a:r>
            <a:endParaRPr lang="cs-CZ" sz="1100" smtClean="0"/>
          </a:p>
          <a:p>
            <a:pPr marL="0" indent="0">
              <a:buFont typeface="Arial" charset="0"/>
              <a:buNone/>
            </a:pPr>
            <a:r>
              <a:rPr lang="cs-CZ" sz="1100" smtClean="0"/>
              <a:t>7.4.2013     21.15</a:t>
            </a:r>
          </a:p>
          <a:p>
            <a:pPr marL="0" indent="0">
              <a:buFont typeface="Arial" charset="0"/>
              <a:buNone/>
            </a:pPr>
            <a:r>
              <a:rPr lang="cs-CZ" sz="1100" smtClean="0"/>
              <a:t>Klipart</a:t>
            </a:r>
            <a:r>
              <a:rPr lang="cs-CZ" sz="1100" smtClean="0">
                <a:latin typeface="Arial" charset="0"/>
              </a:rPr>
              <a:t> – www.office.microsoft.com</a:t>
            </a:r>
          </a:p>
          <a:p>
            <a:pPr marL="0" indent="0">
              <a:buFont typeface="Arial" charset="0"/>
              <a:buNone/>
            </a:pPr>
            <a:r>
              <a:rPr lang="cs-CZ" sz="1100" smtClean="0"/>
              <a:t>7.4.2013   20.13, 21.20</a:t>
            </a:r>
          </a:p>
          <a:p>
            <a:pPr marL="0" indent="0">
              <a:buFont typeface="Arial" charset="0"/>
              <a:buNone/>
            </a:pPr>
            <a:endParaRPr lang="cs-CZ" sz="1100" smtClean="0"/>
          </a:p>
          <a:p>
            <a:pPr marL="0" indent="0">
              <a:buFont typeface="Arial" charset="0"/>
              <a:buNone/>
            </a:pPr>
            <a:r>
              <a:rPr lang="cs-CZ" sz="1100" smtClean="0"/>
              <a:t>Textový materiál dostupný na:</a:t>
            </a:r>
          </a:p>
          <a:p>
            <a:pPr marL="0" indent="0">
              <a:buFont typeface="Arial" charset="0"/>
              <a:buNone/>
            </a:pPr>
            <a:r>
              <a:rPr lang="cs-CZ" sz="1100" smtClean="0"/>
              <a:t>Nová škola, Prvouka </a:t>
            </a:r>
            <a:r>
              <a:rPr lang="cs-CZ" sz="900" smtClean="0"/>
              <a:t> 2, učebnice a pracovní sešit pro základní školy, 2010</a:t>
            </a:r>
            <a:endParaRPr lang="cs-CZ" sz="1100" smtClean="0"/>
          </a:p>
        </p:txBody>
      </p:sp>
      <p:sp>
        <p:nvSpPr>
          <p:cNvPr id="24579" name="TextovéPole 3"/>
          <p:cNvSpPr txBox="1">
            <a:spLocks noChangeArrowheads="1"/>
          </p:cNvSpPr>
          <p:nvPr/>
        </p:nvSpPr>
        <p:spPr bwMode="auto">
          <a:xfrm>
            <a:off x="539750" y="188913"/>
            <a:ext cx="360045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100">
                <a:latin typeface="Calibri" pitchFamily="34" charset="0"/>
              </a:rPr>
              <a:t>Cit. 2013-04-07   Obrazový materiál dostupný na: 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253</TotalTime>
  <Words>244</Words>
  <Application>Microsoft Office PowerPoint</Application>
  <PresentationFormat>On-screen Show (4:3)</PresentationFormat>
  <Paragraphs>90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Calibri</vt:lpstr>
      <vt:lpstr>Arial</vt:lpstr>
      <vt:lpstr>Times New Roman</vt:lpstr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40</cp:revision>
  <dcterms:created xsi:type="dcterms:W3CDTF">2012-10-04T17:02:39Z</dcterms:created>
  <dcterms:modified xsi:type="dcterms:W3CDTF">2014-08-28T19:26:32Z</dcterms:modified>
</cp:coreProperties>
</file>