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8" r:id="rId3"/>
    <p:sldId id="259" r:id="rId4"/>
    <p:sldId id="260" r:id="rId5"/>
    <p:sldId id="262" r:id="rId6"/>
    <p:sldId id="266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81" d="100"/>
          <a:sy n="81" d="100"/>
        </p:scale>
        <p:origin x="-38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B70A87-5A5B-4552-A5EE-51FC4ED5F67D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6F32F6-39F9-4522-BF63-B9C7C0533B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1868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6F32F6-39F9-4522-BF63-B9C7C0533BB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90427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31.8.2014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12" Type="http://schemas.openxmlformats.org/officeDocument/2006/relationships/image" Target="../media/image13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11" Type="http://schemas.openxmlformats.org/officeDocument/2006/relationships/image" Target="../media/image12.jpeg"/><Relationship Id="rId5" Type="http://schemas.openxmlformats.org/officeDocument/2006/relationships/image" Target="../media/image6.wmf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gi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4858548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</a:t>
                      </a:r>
                      <a:r>
                        <a:rPr lang="cs-CZ" sz="1400" baseline="0" dirty="0" smtClean="0"/>
                        <a:t>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VY_12_INOVACE_305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Souhlásky tvrdé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 se seznámí s dělením souhlásek. Naučí se vyjmenovat souhlásky a slabiky tvrdé, objasnění</a:t>
                      </a:r>
                      <a:r>
                        <a:rPr lang="cs-CZ" sz="1400" baseline="0" dirty="0" smtClean="0"/>
                        <a:t> a procvičování souhlásek tvrdých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26.11.2012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16.1.2013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99204" y="188640"/>
            <a:ext cx="5974713" cy="193899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all" dirty="0" smtClean="0">
                <a:ln w="0"/>
                <a:solidFill>
                  <a:srgbClr val="0070C0"/>
                </a:solidFill>
                <a:effectLst>
                  <a:reflection blurRad="12700" stA="50000" endPos="50000" dist="5000" dir="5400000" sy="-100000" rotWithShape="0"/>
                </a:effectLst>
              </a:rPr>
              <a:t>Souhlásky</a:t>
            </a:r>
          </a:p>
          <a:p>
            <a:pPr algn="ctr"/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1628800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ělíme na: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971600" y="2276872"/>
            <a:ext cx="3024336" cy="1584176"/>
          </a:xfrm>
          <a:prstGeom prst="straightConnector1">
            <a:avLst/>
          </a:prstGeom>
          <a:ln w="571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586560" y="2276872"/>
            <a:ext cx="0" cy="2847221"/>
          </a:xfrm>
          <a:prstGeom prst="straightConnector1">
            <a:avLst/>
          </a:prstGeom>
          <a:ln w="571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endCxn id="14" idx="0"/>
          </p:cNvCxnSpPr>
          <p:nvPr/>
        </p:nvCxnSpPr>
        <p:spPr>
          <a:xfrm>
            <a:off x="5436096" y="2276872"/>
            <a:ext cx="1745940" cy="1728192"/>
          </a:xfrm>
          <a:prstGeom prst="straightConnector1">
            <a:avLst/>
          </a:prstGeom>
          <a:ln w="5715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251520" y="4293096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TVRDÉ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5310642"/>
            <a:ext cx="2880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MĚKKÉ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20072" y="4005064"/>
            <a:ext cx="3923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FF00"/>
                </a:solidFill>
              </a:rPr>
              <a:t>OBOJETNÉ</a:t>
            </a:r>
            <a:endParaRPr lang="cs-CZ" sz="4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97383" y="451378"/>
            <a:ext cx="77492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solidFill>
                  <a:srgbClr val="0070C0"/>
                </a:solidFill>
                <a:effectLst>
                  <a:reflection blurRad="12700" stA="50000" endPos="50000" dist="5000" dir="5400000" sy="-100000" rotWithShape="0"/>
                </a:effectLst>
              </a:rPr>
              <a:t>Tv</a:t>
            </a:r>
            <a:r>
              <a:rPr lang="cs-CZ" sz="5400" b="1" cap="all" dirty="0" smtClean="0">
                <a:ln w="0"/>
                <a:solidFill>
                  <a:srgbClr val="0070C0"/>
                </a:solidFill>
                <a:effectLst>
                  <a:reflection blurRad="12700" stA="50000" endPos="50000" dist="5000" dir="5400000" sy="-100000" rotWithShape="0"/>
                </a:effectLst>
              </a:rPr>
              <a:t>rdé souhlásky</a:t>
            </a:r>
            <a:endParaRPr lang="cs-CZ" sz="5400" b="1" cap="all" spc="0" dirty="0">
              <a:ln w="0"/>
              <a:solidFill>
                <a:srgbClr val="0070C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1988840"/>
            <a:ext cx="69847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bg1"/>
                </a:solidFill>
              </a:rPr>
              <a:t>Po tvrdých souhláskách píšeme </a:t>
            </a:r>
            <a:r>
              <a:rPr lang="cs-CZ" sz="4000" b="1" dirty="0">
                <a:solidFill>
                  <a:schemeClr val="bg1"/>
                </a:solidFill>
              </a:rPr>
              <a:t>:</a:t>
            </a:r>
            <a:endParaRPr lang="cs-CZ" sz="4000" b="1" dirty="0" smtClean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51720" y="3708225"/>
            <a:ext cx="4896544" cy="193899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12000" b="1" dirty="0" smtClean="0">
                <a:solidFill>
                  <a:srgbClr val="FFFF00"/>
                </a:solidFill>
              </a:rPr>
              <a:t>Y / Ý</a:t>
            </a:r>
            <a:endParaRPr lang="cs-CZ" sz="120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620688"/>
            <a:ext cx="792087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cap="all" dirty="0">
                <a:ln w="0"/>
                <a:solidFill>
                  <a:srgbClr val="0070C0"/>
                </a:solidFill>
                <a:effectLst>
                  <a:reflection blurRad="12700" stA="50000" endPos="50000" dist="5000" dir="5400000" sy="-100000" rotWithShape="0"/>
                </a:effectLst>
              </a:rPr>
              <a:t>Tvrdé souhlásky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39552" y="2197362"/>
            <a:ext cx="129614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endParaRPr lang="cs-CZ" sz="8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67744" y="2204864"/>
            <a:ext cx="20882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</a:t>
            </a:r>
            <a:endParaRPr lang="cs-CZ" sz="8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60032" y="2204864"/>
            <a:ext cx="1800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endParaRPr lang="cs-CZ" sz="8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04248" y="2060884"/>
            <a:ext cx="1800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endParaRPr lang="cs-CZ" sz="8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51666" y="4149080"/>
            <a:ext cx="15841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endParaRPr lang="cs-CZ" sz="8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79912" y="4149080"/>
            <a:ext cx="172819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endParaRPr lang="cs-CZ" sz="8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4149080"/>
            <a:ext cx="216024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endParaRPr lang="cs-CZ" sz="8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1520" y="5877272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nich píšeme vždy tvrdé y/ý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548680"/>
            <a:ext cx="8784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 CHY KY RY DY TY NY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1520" y="1916832"/>
            <a:ext cx="87129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HÝ CHÝ KÝ RÝ DÝ TÝ NÝ</a:t>
            </a:r>
            <a:endParaRPr lang="cs-CZ" sz="4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3212976"/>
            <a:ext cx="777686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sz="6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</a:t>
            </a:r>
          </a:p>
          <a:p>
            <a:pPr algn="ctr"/>
            <a:r>
              <a:rPr lang="cs-CZ" sz="6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sz="6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vrdé slabiky</a:t>
            </a:r>
            <a:endParaRPr lang="cs-CZ" sz="6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76672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názvy obrázků:</a:t>
            </a:r>
          </a:p>
          <a:p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uživatel\AppData\Local\Microsoft\Windows\Temporary Internet Files\Content.IE5\U6HO4U39\MC90044130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0853" y="1315243"/>
            <a:ext cx="1731640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živatel\AppData\Local\Microsoft\Windows\Temporary Internet Files\Content.IE5\YZKJZQY4\MC90044482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6619" y="1844824"/>
            <a:ext cx="1542296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5VCD3TTA\MP90017499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3232" y="5445223"/>
            <a:ext cx="1540768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živatel\AppData\Local\Microsoft\Windows\Temporary Internet Files\Content.IE5\U6HO4U39\MC9002907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9250" y="290869"/>
            <a:ext cx="1382747" cy="1202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živatel\AppData\Local\Microsoft\Windows\Temporary Internet Files\Content.IE5\U6HO4U39\MC9003970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509" y="5445223"/>
            <a:ext cx="1336104" cy="1256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uživatel\AppData\Local\Microsoft\Windows\Temporary Internet Files\Content.IE5\U6HO4U39\MC90028092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724" y="997399"/>
            <a:ext cx="1872558" cy="2049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uživatel\AppData\Local\Microsoft\Windows\Temporary Internet Files\Content.IE5\71HE1B6J\MP90042651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4696" y="197496"/>
            <a:ext cx="2087282" cy="1389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uživatel\AppData\Local\Microsoft\Windows\Temporary Internet Files\Content.IE5\3A9WNVSX\MM910001096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8378" y="2276872"/>
            <a:ext cx="2111102" cy="2111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3A9WNVSX\MP90044867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6426" y="3720436"/>
            <a:ext cx="3087203" cy="2054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živatel\AppData\Local\Microsoft\Windows\Temporary Internet Files\Content.IE5\M96NF4NN\MP90042528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149213"/>
            <a:ext cx="1372557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uživatel\AppData\Local\Microsoft\Windows\Temporary Internet Files\Content.IE5\3A9WNVSX\MP900180397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524" y="4941168"/>
            <a:ext cx="2188840" cy="1437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2145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04664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Zařaď slova do správného sloupce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866329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i/y                                  í/ý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5816" y="1189494"/>
            <a:ext cx="352839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Rok_</a:t>
            </a:r>
          </a:p>
          <a:p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h _</a:t>
            </a:r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</a:t>
            </a:r>
          </a:p>
          <a:p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sz="20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louk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</a:p>
          <a:p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pih_</a:t>
            </a:r>
          </a:p>
          <a:p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sz="20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m_č</a:t>
            </a:r>
            <a:endParaRPr lang="cs-CZ" sz="20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sz="20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r_dlo</a:t>
            </a:r>
            <a:endParaRPr lang="cs-CZ" sz="20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sz="20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d_ra</a:t>
            </a:r>
            <a:endParaRPr lang="cs-CZ" sz="20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sz="20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zvonk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_</a:t>
            </a:r>
          </a:p>
          <a:p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mlad_</a:t>
            </a:r>
          </a:p>
          <a:p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sz="20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š_je</a:t>
            </a:r>
            <a:endParaRPr lang="cs-CZ" sz="20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paroh_</a:t>
            </a:r>
          </a:p>
          <a:p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sz="20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k_vadlo</a:t>
            </a:r>
            <a:endParaRPr lang="cs-CZ" sz="20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sz="20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k_ška</a:t>
            </a:r>
            <a:endParaRPr lang="cs-CZ" sz="20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sz="20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j_trnice</a:t>
            </a:r>
            <a:endParaRPr lang="cs-CZ" sz="20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sz="20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ž_to</a:t>
            </a:r>
            <a:endParaRPr lang="cs-CZ" sz="20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sz="20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m_dlo</a:t>
            </a:r>
            <a:endParaRPr lang="cs-CZ" sz="20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sz="20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r_sovat</a:t>
            </a:r>
            <a:endParaRPr lang="cs-CZ" sz="20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tvar_</a:t>
            </a:r>
            <a:endParaRPr lang="cs-CZ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82434" y="264985"/>
            <a:ext cx="8280920" cy="10618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>
                <a:solidFill>
                  <a:schemeClr val="bg1"/>
                </a:solidFill>
              </a:rPr>
              <a:t>Cit. </a:t>
            </a:r>
            <a:r>
              <a:rPr lang="cs-CZ" sz="900" dirty="0" smtClean="0">
                <a:solidFill>
                  <a:schemeClr val="bg1"/>
                </a:solidFill>
              </a:rPr>
              <a:t>2012-11-28     Obrazový  </a:t>
            </a:r>
            <a:r>
              <a:rPr lang="cs-CZ" sz="900" dirty="0">
                <a:solidFill>
                  <a:schemeClr val="bg1"/>
                </a:solidFill>
              </a:rPr>
              <a:t>materiál dostupný na:</a:t>
            </a:r>
          </a:p>
          <a:p>
            <a:endParaRPr lang="cs-CZ" sz="900" dirty="0" smtClean="0"/>
          </a:p>
          <a:p>
            <a:endParaRPr lang="cs-CZ" sz="900" dirty="0"/>
          </a:p>
          <a:p>
            <a:r>
              <a:rPr lang="cs-CZ" sz="900" dirty="0" smtClean="0"/>
              <a:t>Klipart  </a:t>
            </a:r>
            <a:r>
              <a:rPr lang="cs-CZ" sz="900" smtClean="0"/>
              <a:t>28.112012   </a:t>
            </a:r>
            <a:r>
              <a:rPr lang="cs-CZ" sz="900" smtClean="0"/>
              <a:t>16.18</a:t>
            </a:r>
            <a:r>
              <a:rPr lang="cs-CZ" sz="900"/>
              <a:t> </a:t>
            </a:r>
            <a:r>
              <a:rPr lang="cs-CZ" sz="900" smtClean="0"/>
              <a:t> -  16.40</a:t>
            </a:r>
            <a:endParaRPr lang="cs-CZ" sz="900" dirty="0" smtClean="0"/>
          </a:p>
          <a:p>
            <a:endParaRPr lang="cs-CZ" sz="900" dirty="0" smtClean="0"/>
          </a:p>
          <a:p>
            <a:endParaRPr lang="cs-CZ" sz="900" dirty="0" smtClean="0"/>
          </a:p>
          <a:p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912166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120</TotalTime>
  <Words>222</Words>
  <Application>Microsoft Office PowerPoint</Application>
  <PresentationFormat>Předvádění na obrazovce (4:3)</PresentationFormat>
  <Paragraphs>76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Summer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25</cp:revision>
  <dcterms:created xsi:type="dcterms:W3CDTF">2012-10-04T17:02:39Z</dcterms:created>
  <dcterms:modified xsi:type="dcterms:W3CDTF">2014-08-31T07:27:09Z</dcterms:modified>
</cp:coreProperties>
</file>