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57" r:id="rId3"/>
    <p:sldId id="261" r:id="rId4"/>
    <p:sldId id="259" r:id="rId5"/>
    <p:sldId id="258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3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6/64/Jitrnice_na_panvi.jpg/800px-Jitrnice_na_panv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672453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VY_12_INOVACE_304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Souhlásky</a:t>
                      </a:r>
                      <a:r>
                        <a:rPr lang="cs-CZ" sz="1400" baseline="0" dirty="0" smtClean="0"/>
                        <a:t> měkké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</a:t>
                      </a:r>
                      <a:r>
                        <a:rPr lang="cs-CZ" sz="1400" baseline="0" dirty="0" smtClean="0"/>
                        <a:t> se seznámí s měkkými souhláskami, měkkými slabikami, naučí se báseň, která jim blíže přiblíží měkké souhlásky, prakticky budou hledat měkké souhlásky ve cvičení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3857" y="692696"/>
            <a:ext cx="78277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Měkké souhlásky</a:t>
            </a:r>
            <a:endParaRPr lang="cs-CZ" sz="5400" b="1" cap="all" spc="0" dirty="0">
              <a:ln w="0"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04864"/>
            <a:ext cx="6480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 měkkých souhláskách píšeme</a:t>
            </a:r>
            <a:endParaRPr lang="cs-CZ" sz="40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4005064"/>
            <a:ext cx="5760640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/ Í</a:t>
            </a:r>
            <a:endParaRPr lang="cs-CZ" sz="1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2791" y="476672"/>
            <a:ext cx="78277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Měkké </a:t>
            </a:r>
            <a:r>
              <a:rPr lang="cs-CZ" sz="5400" b="1" cap="all" spc="0" dirty="0" smtClean="0">
                <a:ln w="0"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souhlásky</a:t>
            </a:r>
            <a:endParaRPr lang="cs-CZ" sz="5400" b="1" cap="all" spc="0" dirty="0">
              <a:ln w="0"/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     Š    Č     Ř         </a:t>
            </a:r>
          </a:p>
          <a:p>
            <a:r>
              <a:rPr lang="cs-CZ" sz="8000" b="1" dirty="0" smtClean="0">
                <a:solidFill>
                  <a:srgbClr val="FFC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C           J          </a:t>
            </a:r>
          </a:p>
          <a:p>
            <a:r>
              <a:rPr lang="cs-CZ" sz="8000" b="1" dirty="0" smtClean="0">
                <a:solidFill>
                  <a:srgbClr val="FFC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Ď       Ť       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5661248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po nich píšeme vždy měkké i/í</a:t>
            </a:r>
            <a:endParaRPr lang="cs-CZ" sz="3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424936" cy="8032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ŽI    ŠI   ČI   ŘI   CI   JI  DI   TI    NI               </a:t>
            </a:r>
          </a:p>
          <a:p>
            <a:endParaRPr lang="cs-CZ" sz="4800" b="1" dirty="0" smtClean="0">
              <a:solidFill>
                <a:schemeClr val="bg1"/>
              </a:solidFill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ŽÍ    ŠÍ   ČÍ   ŘÍ   CÍ   JÍ  DÍ   TÍ    NÍ</a:t>
            </a:r>
          </a:p>
          <a:p>
            <a:r>
              <a:rPr lang="cs-CZ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             </a:t>
            </a:r>
          </a:p>
          <a:p>
            <a:r>
              <a:rPr lang="cs-CZ" sz="6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         jsou</a:t>
            </a:r>
          </a:p>
          <a:p>
            <a:r>
              <a:rPr lang="cs-CZ" sz="6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měkké slabiky</a:t>
            </a:r>
            <a:r>
              <a:rPr lang="cs-CZ" sz="6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            </a:t>
            </a:r>
            <a:endParaRPr lang="cs-CZ" sz="6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4800" b="1" dirty="0" smtClean="0">
              <a:solidFill>
                <a:schemeClr val="bg1"/>
              </a:solidFill>
            </a:endParaRPr>
          </a:p>
          <a:p>
            <a:r>
              <a:rPr lang="cs-CZ" sz="48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názvy obrázků: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uživatel\AppData\Local\Microsoft\Windows\Temporary Internet Files\Content.IE5\YRJ3QNUK\MC900356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65" y="980728"/>
            <a:ext cx="1297065" cy="2720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US5RU05Q\MC900331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581128"/>
            <a:ext cx="1755113" cy="2042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0NNH82PC\MC9004321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787" y="188640"/>
            <a:ext cx="1368425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L6D87IFP\MC90044133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63358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AppData\Local\Microsoft\Windows\Temporary Internet Files\Content.IE5\0NNH82PC\MP9004025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613834"/>
            <a:ext cx="2852936" cy="206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upload.wikimedia.org/wikipedia/commons/6/64/Jitrnice_na_panvi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878" y="2708920"/>
            <a:ext cx="192021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živatel\AppData\Local\Microsoft\Windows\Temporary Internet Files\Content.IE5\L6D87IFP\MC9000529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287" y="2886761"/>
            <a:ext cx="1811426" cy="10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uživatel\AppData\Local\Microsoft\Windows\Temporary Internet Files\Content.IE5\YRJ3QNUK\MC90029761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065" y="1291838"/>
            <a:ext cx="1817827" cy="157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M96NF4NN\MC9004078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522" y="526777"/>
            <a:ext cx="184150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Podtrhni ve slovech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měkké slabiky:</a:t>
            </a:r>
            <a:endParaRPr lang="cs-CZ" sz="2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052736"/>
            <a:ext cx="813690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3600" dirty="0" smtClean="0">
                <a:solidFill>
                  <a:schemeClr val="bg1"/>
                </a:solidFill>
              </a:rPr>
              <a:t>Adina, ležíš, šídlo</a:t>
            </a:r>
            <a:r>
              <a:rPr lang="cs-CZ" sz="3600" dirty="0">
                <a:solidFill>
                  <a:schemeClr val="bg1"/>
                </a:solidFill>
              </a:rPr>
              <a:t>, žije, žížala, </a:t>
            </a:r>
            <a:r>
              <a:rPr lang="cs-CZ" sz="3600" dirty="0" smtClean="0">
                <a:solidFill>
                  <a:schemeClr val="bg1"/>
                </a:solidFill>
              </a:rPr>
              <a:t>číše </a:t>
            </a:r>
            <a:r>
              <a:rPr lang="cs-CZ" sz="3600" dirty="0">
                <a:solidFill>
                  <a:schemeClr val="bg1"/>
                </a:solidFill>
              </a:rPr>
              <a:t>strašidlo, </a:t>
            </a:r>
            <a:r>
              <a:rPr lang="cs-CZ" sz="3600" dirty="0" smtClean="0">
                <a:solidFill>
                  <a:schemeClr val="bg1"/>
                </a:solidFill>
              </a:rPr>
              <a:t>perník, žirafy, nahlíží</a:t>
            </a:r>
            <a:r>
              <a:rPr lang="cs-CZ" sz="3600" dirty="0">
                <a:solidFill>
                  <a:schemeClr val="bg1"/>
                </a:solidFill>
              </a:rPr>
              <a:t>, kroužíme, hroši, </a:t>
            </a:r>
            <a:r>
              <a:rPr lang="cs-CZ" sz="3600" dirty="0" smtClean="0">
                <a:solidFill>
                  <a:schemeClr val="bg1"/>
                </a:solidFill>
              </a:rPr>
              <a:t>pažitka</a:t>
            </a:r>
            <a:r>
              <a:rPr lang="cs-CZ" sz="3600" dirty="0">
                <a:solidFill>
                  <a:schemeClr val="bg1"/>
                </a:solidFill>
              </a:rPr>
              <a:t>, čiperná, </a:t>
            </a:r>
            <a:r>
              <a:rPr lang="cs-CZ" sz="3600" dirty="0" smtClean="0">
                <a:solidFill>
                  <a:schemeClr val="bg1"/>
                </a:solidFill>
              </a:rPr>
              <a:t>řeřicha, </a:t>
            </a:r>
            <a:r>
              <a:rPr lang="cs-CZ" sz="3600" dirty="0">
                <a:solidFill>
                  <a:schemeClr val="bg1"/>
                </a:solidFill>
              </a:rPr>
              <a:t>řízek, </a:t>
            </a:r>
            <a:r>
              <a:rPr lang="cs-CZ" sz="3600" dirty="0" smtClean="0">
                <a:solidFill>
                  <a:schemeClr val="bg1"/>
                </a:solidFill>
              </a:rPr>
              <a:t> mladší, tiskárna, </a:t>
            </a:r>
            <a:r>
              <a:rPr lang="cs-CZ" sz="3600" dirty="0">
                <a:solidFill>
                  <a:schemeClr val="bg1"/>
                </a:solidFill>
              </a:rPr>
              <a:t>číslo, vrabci, cibule, </a:t>
            </a:r>
            <a:r>
              <a:rPr lang="cs-CZ" sz="3600" dirty="0" smtClean="0">
                <a:solidFill>
                  <a:schemeClr val="bg1"/>
                </a:solidFill>
              </a:rPr>
              <a:t>dítě</a:t>
            </a:r>
            <a:r>
              <a:rPr lang="cs-CZ" sz="3600" dirty="0">
                <a:solidFill>
                  <a:schemeClr val="bg1"/>
                </a:solidFill>
              </a:rPr>
              <a:t>, chodidlo, </a:t>
            </a:r>
            <a:r>
              <a:rPr lang="cs-CZ" sz="3600" dirty="0" smtClean="0">
                <a:solidFill>
                  <a:schemeClr val="bg1"/>
                </a:solidFill>
              </a:rPr>
              <a:t>jídlo, žirafa</a:t>
            </a:r>
            <a:r>
              <a:rPr lang="cs-CZ" sz="3600" dirty="0">
                <a:solidFill>
                  <a:schemeClr val="bg1"/>
                </a:solidFill>
              </a:rPr>
              <a:t>, </a:t>
            </a:r>
            <a:r>
              <a:rPr lang="cs-CZ" sz="3600" dirty="0" smtClean="0">
                <a:solidFill>
                  <a:schemeClr val="bg1"/>
                </a:solidFill>
              </a:rPr>
              <a:t>divoký</a:t>
            </a:r>
            <a:r>
              <a:rPr lang="cs-CZ" sz="3600" dirty="0">
                <a:solidFill>
                  <a:schemeClr val="bg1"/>
                </a:solidFill>
              </a:rPr>
              <a:t>, František, </a:t>
            </a:r>
            <a:r>
              <a:rPr lang="cs-CZ" sz="3600" dirty="0" smtClean="0">
                <a:solidFill>
                  <a:schemeClr val="bg1"/>
                </a:solidFill>
              </a:rPr>
              <a:t>jilm, hodinky</a:t>
            </a:r>
            <a:r>
              <a:rPr lang="cs-CZ" sz="3600" dirty="0">
                <a:solidFill>
                  <a:schemeClr val="bg1"/>
                </a:solidFill>
              </a:rPr>
              <a:t>, divadlo, chladnička, nikdo, </a:t>
            </a:r>
            <a:r>
              <a:rPr lang="cs-CZ" sz="3600" dirty="0" smtClean="0">
                <a:solidFill>
                  <a:schemeClr val="bg1"/>
                </a:solidFill>
              </a:rPr>
              <a:t>Stanislav, jezevčík</a:t>
            </a:r>
            <a:r>
              <a:rPr lang="cs-CZ" sz="3600" dirty="0">
                <a:solidFill>
                  <a:schemeClr val="bg1"/>
                </a:solidFill>
              </a:rPr>
              <a:t>, jídlo, cedník, kapesník, Otík, </a:t>
            </a:r>
            <a:r>
              <a:rPr lang="cs-CZ" sz="3600" dirty="0" smtClean="0">
                <a:solidFill>
                  <a:schemeClr val="bg1"/>
                </a:solidFill>
              </a:rPr>
              <a:t>boty, číšník, život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544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vhodné slabiky:</a:t>
            </a:r>
          </a:p>
          <a:p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iš __  ocas                  smažený  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zek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mlad __   dívka</a:t>
            </a: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elená 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tka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bude dlouho __t           nové ho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nky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osí  __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hadlo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dobré  __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nevěsta a že __ch</a:t>
            </a: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vadelní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opona       kamarád  To __ k        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__ šel  __ kdo</a:t>
            </a: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mladé h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ho __ na  čte __            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čky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au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čko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musíme se u __t</a:t>
            </a: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kyselý  __trón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naroze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__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bílá  b __ za</a:t>
            </a: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šaty                 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krej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__                           čerstvé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__ </a:t>
            </a:r>
            <a:r>
              <a:rPr lang="cs-CZ" sz="2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677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828092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Cit. 2012-12-09  Obrazový  materiál dostupný na:</a:t>
            </a: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 smtClean="0">
                <a:solidFill>
                  <a:schemeClr val="bg1"/>
                </a:solidFill>
              </a:rPr>
              <a:t>Klipart  </a:t>
            </a:r>
          </a:p>
          <a:p>
            <a:r>
              <a:rPr lang="cs-CZ" sz="1100" dirty="0" smtClean="0">
                <a:solidFill>
                  <a:schemeClr val="bg1"/>
                </a:solidFill>
              </a:rPr>
              <a:t>9.12.2012   13.27,  13.28, 13.31,  13.39,  13.40,  13.41,  13.42</a:t>
            </a: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hlinkClick r:id="rId2"/>
              </a:rPr>
              <a:t>upload.wikimedia.org/wikipedia/commons/thumb/6/64/Jitrnice_na_panvi.jpg/800px-Jitrnice_na_panvi.jpg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 smtClean="0">
                <a:solidFill>
                  <a:schemeClr val="bg1"/>
                </a:solidFill>
              </a:rPr>
              <a:t>9.12.2012   </a:t>
            </a:r>
            <a:r>
              <a:rPr lang="cs-CZ" sz="1100" dirty="0" smtClean="0">
                <a:solidFill>
                  <a:schemeClr val="bg1"/>
                </a:solidFill>
              </a:rPr>
              <a:t>13-37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5746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212</TotalTime>
  <Words>376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38</cp:revision>
  <dcterms:created xsi:type="dcterms:W3CDTF">2012-10-04T17:02:39Z</dcterms:created>
  <dcterms:modified xsi:type="dcterms:W3CDTF">2014-08-31T07:32:28Z</dcterms:modified>
</cp:coreProperties>
</file>