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FF33"/>
    <a:srgbClr val="FF0066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3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196442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VY_12_INOVACE_303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Slova souřadná, podřadná a nadřazená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budou znát</a:t>
                      </a:r>
                      <a:r>
                        <a:rPr lang="cs-CZ" sz="1400" baseline="0" dirty="0" smtClean="0"/>
                        <a:t> vzájemné vztahy skupin slov, pochopí jejich závislost, procvičí a doplní si jednotlivé skupiny slov</a:t>
                      </a:r>
                      <a:endParaRPr lang="cs-CZ" sz="1400" dirty="0" smtClean="0"/>
                    </a:p>
                    <a:p>
                      <a:r>
                        <a:rPr lang="cs-CZ" sz="1400" dirty="0" smtClean="0"/>
                        <a:t>Výklad učiva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13.5.2013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62829" y="332656"/>
            <a:ext cx="723307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chemeClr val="accent6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Slovo </a:t>
            </a:r>
            <a:r>
              <a:rPr lang="cs-CZ" sz="6600" b="1" cap="all" spc="0" dirty="0" smtClean="0">
                <a:ln w="0"/>
                <a:solidFill>
                  <a:schemeClr val="accent6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nadřazené</a:t>
            </a:r>
            <a:endParaRPr lang="cs-CZ" sz="6600" b="1" cap="all" spc="0" dirty="0">
              <a:ln w="0"/>
              <a:solidFill>
                <a:schemeClr val="accent6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2830" y="3984345"/>
            <a:ext cx="733756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 w="0"/>
                <a:solidFill>
                  <a:srgbClr val="92D050"/>
                </a:solidFill>
                <a:effectLst>
                  <a:reflection blurRad="12700" stA="50000" endPos="50000" dist="5000" dir="5400000" sy="-100000" rotWithShape="0"/>
                </a:effectLst>
              </a:rPr>
              <a:t>Slova</a:t>
            </a:r>
            <a:r>
              <a:rPr lang="cs-CZ" sz="4400" b="1" cap="all" spc="0" dirty="0" smtClean="0">
                <a:ln w="0"/>
                <a:solidFill>
                  <a:srgbClr val="92D050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000" b="1" cap="all" spc="0" dirty="0" smtClean="0">
                <a:ln w="0"/>
                <a:solidFill>
                  <a:srgbClr val="92D050"/>
                </a:solidFill>
                <a:effectLst>
                  <a:reflection blurRad="12700" stA="50000" endPos="50000" dist="5000" dir="5400000" sy="-100000" rotWithShape="0"/>
                </a:effectLst>
              </a:rPr>
              <a:t>podřazená</a:t>
            </a:r>
            <a:endParaRPr lang="cs-CZ" sz="4000" b="1" cap="all" spc="0" dirty="0">
              <a:ln w="0"/>
              <a:solidFill>
                <a:srgbClr val="92D05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211960" y="1412776"/>
            <a:ext cx="1" cy="237626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266740" y="5373216"/>
            <a:ext cx="4666892" cy="12618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= Slova </a:t>
            </a:r>
            <a:r>
              <a:rPr lang="cs-CZ" sz="4400" b="1" cap="all" spc="0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souřadná</a:t>
            </a:r>
            <a:endParaRPr lang="cs-CZ" sz="4400" b="1" cap="all" spc="0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Pravá složená závorka 1"/>
          <p:cNvSpPr/>
          <p:nvPr/>
        </p:nvSpPr>
        <p:spPr>
          <a:xfrm rot="5400000">
            <a:off x="4384161" y="3861927"/>
            <a:ext cx="432048" cy="2410486"/>
          </a:xfrm>
          <a:prstGeom prst="rightBrac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59832" y="332656"/>
            <a:ext cx="23038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solidFill>
                  <a:srgbClr val="00206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pečivo</a:t>
            </a:r>
            <a:endParaRPr lang="cs-CZ" sz="5400" b="1" cap="none" spc="0" dirty="0">
              <a:ln>
                <a:prstDash val="solid"/>
              </a:ln>
              <a:solidFill>
                <a:srgbClr val="00206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1221331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</a:t>
            </a:r>
            <a:r>
              <a:rPr lang="cs-CZ" sz="2400" b="1" dirty="0" smtClean="0"/>
              <a:t>e slovo </a:t>
            </a:r>
            <a:r>
              <a:rPr lang="cs-CZ" sz="2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nadřazené</a:t>
            </a:r>
            <a:r>
              <a:rPr lang="cs-CZ" sz="2400" b="1" dirty="0" smtClean="0"/>
              <a:t> ke slovům: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115616" y="1844824"/>
            <a:ext cx="2232248" cy="100811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211750" y="1844824"/>
            <a:ext cx="236902" cy="324036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2996952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rohlík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4077072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bageta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08777" y="4661847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koláč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38539" y="497402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dalamánek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0905" y="496914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houska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3356992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chleba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724128" y="1777171"/>
            <a:ext cx="1080120" cy="302433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6228184" y="1682996"/>
            <a:ext cx="1152128" cy="167399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051720" y="1844824"/>
            <a:ext cx="1584176" cy="209694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3131840" y="1988840"/>
            <a:ext cx="936104" cy="247748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004048" y="1844824"/>
            <a:ext cx="359620" cy="173690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543989" y="3881554"/>
            <a:ext cx="17795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kobliha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771800" y="270571"/>
            <a:ext cx="2808312" cy="1047499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á složená závorka 32"/>
          <p:cNvSpPr/>
          <p:nvPr/>
        </p:nvSpPr>
        <p:spPr>
          <a:xfrm rot="5400000">
            <a:off x="4020959" y="1910168"/>
            <a:ext cx="855386" cy="7704856"/>
          </a:xfrm>
          <a:prstGeom prst="rightBrac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1691680" y="6021288"/>
            <a:ext cx="56530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</a:t>
            </a:r>
            <a:r>
              <a:rPr lang="cs-CZ" sz="3200" b="1" dirty="0" smtClean="0"/>
              <a:t>navzájem </a:t>
            </a:r>
            <a:r>
              <a:rPr lang="cs-CZ" sz="3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souřadná</a:t>
            </a:r>
            <a:endParaRPr lang="cs-CZ" sz="32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7303033" y="1682996"/>
            <a:ext cx="653343" cy="66588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020273" y="794320"/>
            <a:ext cx="21237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</a:t>
            </a:r>
          </a:p>
          <a:p>
            <a:pPr algn="ctr"/>
            <a:r>
              <a:rPr lang="cs-CZ" sz="28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podřazená</a:t>
            </a:r>
            <a:endParaRPr lang="cs-CZ" sz="28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6672"/>
            <a:ext cx="864096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Jablko         =       banán       =        kiwi</a:t>
            </a:r>
          </a:p>
          <a:p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=        ananas        =        borůvky    =</a:t>
            </a:r>
          </a:p>
          <a:p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Pomeranč       =       mango        =      švestka</a:t>
            </a:r>
          </a:p>
          <a:p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Toto jsou slova SOUŘADNÁ</a:t>
            </a:r>
          </a:p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( jsou na stejné úrovni )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Slova souřadná jsou podřazená slovu</a:t>
            </a:r>
          </a:p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NADŘAZENÉMU</a:t>
            </a:r>
          </a:p>
          <a:p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</a:t>
            </a:r>
            <a:r>
              <a:rPr lang="cs-CZ" sz="40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OVOCE</a:t>
            </a:r>
            <a:endParaRPr lang="cs-CZ" sz="3200" b="1" dirty="0" smtClean="0">
              <a:solidFill>
                <a:srgbClr val="66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ravá složená závorka 8"/>
          <p:cNvSpPr/>
          <p:nvPr/>
        </p:nvSpPr>
        <p:spPr>
          <a:xfrm rot="5400000">
            <a:off x="4355976" y="1738849"/>
            <a:ext cx="432048" cy="3168352"/>
          </a:xfrm>
          <a:prstGeom prst="rightBrac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156176" y="5589240"/>
            <a:ext cx="1296144" cy="288032"/>
          </a:xfrm>
          <a:prstGeom prst="rightArrow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 slova podřazená ke slovu</a:t>
            </a:r>
          </a:p>
          <a:p>
            <a:pPr algn="ctr"/>
            <a:r>
              <a:rPr lang="cs-CZ" sz="48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HRAČKY</a:t>
            </a:r>
            <a:endParaRPr lang="cs-CZ" sz="48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YRJ3QNUK\MC900413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93096"/>
            <a:ext cx="2580737" cy="2129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0NNH82PC\MC9002306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1940459" cy="230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0NNH82PC\MP9004054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829" y="3926600"/>
            <a:ext cx="2317261" cy="286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626" y="2606613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L6D87IFP\MC9000195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5" y="1694507"/>
            <a:ext cx="1428729" cy="2232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uživatel\AppData\Local\Microsoft\Windows\Temporary Internet Files\Content.IE5\MBNJE0WS\MP90040113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822306"/>
            <a:ext cx="2372507" cy="2966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živatel\AppData\Local\Microsoft\Windows\Temporary Internet Files\Content.IE5\M96NF4NN\MM91000115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502" y="1463969"/>
            <a:ext cx="1800200" cy="220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04664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slovo nadřazené ke slovům:</a:t>
            </a: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uživatel\AppData\Local\Microsoft\Windows\Temporary Internet Files\Content.IE5\0NNH82PC\MP9004483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4653136"/>
            <a:ext cx="3024336" cy="2039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živatel\AppData\Local\Microsoft\Windows\Temporary Internet Files\Content.IE5\L6D87IFP\MP900440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618" y="260648"/>
            <a:ext cx="142061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L6D87IFP\MP9004006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468580"/>
            <a:ext cx="1896228" cy="20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YRJ3QNUK\MC9001992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9746" y="1291411"/>
            <a:ext cx="1328841" cy="2839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L6D87IFP\MC9004124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909904"/>
            <a:ext cx="224589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AppData\Local\Microsoft\Windows\Temporary Internet Files\Content.IE5\0NNH82PC\MC900408216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707" y="4288589"/>
            <a:ext cx="2151757" cy="242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uživatel\AppData\Local\Microsoft\Windows\Temporary Internet Files\Content.IE5\M96NF4NN\MC9004321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99" y="2132856"/>
            <a:ext cx="1368425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82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404664"/>
            <a:ext cx="77048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Dopiš slova souřadná  ke slovu </a:t>
            </a:r>
          </a:p>
          <a:p>
            <a:pPr algn="ctr"/>
            <a:r>
              <a:rPr lang="cs-CZ" sz="48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endParaRPr lang="cs-CZ" sz="48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619672" y="1916832"/>
            <a:ext cx="1584176" cy="136815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987824" y="1987571"/>
            <a:ext cx="792088" cy="3097613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067944" y="1916832"/>
            <a:ext cx="0" cy="194421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940152" y="1916832"/>
            <a:ext cx="1512168" cy="612068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220072" y="1916832"/>
            <a:ext cx="1944216" cy="194421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644008" y="1916832"/>
            <a:ext cx="2520280" cy="388843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355976" y="1916832"/>
            <a:ext cx="792088" cy="316835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1259632" y="1728103"/>
            <a:ext cx="1728192" cy="548769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1259632" y="1916832"/>
            <a:ext cx="2160240" cy="3168352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30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Dopiš slovo nadřazené ke slovům podřazeným</a:t>
            </a: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915816" y="840487"/>
            <a:ext cx="3168352" cy="172819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uživatel\AppData\Local\Microsoft\Windows\Temporary Internet Files\Content.IE5\0NNH82PC\MP9004068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13176"/>
            <a:ext cx="4283968" cy="167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YRJ3QNUK\MP9004224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7586" y="868461"/>
            <a:ext cx="1403648" cy="283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0NNH82PC\MP9004385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44" y="1110565"/>
            <a:ext cx="1782916" cy="210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96952"/>
            <a:ext cx="181965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YRJ3QNUK\MP9004024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557194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živatel\AppData\Local\Microsoft\Windows\Temporary Internet Files\Content.IE5\L6D87IFP\MP9004050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422" y="2784846"/>
            <a:ext cx="225317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12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10 slov podřazených ke slovu</a:t>
            </a:r>
          </a:p>
          <a:p>
            <a:pPr algn="ctr"/>
            <a:r>
              <a:rPr lang="cs-CZ" sz="54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POTRAVINY</a:t>
            </a:r>
            <a:endParaRPr lang="cs-CZ" sz="5400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2060848"/>
            <a:ext cx="7992888" cy="43924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78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Cit. 2012-12-04 Obrazový materiál dostupný na:</a:t>
            </a:r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r>
              <a:rPr lang="cs-CZ" sz="1000" dirty="0" smtClean="0"/>
              <a:t>Klipart</a:t>
            </a:r>
          </a:p>
          <a:p>
            <a:r>
              <a:rPr lang="cs-CZ" sz="1000" dirty="0" smtClean="0"/>
              <a:t>4.12.2012   </a:t>
            </a:r>
            <a:r>
              <a:rPr lang="cs-CZ" sz="1000" dirty="0" smtClean="0"/>
              <a:t>17.49 - 18.05</a:t>
            </a:r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208</TotalTime>
  <Words>218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36</cp:revision>
  <dcterms:created xsi:type="dcterms:W3CDTF">2012-10-04T17:02:39Z</dcterms:created>
  <dcterms:modified xsi:type="dcterms:W3CDTF">2014-08-31T07:42:42Z</dcterms:modified>
</cp:coreProperties>
</file>