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6" r:id="rId2"/>
    <p:sldId id="267" r:id="rId3"/>
    <p:sldId id="256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57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26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D6C832-69EC-4EA5-8129-5151347B6E12}" type="datetimeFigureOut">
              <a:rPr lang="cs-CZ" smtClean="0"/>
              <a:t>3.1.2014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3F0097-A677-4FBB-831C-1D15F51FCFC8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354723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D6C832-69EC-4EA5-8129-5151347B6E12}" type="datetimeFigureOut">
              <a:rPr lang="cs-CZ" smtClean="0"/>
              <a:t>3.1.2014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3F0097-A677-4FBB-831C-1D15F51FCFC8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2648326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D6C832-69EC-4EA5-8129-5151347B6E12}" type="datetimeFigureOut">
              <a:rPr lang="cs-CZ" smtClean="0"/>
              <a:t>3.1.2014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3F0097-A677-4FBB-831C-1D15F51FCFC8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9198421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D6C832-69EC-4EA5-8129-5151347B6E12}" type="datetimeFigureOut">
              <a:rPr lang="cs-CZ" smtClean="0"/>
              <a:t>3.1.2014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3F0097-A677-4FBB-831C-1D15F51FCFC8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5565543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D6C832-69EC-4EA5-8129-5151347B6E12}" type="datetimeFigureOut">
              <a:rPr lang="cs-CZ" smtClean="0"/>
              <a:t>3.1.2014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3F0097-A677-4FBB-831C-1D15F51FCFC8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5292345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D6C832-69EC-4EA5-8129-5151347B6E12}" type="datetimeFigureOut">
              <a:rPr lang="cs-CZ" smtClean="0"/>
              <a:t>3.1.2014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3F0097-A677-4FBB-831C-1D15F51FCFC8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470211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D6C832-69EC-4EA5-8129-5151347B6E12}" type="datetimeFigureOut">
              <a:rPr lang="cs-CZ" smtClean="0"/>
              <a:t>3.1.2014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3F0097-A677-4FBB-831C-1D15F51FCFC8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3256511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D6C832-69EC-4EA5-8129-5151347B6E12}" type="datetimeFigureOut">
              <a:rPr lang="cs-CZ" smtClean="0"/>
              <a:t>3.1.2014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3F0097-A677-4FBB-831C-1D15F51FCFC8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275240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D6C832-69EC-4EA5-8129-5151347B6E12}" type="datetimeFigureOut">
              <a:rPr lang="cs-CZ" smtClean="0"/>
              <a:t>3.1.2014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3F0097-A677-4FBB-831C-1D15F51FCFC8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8516657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D6C832-69EC-4EA5-8129-5151347B6E12}" type="datetimeFigureOut">
              <a:rPr lang="cs-CZ" smtClean="0"/>
              <a:t>3.1.2014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3F0097-A677-4FBB-831C-1D15F51FCFC8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5969859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D6C832-69EC-4EA5-8129-5151347B6E12}" type="datetimeFigureOut">
              <a:rPr lang="cs-CZ" smtClean="0"/>
              <a:t>3.1.2014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3F0097-A677-4FBB-831C-1D15F51FCFC8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6384009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FD6C832-69EC-4EA5-8129-5151347B6E12}" type="datetimeFigureOut">
              <a:rPr lang="cs-CZ" smtClean="0"/>
              <a:t>3.1.2014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13F0097-A677-4FBB-831C-1D15F51FCFC8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4596973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26892430"/>
              </p:ext>
            </p:extLst>
          </p:nvPr>
        </p:nvGraphicFramePr>
        <p:xfrm>
          <a:off x="1716694" y="1600200"/>
          <a:ext cx="5710612" cy="4525962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855306"/>
                <a:gridCol w="2855306"/>
              </a:tblGrid>
              <a:tr h="64656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Název školy: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6950" marR="6695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Základní škola a Mateřská škola Sepekov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6950" marR="66950" marT="0" marB="0"/>
                </a:tc>
              </a:tr>
              <a:tr h="64656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Autor: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6950" marR="6695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Mgr. Irena Kotalíková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6950" marR="66950" marT="0" marB="0"/>
                </a:tc>
              </a:tr>
              <a:tr h="64656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Název: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6950" marR="6695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VY_32_INOVACE_180  _Dělitel</a:t>
                      </a:r>
                      <a:r>
                        <a:rPr lang="cs-CZ" sz="1100" baseline="0" dirty="0" smtClean="0">
                          <a:effectLst/>
                        </a:rPr>
                        <a:t> a násobek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6950" marR="66950" marT="0" marB="0"/>
                </a:tc>
              </a:tr>
              <a:tr h="64656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Vzdělávací oblast: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6950" marR="6695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Matematika a její aplikace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6950" marR="66950" marT="0" marB="0"/>
                </a:tc>
              </a:tr>
              <a:tr h="64656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Číslo projektu: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6950" marR="6695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CZ.1.07/1.4.00/21.2046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6950" marR="66950" marT="0" marB="0"/>
                </a:tc>
              </a:tr>
              <a:tr h="64656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Číslo a název klíčové aktivity: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6950" marR="6695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III/2 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Inovace a zkvalitnění výuky prostřednictvím ICT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6950" marR="66950" marT="0" marB="0"/>
                </a:tc>
              </a:tr>
              <a:tr h="64656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Období vytvoření DUM: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6950" marR="6695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Leden 2013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6950" marR="66950" marT="0" marB="0"/>
                </a:tc>
              </a:tr>
            </a:tbl>
          </a:graphicData>
        </a:graphic>
      </p:graphicFrame>
      <p:sp>
        <p:nvSpPr>
          <p:cNvPr id="6" name="Rectangle 6"/>
          <p:cNvSpPr>
            <a:spLocks noChangeArrowheads="1"/>
          </p:cNvSpPr>
          <p:nvPr/>
        </p:nvSpPr>
        <p:spPr bwMode="auto">
          <a:xfrm>
            <a:off x="1716088" y="160020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 dirty="0"/>
          </a:p>
        </p:txBody>
      </p:sp>
      <p:pic>
        <p:nvPicPr>
          <p:cNvPr id="1029" name="Obrázek 1" descr="Logolink_horizontal_zaklad_RGB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27410" y="260649"/>
            <a:ext cx="5652902" cy="13395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Rectangle 7"/>
          <p:cNvSpPr>
            <a:spLocks noChangeArrowheads="1"/>
          </p:cNvSpPr>
          <p:nvPr/>
        </p:nvSpPr>
        <p:spPr bwMode="auto">
          <a:xfrm>
            <a:off x="1716088" y="3476625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alt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786294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87805674"/>
              </p:ext>
            </p:extLst>
          </p:nvPr>
        </p:nvGraphicFramePr>
        <p:xfrm>
          <a:off x="1647190" y="2043779"/>
          <a:ext cx="5849620" cy="3693033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924810"/>
                <a:gridCol w="2924810"/>
              </a:tblGrid>
              <a:tr h="7169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Anotace: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Učební pomůcka </a:t>
                      </a:r>
                      <a:r>
                        <a:rPr lang="cs-CZ" sz="1100" baseline="0" dirty="0" smtClean="0">
                          <a:effectLst/>
                        </a:rPr>
                        <a:t> slouží jako podpora výkladu největšího  společného dělitele a nejmenšího společného násobku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7169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Jazyk: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Český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7169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Očekávaný výstup: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Osvojení pojmů</a:t>
                      </a:r>
                      <a:r>
                        <a:rPr lang="cs-CZ" sz="1100" baseline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 dělitel, násobek, určení největšího společného dělitele a nejmenšího společného násobku</a:t>
                      </a: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, pochopení probírané látky.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</a:endParaRPr>
                    </a:p>
                  </a:txBody>
                  <a:tcPr marL="68580" marR="68580" marT="0" marB="0"/>
                </a:tc>
              </a:tr>
              <a:tr h="7169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Ročník: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6.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7169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Druh učebního materiálu: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Prezentace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  <p:sp>
        <p:nvSpPr>
          <p:cNvPr id="3" name="Rectangle 2"/>
          <p:cNvSpPr>
            <a:spLocks noChangeArrowheads="1"/>
          </p:cNvSpPr>
          <p:nvPr/>
        </p:nvSpPr>
        <p:spPr bwMode="auto">
          <a:xfrm>
            <a:off x="1647825" y="2043113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alt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pic>
        <p:nvPicPr>
          <p:cNvPr id="2049" name="Obrázek 2" descr="Logolink_horizontal_zaklad_RGB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599002"/>
            <a:ext cx="5753100" cy="14192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 3"/>
          <p:cNvSpPr>
            <a:spLocks noChangeArrowheads="1"/>
          </p:cNvSpPr>
          <p:nvPr/>
        </p:nvSpPr>
        <p:spPr bwMode="auto">
          <a:xfrm>
            <a:off x="1647825" y="39195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alt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051174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6000" dirty="0" smtClean="0"/>
              <a:t>RACIONÁLNÍ ČÍSLA</a:t>
            </a:r>
            <a:endParaRPr lang="cs-CZ" sz="60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648" y="3789040"/>
            <a:ext cx="6400800" cy="1944216"/>
          </a:xfrm>
          <a:solidFill>
            <a:schemeClr val="accent5">
              <a:lumMod val="75000"/>
            </a:schemeClr>
          </a:solidFill>
        </p:spPr>
        <p:txBody>
          <a:bodyPr>
            <a:normAutofit/>
          </a:bodyPr>
          <a:lstStyle/>
          <a:p>
            <a:endParaRPr lang="cs-CZ" sz="1100" dirty="0" smtClean="0">
              <a:solidFill>
                <a:schemeClr val="tx1"/>
              </a:solidFill>
            </a:endParaRPr>
          </a:p>
          <a:p>
            <a:r>
              <a:rPr lang="cs-CZ" sz="4000" dirty="0" smtClean="0">
                <a:solidFill>
                  <a:schemeClr val="tx1"/>
                </a:solidFill>
              </a:rPr>
              <a:t>Největší </a:t>
            </a:r>
            <a:r>
              <a:rPr lang="cs-CZ" sz="4000" dirty="0" smtClean="0">
                <a:solidFill>
                  <a:schemeClr val="tx1"/>
                </a:solidFill>
              </a:rPr>
              <a:t>společný dělitel a nejmenší společný násobek</a:t>
            </a:r>
            <a:endParaRPr lang="cs-CZ" sz="40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667419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r>
              <a:rPr lang="cs-CZ" sz="5400" dirty="0" smtClean="0"/>
              <a:t>PRVOČÍSLA</a:t>
            </a: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Prvočísla jsou čísla, která mají pouze dva dělitele – 1 a sebe samo</a:t>
            </a:r>
          </a:p>
          <a:p>
            <a:r>
              <a:rPr lang="cs-CZ" dirty="0" smtClean="0"/>
              <a:t>Prvočísel je nekonečně mnoho</a:t>
            </a:r>
          </a:p>
          <a:p>
            <a:r>
              <a:rPr lang="cs-CZ" dirty="0" smtClean="0"/>
              <a:t>Mezi prvočísla patří: 2, 3, 5, 7, 11, 13, 17, 19, 23, 29, 31, 37, 41, 43, 47, 53, 59, 61, 67, 71, 73, 79, 83, 89, 97</a:t>
            </a:r>
            <a:r>
              <a:rPr lang="cs-CZ" dirty="0" smtClean="0"/>
              <a:t>,…….</a:t>
            </a:r>
            <a:endParaRPr lang="cs-CZ" dirty="0" smtClean="0"/>
          </a:p>
        </p:txBody>
      </p:sp>
      <p:sp>
        <p:nvSpPr>
          <p:cNvPr id="4" name="TextovéPole 3"/>
          <p:cNvSpPr txBox="1"/>
          <p:nvPr/>
        </p:nvSpPr>
        <p:spPr>
          <a:xfrm>
            <a:off x="651408" y="5375600"/>
            <a:ext cx="7848872" cy="584775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lvl="0">
              <a:spcBef>
                <a:spcPct val="20000"/>
              </a:spcBef>
            </a:pPr>
            <a:r>
              <a:rPr lang="cs-CZ" sz="3200" dirty="0">
                <a:solidFill>
                  <a:prstClr val="black"/>
                </a:solidFill>
              </a:rPr>
              <a:t>Najdi nejmenší a největší trojciferné prvočíslo</a:t>
            </a:r>
            <a:endParaRPr lang="cs-CZ" sz="3200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89834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5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r>
              <a:rPr lang="cs-CZ" sz="5400" dirty="0" smtClean="0"/>
              <a:t>ČÍSLO SLOŽENÉ</a:t>
            </a: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Číslo složené je číslo, které má více než dva dělitele</a:t>
            </a:r>
          </a:p>
          <a:p>
            <a:r>
              <a:rPr lang="cs-CZ" dirty="0" smtClean="0"/>
              <a:t>Složených čísel je nekonečně mnoho</a:t>
            </a:r>
          </a:p>
          <a:p>
            <a:r>
              <a:rPr lang="cs-CZ" dirty="0" smtClean="0"/>
              <a:t>Mezi složená čísla patří: 4, 6, 8, 9, 10, 12, 14, 15, 16, 18, 20, 21, 22, 24, 25, 26, 27, 28,……</a:t>
            </a:r>
          </a:p>
          <a:p>
            <a:r>
              <a:rPr lang="cs-CZ" dirty="0" smtClean="0"/>
              <a:t>Složené číslo se dá rozložit na součin prvočísel</a:t>
            </a:r>
          </a:p>
          <a:p>
            <a:r>
              <a:rPr lang="cs-CZ" dirty="0" smtClean="0"/>
              <a:t>Např.: 12 = 2 * 6 = 2 * 2 * 3</a:t>
            </a:r>
          </a:p>
          <a:p>
            <a:pPr marL="1371600" lvl="3" indent="0">
              <a:buNone/>
            </a:pPr>
            <a:r>
              <a:rPr lang="cs-CZ" sz="3200" dirty="0" smtClean="0"/>
              <a:t> 27 = 3 * 9 = 3 * 3 * 3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861641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bg2">
              <a:lumMod val="90000"/>
            </a:schemeClr>
          </a:solidFill>
        </p:spPr>
        <p:txBody>
          <a:bodyPr>
            <a:normAutofit/>
          </a:bodyPr>
          <a:lstStyle/>
          <a:p>
            <a:r>
              <a:rPr lang="cs-CZ" sz="5400" dirty="0" smtClean="0"/>
              <a:t>SPOLEČNÍ DĚLITELÉ</a:t>
            </a: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Hledáme společného dělitele čísel 12 a 15</a:t>
            </a:r>
          </a:p>
          <a:p>
            <a:r>
              <a:rPr lang="cs-CZ" dirty="0" smtClean="0"/>
              <a:t>Číslo 12 má dělitele: 1, 2, </a:t>
            </a:r>
            <a:r>
              <a:rPr lang="cs-CZ" dirty="0" smtClean="0">
                <a:solidFill>
                  <a:srgbClr val="FF0000"/>
                </a:solidFill>
              </a:rPr>
              <a:t>3</a:t>
            </a:r>
            <a:r>
              <a:rPr lang="cs-CZ" dirty="0" smtClean="0"/>
              <a:t>, 4, 6, 12</a:t>
            </a:r>
          </a:p>
          <a:p>
            <a:r>
              <a:rPr lang="cs-CZ" dirty="0" smtClean="0"/>
              <a:t>Číslo 15 má dělitele: 1, </a:t>
            </a:r>
            <a:r>
              <a:rPr lang="cs-CZ" dirty="0" smtClean="0">
                <a:solidFill>
                  <a:srgbClr val="FF0000"/>
                </a:solidFill>
              </a:rPr>
              <a:t>3</a:t>
            </a:r>
            <a:r>
              <a:rPr lang="cs-CZ" dirty="0" smtClean="0"/>
              <a:t>, 5, 15</a:t>
            </a:r>
          </a:p>
          <a:p>
            <a:r>
              <a:rPr lang="cs-CZ" dirty="0" smtClean="0"/>
              <a:t>Společný dělitel obou čísel je 3</a:t>
            </a:r>
          </a:p>
          <a:p>
            <a:r>
              <a:rPr lang="cs-CZ" dirty="0" smtClean="0"/>
              <a:t>Zapisujeme: D(12,15) = 3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61185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bg2">
              <a:lumMod val="75000"/>
            </a:schemeClr>
          </a:solidFill>
        </p:spPr>
        <p:txBody>
          <a:bodyPr/>
          <a:lstStyle/>
          <a:p>
            <a:r>
              <a:rPr lang="cs-CZ" dirty="0" smtClean="0"/>
              <a:t>NEJVĚTŠÍ SPOLEČNÝ DĚLITEL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Největšího společného dělitele čísel určíme tak, že čísla rozložíme na součin prvočísel a vynásobíme mezi sebou všechny společné prvočinitele.</a:t>
            </a:r>
          </a:p>
          <a:p>
            <a:r>
              <a:rPr lang="cs-CZ" dirty="0" smtClean="0"/>
              <a:t>Např.: D(18,30)</a:t>
            </a:r>
          </a:p>
          <a:p>
            <a:pPr lvl="2"/>
            <a:r>
              <a:rPr lang="cs-CZ" dirty="0" smtClean="0"/>
              <a:t>18 = 2 * 9 = </a:t>
            </a:r>
            <a:r>
              <a:rPr lang="cs-CZ" dirty="0" smtClean="0">
                <a:solidFill>
                  <a:srgbClr val="FF0000"/>
                </a:solidFill>
              </a:rPr>
              <a:t>2</a:t>
            </a:r>
            <a:r>
              <a:rPr lang="cs-CZ" dirty="0" smtClean="0"/>
              <a:t> * </a:t>
            </a:r>
            <a:r>
              <a:rPr lang="cs-CZ" dirty="0" smtClean="0">
                <a:solidFill>
                  <a:srgbClr val="FF0000"/>
                </a:solidFill>
              </a:rPr>
              <a:t>3 </a:t>
            </a:r>
            <a:r>
              <a:rPr lang="cs-CZ" dirty="0" smtClean="0"/>
              <a:t>* 3</a:t>
            </a:r>
          </a:p>
          <a:p>
            <a:pPr lvl="2"/>
            <a:r>
              <a:rPr lang="cs-CZ" dirty="0" smtClean="0"/>
              <a:t>30 = 2 * 15 = </a:t>
            </a:r>
            <a:r>
              <a:rPr lang="cs-CZ" dirty="0" smtClean="0">
                <a:solidFill>
                  <a:srgbClr val="FF0000"/>
                </a:solidFill>
              </a:rPr>
              <a:t>2</a:t>
            </a:r>
            <a:r>
              <a:rPr lang="cs-CZ" dirty="0" smtClean="0"/>
              <a:t> * </a:t>
            </a:r>
            <a:r>
              <a:rPr lang="cs-CZ" dirty="0" smtClean="0">
                <a:solidFill>
                  <a:srgbClr val="FF0000"/>
                </a:solidFill>
              </a:rPr>
              <a:t>3</a:t>
            </a:r>
            <a:r>
              <a:rPr lang="cs-CZ" dirty="0" smtClean="0"/>
              <a:t> * 5</a:t>
            </a:r>
          </a:p>
          <a:p>
            <a:pPr lvl="2"/>
            <a:r>
              <a:rPr lang="cs-CZ" dirty="0" smtClean="0"/>
              <a:t>D(18, 30) = </a:t>
            </a:r>
            <a:r>
              <a:rPr lang="cs-CZ" dirty="0" smtClean="0">
                <a:solidFill>
                  <a:srgbClr val="FF0000"/>
                </a:solidFill>
              </a:rPr>
              <a:t>2 </a:t>
            </a:r>
            <a:r>
              <a:rPr lang="cs-CZ" dirty="0" smtClean="0"/>
              <a:t>* </a:t>
            </a:r>
            <a:r>
              <a:rPr lang="cs-CZ" dirty="0" smtClean="0">
                <a:solidFill>
                  <a:srgbClr val="FF0000"/>
                </a:solidFill>
              </a:rPr>
              <a:t>3 </a:t>
            </a:r>
            <a:r>
              <a:rPr lang="cs-CZ" dirty="0" smtClean="0"/>
              <a:t>= 6</a:t>
            </a:r>
          </a:p>
        </p:txBody>
      </p:sp>
    </p:spTree>
    <p:extLst>
      <p:ext uri="{BB962C8B-B14F-4D97-AF65-F5344CB8AC3E}">
        <p14:creationId xmlns:p14="http://schemas.microsoft.com/office/powerpoint/2010/main" val="24443473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r>
              <a:rPr lang="cs-CZ" dirty="0" smtClean="0"/>
              <a:t>ČÍSLA SOUDĚLNÁ A NESOUDĚLNÁ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>
                <a:solidFill>
                  <a:schemeClr val="accent5">
                    <a:lumMod val="75000"/>
                  </a:schemeClr>
                </a:solidFill>
              </a:rPr>
              <a:t>Nesoudělná čísla </a:t>
            </a:r>
            <a:r>
              <a:rPr lang="cs-CZ" dirty="0" smtClean="0"/>
              <a:t>jsou taková, jejichž největším společným dělitelem je pouze číslo 1</a:t>
            </a:r>
          </a:p>
          <a:p>
            <a:r>
              <a:rPr lang="cs-CZ" dirty="0" smtClean="0">
                <a:solidFill>
                  <a:srgbClr val="00B050"/>
                </a:solidFill>
              </a:rPr>
              <a:t>Soudělná čísla </a:t>
            </a:r>
            <a:r>
              <a:rPr lang="cs-CZ" dirty="0" smtClean="0"/>
              <a:t>jsou taková, jejichž největším společným dělitelem je číslo větší než 1</a:t>
            </a:r>
          </a:p>
          <a:p>
            <a:r>
              <a:rPr lang="cs-CZ" dirty="0" smtClean="0"/>
              <a:t>Např.: čísla 15 a 22 jsou nesoudělná</a:t>
            </a:r>
          </a:p>
          <a:p>
            <a:pPr lvl="2"/>
            <a:r>
              <a:rPr lang="cs-CZ" dirty="0" smtClean="0"/>
              <a:t>15 = 3 * 5</a:t>
            </a:r>
          </a:p>
          <a:p>
            <a:pPr lvl="2"/>
            <a:r>
              <a:rPr lang="cs-CZ" dirty="0" smtClean="0"/>
              <a:t>22 = 2 * 11</a:t>
            </a:r>
          </a:p>
          <a:p>
            <a:pPr lvl="2"/>
            <a:r>
              <a:rPr lang="cs-CZ" dirty="0" smtClean="0"/>
              <a:t>D(15,22) = 1</a:t>
            </a:r>
            <a:endParaRPr lang="cs-CZ" dirty="0"/>
          </a:p>
          <a:p>
            <a:pPr lvl="2"/>
            <a:r>
              <a:rPr lang="cs-CZ" dirty="0" smtClean="0"/>
              <a:t>    </a:t>
            </a:r>
            <a:r>
              <a:rPr lang="cs-CZ" sz="3200" dirty="0" smtClean="0"/>
              <a:t>čísla 15 a 18 jsou soudělná</a:t>
            </a:r>
          </a:p>
          <a:p>
            <a:pPr lvl="2"/>
            <a:r>
              <a:rPr lang="cs-CZ" dirty="0" smtClean="0"/>
              <a:t>15 = </a:t>
            </a:r>
            <a:r>
              <a:rPr lang="cs-CZ" dirty="0" smtClean="0">
                <a:solidFill>
                  <a:srgbClr val="FF0000"/>
                </a:solidFill>
              </a:rPr>
              <a:t>3 </a:t>
            </a:r>
            <a:r>
              <a:rPr lang="cs-CZ" dirty="0" smtClean="0"/>
              <a:t>* 5</a:t>
            </a:r>
          </a:p>
          <a:p>
            <a:pPr lvl="2"/>
            <a:r>
              <a:rPr lang="cs-CZ" dirty="0" smtClean="0"/>
              <a:t>18 = 2 * 9 = 2 * </a:t>
            </a:r>
            <a:r>
              <a:rPr lang="cs-CZ" dirty="0" smtClean="0">
                <a:solidFill>
                  <a:srgbClr val="FF0000"/>
                </a:solidFill>
              </a:rPr>
              <a:t>3</a:t>
            </a:r>
            <a:r>
              <a:rPr lang="cs-CZ" dirty="0" smtClean="0"/>
              <a:t> * 3</a:t>
            </a:r>
          </a:p>
          <a:p>
            <a:pPr lvl="2"/>
            <a:r>
              <a:rPr lang="cs-CZ" dirty="0" smtClean="0"/>
              <a:t>D(15,18) = 3</a:t>
            </a:r>
          </a:p>
        </p:txBody>
      </p:sp>
    </p:spTree>
    <p:extLst>
      <p:ext uri="{BB962C8B-B14F-4D97-AF65-F5344CB8AC3E}">
        <p14:creationId xmlns:p14="http://schemas.microsoft.com/office/powerpoint/2010/main" val="692081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r>
              <a:rPr lang="cs-CZ" sz="5400" dirty="0" smtClean="0"/>
              <a:t>SPOLEČNÝ NÁSOBEK</a:t>
            </a: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Hledáme společné násobky čísel 12 a 15</a:t>
            </a:r>
          </a:p>
          <a:p>
            <a:r>
              <a:rPr lang="cs-CZ" dirty="0" smtClean="0"/>
              <a:t>Násobky čísla 12: 12, 24, 36, 48, </a:t>
            </a:r>
            <a:r>
              <a:rPr lang="cs-CZ" dirty="0" smtClean="0">
                <a:solidFill>
                  <a:srgbClr val="FF0000"/>
                </a:solidFill>
              </a:rPr>
              <a:t>60</a:t>
            </a:r>
            <a:r>
              <a:rPr lang="cs-CZ" dirty="0" smtClean="0"/>
              <a:t>, 72,…</a:t>
            </a:r>
          </a:p>
          <a:p>
            <a:r>
              <a:rPr lang="cs-CZ" dirty="0" smtClean="0"/>
              <a:t>Násobky čísla 15: 15, 30, 45, </a:t>
            </a:r>
            <a:r>
              <a:rPr lang="cs-CZ" dirty="0" smtClean="0">
                <a:solidFill>
                  <a:srgbClr val="FF0000"/>
                </a:solidFill>
              </a:rPr>
              <a:t>60</a:t>
            </a:r>
            <a:r>
              <a:rPr lang="cs-CZ" dirty="0" smtClean="0"/>
              <a:t>, 75, 90,…</a:t>
            </a:r>
          </a:p>
          <a:p>
            <a:r>
              <a:rPr lang="cs-CZ" dirty="0" smtClean="0"/>
              <a:t>Číslo 60 je společným násobkem  čísel 12 a </a:t>
            </a:r>
            <a:r>
              <a:rPr lang="cs-CZ" dirty="0" smtClean="0"/>
              <a:t>15</a:t>
            </a:r>
            <a:endParaRPr lang="cs-CZ" dirty="0" smtClean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4961080"/>
            <a:ext cx="7776864" cy="584775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lvl="0">
              <a:spcBef>
                <a:spcPct val="20000"/>
              </a:spcBef>
            </a:pPr>
            <a:r>
              <a:rPr lang="cs-CZ" sz="3200" dirty="0">
                <a:solidFill>
                  <a:prstClr val="black"/>
                </a:solidFill>
              </a:rPr>
              <a:t>Jaký bude další společný násobek?</a:t>
            </a:r>
            <a:endParaRPr lang="cs-CZ" sz="3200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334885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4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dirty="0" smtClean="0"/>
              <a:t>NEJMENŠÍ SPOLEČNÝ NÁSOBEK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dirty="0" smtClean="0"/>
              <a:t>Nejmenší společný násobek čísel určíme takto:</a:t>
            </a:r>
          </a:p>
          <a:p>
            <a:pPr marL="0" indent="0">
              <a:buNone/>
            </a:pPr>
            <a:r>
              <a:rPr lang="cs-CZ" dirty="0" smtClean="0"/>
              <a:t>1</a:t>
            </a:r>
            <a:r>
              <a:rPr lang="cs-CZ" dirty="0" smtClean="0"/>
              <a:t>) u nesoudělných čísel je nejmenší společný násobek jejich součin – n(5,7) = 35</a:t>
            </a:r>
          </a:p>
          <a:p>
            <a:pPr marL="0" indent="0">
              <a:buNone/>
            </a:pPr>
            <a:r>
              <a:rPr lang="cs-CZ" dirty="0" smtClean="0"/>
              <a:t>2) jestliže je jedno číslo dělitelem druhého, je nejmenší společný násobek větší z těchto čísel – n(4,12) = 12</a:t>
            </a:r>
          </a:p>
          <a:p>
            <a:pPr marL="0" indent="0">
              <a:buNone/>
            </a:pPr>
            <a:r>
              <a:rPr lang="cs-CZ" dirty="0" smtClean="0"/>
              <a:t>3) u soudělných čísel rozložíme čísla na součin prvočísel a nejmenší společný násobek se rovná součinu všech různých prvočinitelů – n(10,14)</a:t>
            </a:r>
          </a:p>
          <a:p>
            <a:pPr marL="1371600" lvl="3" indent="0">
              <a:buNone/>
            </a:pPr>
            <a:r>
              <a:rPr lang="cs-CZ" sz="2800" dirty="0" smtClean="0"/>
              <a:t>10 = </a:t>
            </a:r>
            <a:r>
              <a:rPr lang="cs-CZ" sz="2800" dirty="0" smtClean="0">
                <a:solidFill>
                  <a:srgbClr val="FF0000"/>
                </a:solidFill>
              </a:rPr>
              <a:t>2</a:t>
            </a:r>
            <a:r>
              <a:rPr lang="cs-CZ" sz="2800" dirty="0" smtClean="0"/>
              <a:t> * </a:t>
            </a:r>
            <a:r>
              <a:rPr lang="cs-CZ" sz="2800" dirty="0" smtClean="0">
                <a:solidFill>
                  <a:srgbClr val="FF0000"/>
                </a:solidFill>
              </a:rPr>
              <a:t>5</a:t>
            </a:r>
          </a:p>
          <a:p>
            <a:pPr marL="1371600" lvl="3" indent="0">
              <a:buNone/>
            </a:pPr>
            <a:r>
              <a:rPr lang="cs-CZ" sz="2800" dirty="0" smtClean="0"/>
              <a:t>14 = 2 * </a:t>
            </a:r>
            <a:r>
              <a:rPr lang="cs-CZ" sz="2800" dirty="0" smtClean="0">
                <a:solidFill>
                  <a:srgbClr val="FF0000"/>
                </a:solidFill>
              </a:rPr>
              <a:t>7</a:t>
            </a:r>
          </a:p>
          <a:p>
            <a:pPr marL="1371600" lvl="3" indent="0">
              <a:buNone/>
            </a:pPr>
            <a:r>
              <a:rPr lang="cs-CZ" sz="2800" dirty="0" smtClean="0"/>
              <a:t>n(10,14) = </a:t>
            </a:r>
            <a:r>
              <a:rPr lang="cs-CZ" sz="2800" dirty="0" smtClean="0">
                <a:solidFill>
                  <a:srgbClr val="FF0000"/>
                </a:solidFill>
              </a:rPr>
              <a:t>2 * 5 * 7 </a:t>
            </a:r>
            <a:r>
              <a:rPr lang="cs-CZ" sz="2800" dirty="0" smtClean="0"/>
              <a:t>= 70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8841593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dirty="0" smtClean="0"/>
              <a:t>Procvičování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Rozlož čísla na součin prvočísel: 26, 48, 105, 240, 350</a:t>
            </a:r>
          </a:p>
          <a:p>
            <a:r>
              <a:rPr lang="cs-CZ" dirty="0" smtClean="0"/>
              <a:t>Urči: D(36,84), D(150,210)</a:t>
            </a:r>
          </a:p>
          <a:p>
            <a:r>
              <a:rPr lang="cs-CZ" dirty="0" smtClean="0"/>
              <a:t>Urči: n(8,21), n(20,180), n(45,75)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251519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51520" y="260648"/>
            <a:ext cx="6606480" cy="646331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b="1" dirty="0"/>
              <a:t>Zdroj:</a:t>
            </a:r>
            <a:endParaRPr lang="cs-CZ" dirty="0"/>
          </a:p>
          <a:p>
            <a:r>
              <a:rPr lang="cs-CZ" b="1" dirty="0" smtClean="0"/>
              <a:t>Uvedené texty a  </a:t>
            </a:r>
            <a:r>
              <a:rPr lang="cs-CZ" b="1" dirty="0"/>
              <a:t>zadání jsou dílem autorky.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931911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81</TotalTime>
  <Words>556</Words>
  <Application>Microsoft Office PowerPoint</Application>
  <PresentationFormat>Předvádění na obrazovce (4:3)</PresentationFormat>
  <Paragraphs>107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Prezentace aplikace PowerPoint</vt:lpstr>
      <vt:lpstr>Prezentace aplikace PowerPoint</vt:lpstr>
      <vt:lpstr>RACIONÁLNÍ ČÍSLA</vt:lpstr>
      <vt:lpstr>PRVOČÍSLA</vt:lpstr>
      <vt:lpstr>ČÍSLO SLOŽENÉ</vt:lpstr>
      <vt:lpstr>SPOLEČNÍ DĚLITELÉ</vt:lpstr>
      <vt:lpstr>NEJVĚTŠÍ SPOLEČNÝ DĚLITEL</vt:lpstr>
      <vt:lpstr>ČÍSLA SOUDĚLNÁ A NESOUDĚLNÁ</vt:lpstr>
      <vt:lpstr>SPOLEČNÝ NÁSOBEK</vt:lpstr>
      <vt:lpstr>NEJMENŠÍ SPOLEČNÝ NÁSOBEK</vt:lpstr>
      <vt:lpstr>Procvičování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RACIONÁLNÍ ČÍSLA</dc:title>
  <dc:creator>User</dc:creator>
  <cp:lastModifiedBy>User</cp:lastModifiedBy>
  <cp:revision>9</cp:revision>
  <dcterms:created xsi:type="dcterms:W3CDTF">2014-01-02T18:51:23Z</dcterms:created>
  <dcterms:modified xsi:type="dcterms:W3CDTF">2014-01-03T19:03:50Z</dcterms:modified>
</cp:coreProperties>
</file>