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599DA3-ABB6-455A-A836-BE50E1579CF9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D450E1-9038-4938-AA0A-24967CBC0F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779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D450E1-9038-4938-AA0A-24967CBC0F5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284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2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447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931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858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423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536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079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691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485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48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45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3B0E5-A5DA-47B0-99A5-C604E7DAE1C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980F64-1A24-48E5-B611-1F96EED88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446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559819"/>
              </p:ext>
            </p:extLst>
          </p:nvPr>
        </p:nvGraphicFramePr>
        <p:xfrm>
          <a:off x="1619672" y="1772816"/>
          <a:ext cx="5710612" cy="4455460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2855306"/>
                <a:gridCol w="2855306"/>
              </a:tblGrid>
              <a:tr h="576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Mgr. </a:t>
                      </a:r>
                      <a:r>
                        <a:rPr lang="cs-CZ" sz="1100" dirty="0" smtClean="0">
                          <a:effectLst/>
                        </a:rPr>
                        <a:t>Irena</a:t>
                      </a:r>
                      <a:r>
                        <a:rPr lang="cs-CZ" sz="1100" baseline="0" dirty="0" smtClean="0">
                          <a:effectLst/>
                        </a:rPr>
                        <a:t> Kotalíková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VY_32_INOVACE_179   _Dělitelnost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Vzdělávací oblast: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Matematika a její aplikace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CZ.1.07/1.4.00/21.2046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a název klíčové aktivity: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Inovace a zkvalitnění výuky prostřednictvím ICT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Období vytvoření DUM: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Leden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44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053355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Učební pomůcka je určená </a:t>
                      </a:r>
                      <a:r>
                        <a:rPr lang="cs-CZ" sz="1100" dirty="0" smtClean="0">
                          <a:effectLst/>
                        </a:rPr>
                        <a:t>k</a:t>
                      </a:r>
                      <a:r>
                        <a:rPr lang="cs-CZ" sz="1100" baseline="0" dirty="0" smtClean="0">
                          <a:effectLst/>
                        </a:rPr>
                        <a:t> podpoře výkladu. Zadané úlohy slouží k ověření pochopení učiva.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Český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Osvojení dělitelnosti čísel, pochopení probírané látky.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035" y="59771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29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RACIONÁLNÍ ČÍSLA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6000" dirty="0" smtClean="0">
                <a:solidFill>
                  <a:schemeClr val="tx1"/>
                </a:solidFill>
              </a:rPr>
              <a:t>DĚLITELNOST </a:t>
            </a:r>
            <a:r>
              <a:rPr lang="cs-CZ" sz="6000" dirty="0" smtClean="0">
                <a:solidFill>
                  <a:schemeClr val="tx1"/>
                </a:solidFill>
              </a:rPr>
              <a:t>ČÍSEL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11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Dělitel a násobek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06104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Číslo 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je dělitelné </a:t>
            </a:r>
            <a:r>
              <a:rPr lang="cs-CZ" dirty="0" smtClean="0"/>
              <a:t>číslem </a:t>
            </a:r>
            <a:r>
              <a:rPr lang="cs-CZ" dirty="0" smtClean="0">
                <a:solidFill>
                  <a:srgbClr val="00B0F0"/>
                </a:solidFill>
              </a:rPr>
              <a:t>b</a:t>
            </a:r>
            <a:r>
              <a:rPr lang="cs-CZ" dirty="0" smtClean="0"/>
              <a:t>, pokud je dělení beze zbytku. Např. 45 : 9 = 5, zbytek je 0, říkáme, že číslo 45 je dělitelné pěti.</a:t>
            </a:r>
          </a:p>
          <a:p>
            <a:r>
              <a:rPr lang="cs-CZ" dirty="0" smtClean="0"/>
              <a:t>Každé přirozené číslo větší než 1 má alespoň 2 různé dělitele – jedničku a sebe samo. Např. 13 : 1 = 13, zbytek 0, 13 : 13 = 1, zbytek 0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Číslo </a:t>
            </a:r>
            <a:r>
              <a:rPr lang="cs-CZ" dirty="0" smtClean="0">
                <a:solidFill>
                  <a:srgbClr val="00B0F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je násobkem </a:t>
            </a:r>
            <a:r>
              <a:rPr lang="cs-CZ" dirty="0" smtClean="0"/>
              <a:t>čísla </a:t>
            </a:r>
            <a:r>
              <a:rPr lang="cs-CZ" dirty="0" smtClean="0">
                <a:solidFill>
                  <a:srgbClr val="00B0F0"/>
                </a:solidFill>
              </a:rPr>
              <a:t>b </a:t>
            </a:r>
            <a:r>
              <a:rPr lang="cs-CZ" dirty="0" smtClean="0"/>
              <a:t>je totéž jako číslo </a:t>
            </a:r>
            <a:r>
              <a:rPr lang="cs-CZ" dirty="0" smtClean="0">
                <a:solidFill>
                  <a:srgbClr val="00B0F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je dělitelné </a:t>
            </a:r>
            <a:r>
              <a:rPr lang="cs-CZ" dirty="0" smtClean="0"/>
              <a:t>číslem </a:t>
            </a:r>
            <a:r>
              <a:rPr lang="cs-CZ" dirty="0" smtClean="0">
                <a:solidFill>
                  <a:srgbClr val="00B0F0"/>
                </a:solidFill>
              </a:rPr>
              <a:t>b. </a:t>
            </a:r>
            <a:r>
              <a:rPr lang="cs-CZ" dirty="0" smtClean="0"/>
              <a:t>Např. 45 = 5 * 9, číslo 45 je násobkem čísla 9 je totéž jako číslo 45 je dělitelné číslem 9</a:t>
            </a:r>
            <a:r>
              <a:rPr lang="cs-CZ" dirty="0" smtClean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963" y="5445224"/>
            <a:ext cx="8280920" cy="47705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500" dirty="0">
                <a:solidFill>
                  <a:prstClr val="black"/>
                </a:solidFill>
              </a:rPr>
              <a:t>Řekni pětinásobky čísel 2, 4, 5, 7, 10, 12, 15.</a:t>
            </a:r>
            <a:endParaRPr lang="cs-CZ" sz="25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549" y="3645024"/>
            <a:ext cx="8280920" cy="47705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500" dirty="0"/>
              <a:t>Řekni všechny dělitele čísla 8, 12, 17</a:t>
            </a:r>
            <a:r>
              <a:rPr lang="cs-CZ" sz="2500" dirty="0" smtClean="0"/>
              <a:t>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71673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DĚLITELNOST 10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8999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Číslo je dělitelné 10, pokud na místě jednotek je číslice </a:t>
            </a:r>
            <a:r>
              <a:rPr lang="cs-CZ" sz="4000" dirty="0" smtClean="0">
                <a:solidFill>
                  <a:srgbClr val="C00000"/>
                </a:solidFill>
              </a:rPr>
              <a:t>0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Např. 6</a:t>
            </a:r>
            <a:r>
              <a:rPr lang="cs-CZ" sz="4000" dirty="0" smtClean="0">
                <a:solidFill>
                  <a:srgbClr val="C00000"/>
                </a:solidFill>
              </a:rPr>
              <a:t>0 </a:t>
            </a:r>
            <a:r>
              <a:rPr lang="cs-CZ" sz="4000" dirty="0" smtClean="0"/>
              <a:t>je dělitelné 10, 60 : 10 = 6, zbytek 0. </a:t>
            </a:r>
          </a:p>
          <a:p>
            <a:r>
              <a:rPr lang="cs-CZ" sz="4000" dirty="0" smtClean="0"/>
              <a:t>7</a:t>
            </a:r>
            <a:r>
              <a:rPr lang="cs-CZ" sz="4000" dirty="0" smtClean="0">
                <a:solidFill>
                  <a:srgbClr val="C00000"/>
                </a:solidFill>
              </a:rPr>
              <a:t>5 </a:t>
            </a:r>
            <a:r>
              <a:rPr lang="cs-CZ" sz="4000" dirty="0" smtClean="0"/>
              <a:t>není dělitelné 10, 75 : 10 = 7, zbytek 5.</a:t>
            </a:r>
          </a:p>
          <a:p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229200"/>
            <a:ext cx="8280920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4000" dirty="0">
                <a:solidFill>
                  <a:prstClr val="black"/>
                </a:solidFill>
              </a:rPr>
              <a:t>Vyber čísla dělitelná 10: 100, 86, 90, 452, 360, 1010, 2351, 4880, 5300.</a:t>
            </a:r>
          </a:p>
        </p:txBody>
      </p:sp>
    </p:spTree>
    <p:extLst>
      <p:ext uri="{BB962C8B-B14F-4D97-AF65-F5344CB8AC3E}">
        <p14:creationId xmlns:p14="http://schemas.microsoft.com/office/powerpoint/2010/main" val="87967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DĚLITELNOST 5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je dělitelné 5, pokud na místě jednotek je číslice </a:t>
            </a:r>
            <a:r>
              <a:rPr lang="cs-CZ" dirty="0" smtClean="0">
                <a:solidFill>
                  <a:srgbClr val="C00000"/>
                </a:solidFill>
              </a:rPr>
              <a:t>0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C00000"/>
                </a:solidFill>
              </a:rPr>
              <a:t>5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Např. 4</a:t>
            </a:r>
            <a:r>
              <a:rPr lang="cs-CZ" dirty="0" smtClean="0">
                <a:solidFill>
                  <a:srgbClr val="C00000"/>
                </a:solidFill>
              </a:rPr>
              <a:t>0</a:t>
            </a:r>
            <a:r>
              <a:rPr lang="cs-CZ" dirty="0" smtClean="0"/>
              <a:t> je dělitelné 5, 4</a:t>
            </a:r>
            <a:r>
              <a:rPr lang="cs-CZ" dirty="0" smtClean="0">
                <a:solidFill>
                  <a:srgbClr val="C00000"/>
                </a:solidFill>
              </a:rPr>
              <a:t>5 </a:t>
            </a:r>
            <a:r>
              <a:rPr lang="cs-CZ" dirty="0" smtClean="0"/>
              <a:t>je dělitelné 5.</a:t>
            </a:r>
          </a:p>
          <a:p>
            <a:r>
              <a:rPr lang="cs-CZ" dirty="0" smtClean="0"/>
              <a:t>8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, 14</a:t>
            </a:r>
            <a:r>
              <a:rPr lang="cs-CZ" dirty="0" smtClean="0">
                <a:solidFill>
                  <a:srgbClr val="FF0000"/>
                </a:solidFill>
              </a:rPr>
              <a:t>9 </a:t>
            </a:r>
            <a:r>
              <a:rPr lang="cs-CZ" dirty="0" smtClean="0"/>
              <a:t>nejsou dělitelná 5</a:t>
            </a:r>
            <a:r>
              <a:rPr lang="cs-CZ" dirty="0" smtClean="0"/>
              <a:t>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33231" y="5404048"/>
            <a:ext cx="8280920" cy="523220"/>
          </a:xfrm>
          <a:prstGeom prst="rect">
            <a:avLst/>
          </a:prstGeom>
          <a:solidFill>
            <a:schemeClr val="tx2">
              <a:lumMod val="20000"/>
              <a:lumOff val="8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Řekni všechna čísla menší než 48, která jsou dělitelná 5.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715" y="3967897"/>
            <a:ext cx="8280920" cy="954107"/>
          </a:xfrm>
          <a:prstGeom prst="rect">
            <a:avLst/>
          </a:prstGeom>
          <a:solidFill>
            <a:schemeClr val="tx2">
              <a:lumMod val="20000"/>
              <a:lumOff val="80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Z daných čísel vyber čísla dělitelná 5: 15, 18, 26, 35, 50, 122, 185, 190, 261, 350, 425.</a:t>
            </a:r>
          </a:p>
        </p:txBody>
      </p:sp>
    </p:spTree>
    <p:extLst>
      <p:ext uri="{BB962C8B-B14F-4D97-AF65-F5344CB8AC3E}">
        <p14:creationId xmlns:p14="http://schemas.microsoft.com/office/powerpoint/2010/main" val="328288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DĚLITELNOST 2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Číslo je dělitelné 2, pokud na místě jednotek má některou z číslic </a:t>
            </a:r>
            <a:r>
              <a:rPr lang="cs-CZ" dirty="0" smtClean="0">
                <a:solidFill>
                  <a:srgbClr val="C00000"/>
                </a:solidFill>
              </a:rPr>
              <a:t>2, 4, 6, 8, 0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Např. 2</a:t>
            </a:r>
            <a:r>
              <a:rPr lang="cs-CZ" dirty="0" smtClean="0">
                <a:solidFill>
                  <a:srgbClr val="C00000"/>
                </a:solidFill>
              </a:rPr>
              <a:t>8</a:t>
            </a:r>
            <a:r>
              <a:rPr lang="cs-CZ" dirty="0" smtClean="0"/>
              <a:t> je dělitelné 2, 3</a:t>
            </a:r>
            <a:r>
              <a:rPr lang="cs-CZ" dirty="0" smtClean="0">
                <a:solidFill>
                  <a:srgbClr val="C00000"/>
                </a:solidFill>
              </a:rPr>
              <a:t>0 </a:t>
            </a:r>
            <a:r>
              <a:rPr lang="cs-CZ" dirty="0" smtClean="0"/>
              <a:t>je dělitelné 2.</a:t>
            </a:r>
          </a:p>
          <a:p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, 6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nejsou dělitelná 2.</a:t>
            </a:r>
          </a:p>
          <a:p>
            <a:r>
              <a:rPr lang="cs-CZ" dirty="0" smtClean="0"/>
              <a:t>Čísla dělitelná 2 se nazývají </a:t>
            </a:r>
            <a:r>
              <a:rPr lang="cs-CZ" dirty="0" smtClean="0">
                <a:solidFill>
                  <a:srgbClr val="0070C0"/>
                </a:solidFill>
              </a:rPr>
              <a:t>sudá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Čísla, která nejsou dělitelná 2 se nazývají </a:t>
            </a:r>
            <a:r>
              <a:rPr lang="cs-CZ" dirty="0" smtClean="0">
                <a:solidFill>
                  <a:srgbClr val="00B050"/>
                </a:solidFill>
              </a:rPr>
              <a:t>lichá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Sudá čísla: </a:t>
            </a:r>
            <a:r>
              <a:rPr lang="cs-CZ" dirty="0" smtClean="0">
                <a:solidFill>
                  <a:srgbClr val="0070C0"/>
                </a:solidFill>
              </a:rPr>
              <a:t>2, 4, 6, 8, 10, 12, 14, 16, ….</a:t>
            </a:r>
          </a:p>
          <a:p>
            <a:r>
              <a:rPr lang="cs-CZ" dirty="0" smtClean="0"/>
              <a:t>Lichá čísla: </a:t>
            </a:r>
            <a:r>
              <a:rPr lang="cs-CZ" dirty="0" smtClean="0">
                <a:solidFill>
                  <a:srgbClr val="00B050"/>
                </a:solidFill>
              </a:rPr>
              <a:t>1, 3, 5, 7, 9, 11, 13, 15, 17,….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63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DĚLITELNOST 3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r>
              <a:rPr lang="cs-CZ" dirty="0" smtClean="0"/>
              <a:t>Číslo dělitelné 3 je takové číslo, jehož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ciferný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součet je dělitelný 3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Ciferný</a:t>
            </a:r>
            <a:r>
              <a:rPr lang="cs-CZ" dirty="0" smtClean="0"/>
              <a:t> součet je součet všech číslic (cifer) čísla. Číslo 156 má </a:t>
            </a:r>
            <a:r>
              <a:rPr lang="cs-CZ" dirty="0" err="1" smtClean="0"/>
              <a:t>ciferný</a:t>
            </a:r>
            <a:r>
              <a:rPr lang="cs-CZ" dirty="0" smtClean="0"/>
              <a:t> součet 12, neboť 1+5+6=12</a:t>
            </a:r>
            <a:r>
              <a:rPr lang="cs-CZ" dirty="0" smtClean="0"/>
              <a:t>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35044" y="4509120"/>
            <a:ext cx="8136680" cy="1077218"/>
          </a:xfrm>
          <a:prstGeom prst="rect">
            <a:avLst/>
          </a:prstGeom>
          <a:solidFill>
            <a:schemeClr val="accent6">
              <a:lumMod val="60000"/>
              <a:lumOff val="40000"/>
              <a:alpha val="49000"/>
            </a:schemeClr>
          </a:solidFill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</a:rPr>
              <a:t>Z daných čísel vyber čísla dělitelná 3: 18, 27, 35, 46, 54, 93, 247, 351, 552, 842, 2124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46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DĚLITELNOST 4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je dělitelné 4, pokud jeho poslední dvojčíslí je dělitelné 4.</a:t>
            </a:r>
          </a:p>
          <a:p>
            <a:r>
              <a:rPr lang="cs-CZ" sz="2800" dirty="0" smtClean="0"/>
              <a:t>Např.: 1</a:t>
            </a:r>
            <a:r>
              <a:rPr lang="cs-CZ" sz="2800" dirty="0" smtClean="0">
                <a:solidFill>
                  <a:schemeClr val="accent5"/>
                </a:solidFill>
              </a:rPr>
              <a:t>24 </a:t>
            </a:r>
            <a:r>
              <a:rPr lang="cs-CZ" sz="2800" dirty="0" smtClean="0"/>
              <a:t>je dělitelné 4, neboť </a:t>
            </a:r>
            <a:r>
              <a:rPr lang="cs-CZ" sz="2800" dirty="0" smtClean="0">
                <a:solidFill>
                  <a:schemeClr val="accent5"/>
                </a:solidFill>
              </a:rPr>
              <a:t>24</a:t>
            </a:r>
            <a:r>
              <a:rPr lang="cs-CZ" sz="2800" dirty="0" smtClean="0"/>
              <a:t> je dělitelné 4. </a:t>
            </a:r>
          </a:p>
          <a:p>
            <a:r>
              <a:rPr lang="cs-CZ" sz="2800" dirty="0" smtClean="0"/>
              <a:t>1</a:t>
            </a:r>
            <a:r>
              <a:rPr lang="cs-CZ" sz="2800" dirty="0" smtClean="0">
                <a:solidFill>
                  <a:schemeClr val="accent5"/>
                </a:solidFill>
              </a:rPr>
              <a:t>26 </a:t>
            </a:r>
            <a:r>
              <a:rPr lang="cs-CZ" sz="2800" dirty="0" smtClean="0"/>
              <a:t>není dělitelné 4, neboť </a:t>
            </a:r>
            <a:r>
              <a:rPr lang="cs-CZ" sz="2800" dirty="0" smtClean="0">
                <a:solidFill>
                  <a:schemeClr val="accent5"/>
                </a:solidFill>
              </a:rPr>
              <a:t>26</a:t>
            </a:r>
            <a:r>
              <a:rPr lang="cs-CZ" sz="2800" dirty="0"/>
              <a:t> </a:t>
            </a:r>
            <a:r>
              <a:rPr lang="cs-CZ" sz="2800" dirty="0" smtClean="0"/>
              <a:t>není dělitelné 4</a:t>
            </a:r>
            <a:r>
              <a:rPr lang="cs-CZ" sz="2800" dirty="0" smtClean="0"/>
              <a:t>.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287867"/>
            <a:ext cx="8136680" cy="1569660"/>
          </a:xfrm>
          <a:prstGeom prst="rect">
            <a:avLst/>
          </a:prstGeom>
          <a:solidFill>
            <a:schemeClr val="bg2">
              <a:lumMod val="75000"/>
              <a:alpha val="4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Z daných čísel vyber čísla dělitelná 4: 18, 36, 102, 148, 196, 212, 254, 316, 397, 441, 1084, 2362.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402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DALŠÍ ZNAKY DĚLITELNOSTI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Dělitelnost 6</a:t>
            </a:r>
            <a:r>
              <a:rPr lang="cs-CZ" dirty="0" smtClean="0"/>
              <a:t>: číslo je dělitelné 6, pokud je současně dělitelné 2 a 3.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Dělitelnost 8</a:t>
            </a:r>
            <a:r>
              <a:rPr lang="cs-CZ" dirty="0" smtClean="0"/>
              <a:t>: číslo je dělitelné 8, pokud jeho poslední trojčíslí je dělitelné 8.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Dělitelnost 9</a:t>
            </a:r>
            <a:r>
              <a:rPr lang="cs-CZ" dirty="0" smtClean="0"/>
              <a:t>: číslo je dělitelné 9, pokud jeho </a:t>
            </a:r>
            <a:r>
              <a:rPr lang="cs-CZ" dirty="0" err="1" smtClean="0"/>
              <a:t>ciferný</a:t>
            </a:r>
            <a:r>
              <a:rPr lang="cs-CZ" dirty="0" smtClean="0"/>
              <a:t> součet je dělitelný 9.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Dělitelnost 25</a:t>
            </a:r>
            <a:r>
              <a:rPr lang="cs-CZ" dirty="0" smtClean="0"/>
              <a:t>: číslo je dělitelné 25, pokud poslední dvojčíslí je 00, 25, 50, 75.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03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1857316"/>
              </p:ext>
            </p:extLst>
          </p:nvPr>
        </p:nvGraphicFramePr>
        <p:xfrm>
          <a:off x="457200" y="1600200"/>
          <a:ext cx="82296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4221088"/>
            <a:ext cx="8208912" cy="1477328"/>
          </a:xfrm>
          <a:prstGeom prst="rect">
            <a:avLst/>
          </a:prstGeom>
          <a:solidFill>
            <a:schemeClr val="accent4">
              <a:lumMod val="40000"/>
              <a:lumOff val="60000"/>
              <a:alpha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 dané tabulky vyber:	čísla dělitelná 2</a:t>
            </a:r>
          </a:p>
          <a:p>
            <a:r>
              <a:rPr lang="cs-CZ" dirty="0"/>
              <a:t>	</a:t>
            </a:r>
            <a:r>
              <a:rPr lang="cs-CZ" dirty="0" smtClean="0"/>
              <a:t>		čísla dělitelná 3</a:t>
            </a:r>
          </a:p>
          <a:p>
            <a:r>
              <a:rPr lang="cs-CZ" dirty="0"/>
              <a:t>	</a:t>
            </a:r>
            <a:r>
              <a:rPr lang="cs-CZ" dirty="0" smtClean="0"/>
              <a:t>		čísla dělitelná 5</a:t>
            </a:r>
          </a:p>
          <a:p>
            <a:r>
              <a:rPr lang="cs-CZ" dirty="0"/>
              <a:t>	</a:t>
            </a:r>
            <a:r>
              <a:rPr lang="cs-CZ" dirty="0" smtClean="0"/>
              <a:t>		čísla dělitelná 4</a:t>
            </a:r>
          </a:p>
          <a:p>
            <a:r>
              <a:rPr lang="cs-CZ" dirty="0"/>
              <a:t>	</a:t>
            </a:r>
            <a:r>
              <a:rPr lang="cs-CZ" dirty="0" smtClean="0"/>
              <a:t>		čísla dělitelná 10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199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9935" y="6206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Zdroj:</a:t>
            </a:r>
            <a:endParaRPr lang="cs-CZ" dirty="0"/>
          </a:p>
          <a:p>
            <a:r>
              <a:rPr lang="cs-CZ" b="1" dirty="0" smtClean="0"/>
              <a:t>Uvedené texty a  </a:t>
            </a:r>
            <a:r>
              <a:rPr lang="cs-CZ" b="1" dirty="0"/>
              <a:t>zadání jsou dílem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6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642</Words>
  <Application>Microsoft Office PowerPoint</Application>
  <PresentationFormat>Předvádění na obrazovce (4:3)</PresentationFormat>
  <Paragraphs>127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RACIONÁLNÍ ČÍSLA</vt:lpstr>
      <vt:lpstr>Dělitel a násobek</vt:lpstr>
      <vt:lpstr>DĚLITELNOST 10</vt:lpstr>
      <vt:lpstr>DĚLITELNOST 5</vt:lpstr>
      <vt:lpstr>DĚLITELNOST 2</vt:lpstr>
      <vt:lpstr>DĚLITELNOST 3</vt:lpstr>
      <vt:lpstr>DĚLITELNOST 4</vt:lpstr>
      <vt:lpstr>DALŠÍ ZNAKY DĚLITELNOSTI</vt:lpstr>
      <vt:lpstr>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16</cp:revision>
  <dcterms:created xsi:type="dcterms:W3CDTF">2014-01-02T15:37:30Z</dcterms:created>
  <dcterms:modified xsi:type="dcterms:W3CDTF">2014-01-03T19:18:58Z</dcterms:modified>
</cp:coreProperties>
</file>