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000099"/>
    <a:srgbClr val="993300"/>
    <a:srgbClr val="CCFF33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84" autoAdjust="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2955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157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2928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1868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43085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7216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6311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9170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9332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1649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0263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B623C-7254-4AF7-A9B0-0644332C1F10}" type="datetimeFigureOut">
              <a:rPr lang="cs-CZ" smtClean="0"/>
              <a:pPr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8E97F-5672-43AA-84D3-0FAF70283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671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83526029"/>
              </p:ext>
            </p:extLst>
          </p:nvPr>
        </p:nvGraphicFramePr>
        <p:xfrm>
          <a:off x="1770896" y="1916832"/>
          <a:ext cx="5710612" cy="45259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55306"/>
                <a:gridCol w="2855306"/>
              </a:tblGrid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Základní škola a Mateřská škola Sepekov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</a:rPr>
                        <a:t> Irena Kotalíková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VY_32_INOVACE_ </a:t>
                      </a:r>
                      <a:r>
                        <a:rPr lang="cs-CZ" sz="1100" dirty="0" smtClean="0">
                          <a:effectLst/>
                        </a:rPr>
                        <a:t>171  _Početní operace s racionálními</a:t>
                      </a:r>
                      <a:r>
                        <a:rPr lang="cs-CZ" sz="1100" baseline="0" dirty="0" smtClean="0">
                          <a:effectLst/>
                        </a:rPr>
                        <a:t> čísly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Vzdělávací oblast: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Matematika a její aplikace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CZ.1.07/1.4.00/21.2046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Číslo a název klíčové aktivity: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Inovace a zkvalitnění výuky prostřednictvím ICT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Období vytvoření DUM: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Leden</a:t>
                      </a:r>
                      <a:r>
                        <a:rPr lang="cs-CZ" sz="1100" baseline="0" dirty="0" smtClean="0">
                          <a:effectLst/>
                        </a:rPr>
                        <a:t> 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/>
                </a:tc>
              </a:tr>
            </a:tbl>
          </a:graphicData>
        </a:graphic>
      </p:graphicFrame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716088" y="1600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0" name="Obrázek 1" descr="Logolink_horizontal_zaklad_RG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83970"/>
            <a:ext cx="6552728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716088" y="3476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484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27953073"/>
              </p:ext>
            </p:extLst>
          </p:nvPr>
        </p:nvGraphicFramePr>
        <p:xfrm>
          <a:off x="1647190" y="2070894"/>
          <a:ext cx="5849620" cy="35845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24810"/>
                <a:gridCol w="292481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Výukový materiál slouží jako podpora výkladu při </a:t>
                      </a:r>
                      <a:r>
                        <a:rPr lang="cs-CZ" sz="1100" dirty="0" smtClean="0">
                          <a:effectLst/>
                        </a:rPr>
                        <a:t> opakování </a:t>
                      </a:r>
                      <a:r>
                        <a:rPr lang="cs-CZ" sz="1100" dirty="0" smtClean="0">
                          <a:effectLst/>
                        </a:rPr>
                        <a:t>početních operací.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Jazyk: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Český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Očekávaný výstup: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Osvojení učiva při opakování.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7.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647825" y="20716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Obrázek 2" descr="Logolink_horizontal_zaklad_RG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2333" y="652463"/>
            <a:ext cx="575310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647825" y="39481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882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RACIONÁLNÍ ČÍSLA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cs-CZ" sz="1200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ZÁKLADNÍ POČETNÍ OPERACE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DĚLITELNOST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932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r>
              <a:rPr lang="cs-CZ" dirty="0" smtClean="0"/>
              <a:t>Sčítání racionálních čísel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SČÍTANEC + SČÍTANEC = SOUČET</a:t>
            </a:r>
          </a:p>
          <a:p>
            <a:r>
              <a:rPr lang="cs-CZ" dirty="0"/>
              <a:t> </a:t>
            </a:r>
            <a:r>
              <a:rPr lang="cs-CZ" dirty="0" smtClean="0"/>
              <a:t>     18        +      20        =     38</a:t>
            </a:r>
          </a:p>
          <a:p>
            <a:r>
              <a:rPr lang="cs-CZ" dirty="0" smtClean="0"/>
              <a:t>PLATÍ </a:t>
            </a:r>
            <a:r>
              <a:rPr lang="cs-CZ" dirty="0" smtClean="0">
                <a:solidFill>
                  <a:srgbClr val="FF0000"/>
                </a:solidFill>
              </a:rPr>
              <a:t>KOMUTATIVNÍ ZÁKON </a:t>
            </a:r>
            <a:r>
              <a:rPr lang="cs-CZ" dirty="0" smtClean="0"/>
              <a:t>– sčítance lze zaměňovat – např. 18 + 20 = 20 + 18 = 38</a:t>
            </a:r>
          </a:p>
          <a:p>
            <a:r>
              <a:rPr lang="cs-CZ" dirty="0" smtClean="0"/>
              <a:t>PLATÍ </a:t>
            </a:r>
            <a:r>
              <a:rPr lang="cs-CZ" dirty="0" smtClean="0">
                <a:solidFill>
                  <a:srgbClr val="FF0000"/>
                </a:solidFill>
              </a:rPr>
              <a:t>ASOCIATIVNÍ ZÁKON </a:t>
            </a:r>
            <a:r>
              <a:rPr lang="cs-CZ" dirty="0" smtClean="0"/>
              <a:t>– sčítance lze libovolně sdružovat </a:t>
            </a:r>
          </a:p>
          <a:p>
            <a:r>
              <a:rPr lang="cs-CZ" dirty="0"/>
              <a:t>n</a:t>
            </a:r>
            <a:r>
              <a:rPr lang="cs-CZ" dirty="0" smtClean="0"/>
              <a:t>apř. (20 + 18) + 12 = 20 + (18 + 12) = 50</a:t>
            </a:r>
          </a:p>
        </p:txBody>
      </p:sp>
    </p:spTree>
    <p:extLst>
      <p:ext uri="{BB962C8B-B14F-4D97-AF65-F5344CB8AC3E}">
        <p14:creationId xmlns:p14="http://schemas.microsoft.com/office/powerpoint/2010/main" xmlns="" val="298721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Odčítání racionálních čísel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MENŠENEC – MENŠITEL = ROZDÍL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        100           -       50         =     50</a:t>
            </a:r>
          </a:p>
          <a:p>
            <a:r>
              <a:rPr lang="cs-CZ" dirty="0" smtClean="0"/>
              <a:t>ODČÍTÁNÍ ČÍSLA MŮŽEME NAHRADIT PŘIČÍTÁNÍM ČÍSLA OPAČNÉHO – např. </a:t>
            </a:r>
          </a:p>
          <a:p>
            <a:pPr marL="0" indent="0">
              <a:buNone/>
            </a:pPr>
            <a:r>
              <a:rPr lang="cs-CZ" dirty="0" smtClean="0"/>
              <a:t>     10 – (-2) = 10 + (+2) = 12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ZKOUŠKU PROVÁDÍME SČÍTÁNÍM </a:t>
            </a:r>
            <a:r>
              <a:rPr lang="cs-CZ" dirty="0" smtClean="0"/>
              <a:t>–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smtClean="0">
                <a:solidFill>
                  <a:srgbClr val="00B050"/>
                </a:solidFill>
              </a:rPr>
              <a:t>rozdíl + menšitel = menšenec     </a:t>
            </a: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   50     +    50         =         100         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563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Násobení racionálních čísel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ČINITEL * ČINITEL = SOUČIN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cs-CZ" dirty="0" smtClean="0"/>
              <a:t>8         *     5         =    40</a:t>
            </a:r>
          </a:p>
          <a:p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/>
              <a:t>PLATÍ </a:t>
            </a:r>
            <a:r>
              <a:rPr lang="cs-CZ" dirty="0" smtClean="0">
                <a:solidFill>
                  <a:srgbClr val="FF0000"/>
                </a:solidFill>
              </a:rPr>
              <a:t>KOMUTATIVNÍ ZÁKON </a:t>
            </a:r>
            <a:r>
              <a:rPr lang="cs-CZ" dirty="0" smtClean="0"/>
              <a:t>– činitele lze zaměňovat – např. 8*5 = 5*8 = 40</a:t>
            </a:r>
          </a:p>
          <a:p>
            <a:r>
              <a:rPr lang="cs-CZ" dirty="0" smtClean="0"/>
              <a:t>PLATÍ </a:t>
            </a:r>
            <a:r>
              <a:rPr lang="cs-CZ" dirty="0" smtClean="0">
                <a:solidFill>
                  <a:srgbClr val="FF0000"/>
                </a:solidFill>
              </a:rPr>
              <a:t>ASOCIATIVNÍ ZÁKON </a:t>
            </a:r>
            <a:r>
              <a:rPr lang="cs-CZ" dirty="0" smtClean="0"/>
              <a:t>– činitele lze libovolně sdružovat – např. </a:t>
            </a:r>
            <a:r>
              <a:rPr lang="cs-CZ" dirty="0"/>
              <a:t>(</a:t>
            </a:r>
            <a:r>
              <a:rPr lang="cs-CZ" dirty="0" smtClean="0"/>
              <a:t>8*5)*2=8*(5*2)</a:t>
            </a:r>
          </a:p>
          <a:p>
            <a:r>
              <a:rPr lang="cs-CZ" dirty="0" smtClean="0"/>
              <a:t>Násobíme-li </a:t>
            </a:r>
            <a:r>
              <a:rPr lang="cs-CZ" dirty="0" smtClean="0"/>
              <a:t>číslo nulou, součin je nula</a:t>
            </a:r>
          </a:p>
          <a:p>
            <a:r>
              <a:rPr lang="cs-CZ" dirty="0" smtClean="0"/>
              <a:t>Je-li </a:t>
            </a:r>
            <a:r>
              <a:rPr lang="cs-CZ" dirty="0" smtClean="0"/>
              <a:t>jeden ze dvou činitelů 1, součin se rovná druhému činiteli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8698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FF3399"/>
                </a:solidFill>
              </a:rPr>
              <a:t>Dělení racionálních čísel</a:t>
            </a:r>
            <a:endParaRPr lang="cs-CZ" dirty="0">
              <a:solidFill>
                <a:srgbClr val="FF33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DĚLENEC : DĚLITEL = PODÍL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      </a:t>
            </a:r>
            <a:r>
              <a:rPr lang="cs-CZ" dirty="0" smtClean="0"/>
              <a:t>72        :     8         =    9</a:t>
            </a:r>
          </a:p>
          <a:p>
            <a:r>
              <a:rPr lang="cs-CZ" dirty="0" smtClean="0"/>
              <a:t>Zkoušku provádíme násobením – podíl*dělitel=dělenec – např. 9*8 = 72</a:t>
            </a:r>
          </a:p>
          <a:p>
            <a:r>
              <a:rPr lang="cs-CZ" dirty="0" smtClean="0"/>
              <a:t>Podíl dvou stejných čísel je 1</a:t>
            </a:r>
          </a:p>
          <a:p>
            <a:r>
              <a:rPr lang="cs-CZ" dirty="0" smtClean="0"/>
              <a:t>Je-li </a:t>
            </a:r>
            <a:r>
              <a:rPr lang="cs-CZ" dirty="0" smtClean="0"/>
              <a:t>dělitel 1, rovná se podíl dělenci</a:t>
            </a:r>
          </a:p>
          <a:p>
            <a:r>
              <a:rPr lang="cs-CZ" dirty="0" smtClean="0"/>
              <a:t>Nula dělená libovolným číslem různým od nuly dá podíl 0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Nulou nelze dělit</a:t>
            </a:r>
            <a:r>
              <a:rPr lang="cs-CZ" dirty="0" smtClean="0"/>
              <a:t>, neboť součin 0 a libovolného čísla je vždy nula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315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Znaky dělitelnosti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Dělitelnost 2 </a:t>
            </a:r>
            <a:r>
              <a:rPr lang="cs-CZ" dirty="0" smtClean="0"/>
              <a:t>– číslo je dělitelné 2, je-li na místě jednotek číslice 0, 2, 4, 6, 8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Dělitelnost 3 </a:t>
            </a:r>
            <a:r>
              <a:rPr lang="cs-CZ" dirty="0" smtClean="0"/>
              <a:t>- číslo je dělitelné 3, je-li </a:t>
            </a:r>
            <a:r>
              <a:rPr lang="cs-CZ" dirty="0" err="1" smtClean="0"/>
              <a:t>ciferný</a:t>
            </a:r>
            <a:r>
              <a:rPr lang="cs-CZ" dirty="0" smtClean="0"/>
              <a:t> součet číslic dělitelný 3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Dělitelnost 4 </a:t>
            </a:r>
            <a:r>
              <a:rPr lang="cs-CZ" dirty="0" smtClean="0"/>
              <a:t>- číslo je dělitelné 4, je-li poslední dvojčíslí dělitelné 4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Dělitelnost 5 </a:t>
            </a:r>
            <a:r>
              <a:rPr lang="cs-CZ" dirty="0" smtClean="0"/>
              <a:t>– číslo je dělitelné 5, je-li na místě jednotek číslice 0 nebo 5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Dělitelnost 6 </a:t>
            </a:r>
            <a:r>
              <a:rPr lang="cs-CZ" dirty="0" smtClean="0"/>
              <a:t>- číslo je dělitelné 6, je-li současně dělitelné 2 a 3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Dělitelnost 8</a:t>
            </a:r>
            <a:r>
              <a:rPr lang="cs-CZ" dirty="0" smtClean="0"/>
              <a:t> – číslo je dělitelné 8, je-li poslední trojčíslí dělitelné 8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Dělitelnost 9 </a:t>
            </a:r>
            <a:r>
              <a:rPr lang="cs-CZ" dirty="0" smtClean="0"/>
              <a:t> - číslo je dělitelné 9, je-li </a:t>
            </a:r>
            <a:r>
              <a:rPr lang="cs-CZ" dirty="0" err="1" smtClean="0"/>
              <a:t>ciferný</a:t>
            </a:r>
            <a:r>
              <a:rPr lang="cs-CZ" dirty="0" smtClean="0"/>
              <a:t> součet číslic dělitelný 9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Dělitelnost 10 </a:t>
            </a:r>
            <a:r>
              <a:rPr lang="cs-CZ" dirty="0" smtClean="0"/>
              <a:t>– číslo je dělitelné 10, je-li na místě jednotek číslice 0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Dělitelnost 100 </a:t>
            </a:r>
            <a:r>
              <a:rPr lang="cs-CZ" dirty="0" smtClean="0"/>
              <a:t> - číslo je dělitelné 100, je-li poslední dvojčíslí 00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338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Prvočíslo a číslo složené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Prvočíslo</a:t>
            </a:r>
            <a:r>
              <a:rPr lang="cs-CZ" dirty="0" smtClean="0">
                <a:solidFill>
                  <a:srgbClr val="33CC33"/>
                </a:solidFill>
              </a:rPr>
              <a:t> </a:t>
            </a:r>
            <a:r>
              <a:rPr lang="cs-CZ" dirty="0" smtClean="0"/>
              <a:t>je takové přirozené číslo, které má pouze dva dělitele – 1 a sebe samo, nelze ho rozložit na součin dvou menších čísel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Číslo složené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/>
              <a:t>je takové přirozené číslo, které má více jak dva dělitele, lze rozložit na součin prvočísel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Číslo 1</a:t>
            </a:r>
            <a:r>
              <a:rPr lang="cs-CZ" dirty="0" smtClean="0">
                <a:solidFill>
                  <a:srgbClr val="000099"/>
                </a:solidFill>
              </a:rPr>
              <a:t> </a:t>
            </a:r>
            <a:r>
              <a:rPr lang="cs-CZ" dirty="0" smtClean="0"/>
              <a:t>má jediného dělitele (1), neřadíme ho ani k prvočíslům, ani k číslům složeným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4468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Tabulka prvočísel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82751929"/>
              </p:ext>
            </p:extLst>
          </p:nvPr>
        </p:nvGraphicFramePr>
        <p:xfrm>
          <a:off x="2450454" y="1600198"/>
          <a:ext cx="4243092" cy="4525968"/>
        </p:xfrm>
        <a:graphic>
          <a:graphicData uri="http://schemas.openxmlformats.org/drawingml/2006/table">
            <a:tbl>
              <a:tblPr/>
              <a:tblGrid>
                <a:gridCol w="606156"/>
                <a:gridCol w="606156"/>
                <a:gridCol w="606156"/>
                <a:gridCol w="606156"/>
                <a:gridCol w="606156"/>
                <a:gridCol w="606156"/>
                <a:gridCol w="606156"/>
              </a:tblGrid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2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19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47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79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101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103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107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109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113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127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131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137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139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149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151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157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163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167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173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179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181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191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193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197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199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211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223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227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229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233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239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241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251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257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263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269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271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277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281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283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293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307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311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313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317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331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337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347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349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353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359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367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373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379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383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389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397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401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409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419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421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431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433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439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443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449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457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461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463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467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479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487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491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499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503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509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521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523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541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547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557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563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569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571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577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587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593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599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601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607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613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617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619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631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641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643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647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653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659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661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673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677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683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691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701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709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719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727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733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739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743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751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757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761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769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773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787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797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809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811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821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823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827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829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839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853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857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859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863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877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881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883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887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907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911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919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929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937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941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947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8582">
                <a:tc>
                  <a:txBody>
                    <a:bodyPr/>
                    <a:lstStyle/>
                    <a:p>
                      <a:r>
                        <a:rPr lang="cs-CZ" sz="900"/>
                        <a:t>953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967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971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977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983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/>
                        <a:t>991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900" dirty="0"/>
                        <a:t>997</a:t>
                      </a:r>
                    </a:p>
                  </a:txBody>
                  <a:tcPr marL="47145" marR="47145" marT="23573" marB="235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5881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Zdroj: Kindl Karel, Matematika, Přehled učiva základní školy, vydání 3., Praha 1980, SPN</a:t>
            </a:r>
            <a:r>
              <a:rPr lang="cs-CZ" sz="2000" smtClean="0"/>
              <a:t>, 14-388-80</a:t>
            </a:r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84493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640</Words>
  <Application>Microsoft Office PowerPoint</Application>
  <PresentationFormat>Předvádění na obrazovce (4:3)</PresentationFormat>
  <Paragraphs>267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Snímek 2</vt:lpstr>
      <vt:lpstr>RACIONÁLNÍ ČÍSLA</vt:lpstr>
      <vt:lpstr>Sčítání racionálních čísel</vt:lpstr>
      <vt:lpstr>Odčítání racionálních čísel</vt:lpstr>
      <vt:lpstr>Násobení racionálních čísel</vt:lpstr>
      <vt:lpstr>Dělení racionálních čísel</vt:lpstr>
      <vt:lpstr>Znaky dělitelnosti</vt:lpstr>
      <vt:lpstr>Prvočíslo a číslo složené</vt:lpstr>
      <vt:lpstr>Tabulka prvočísel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RACIONÁLNÍ ČÍSLA</dc:title>
  <dc:creator>User</dc:creator>
  <cp:lastModifiedBy>Dum</cp:lastModifiedBy>
  <cp:revision>15</cp:revision>
  <dcterms:created xsi:type="dcterms:W3CDTF">2013-11-24T20:27:24Z</dcterms:created>
  <dcterms:modified xsi:type="dcterms:W3CDTF">2014-08-31T18:29:48Z</dcterms:modified>
</cp:coreProperties>
</file>