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6"/>
  </p:notes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BC69DB-7325-4883-A081-C1A97DE2BF5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C2F668-1805-49D3-BB8E-46105DFF45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068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280C6F5-2EF1-4F6A-A534-333D958F1089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D5B6595-1614-499E-814A-AC3228DE4C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image" Target="../media/image4.jpg"/><Relationship Id="rId7" Type="http://schemas.openxmlformats.org/officeDocument/2006/relationships/image" Target="../media/image8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Relationship Id="rId9" Type="http://schemas.openxmlformats.org/officeDocument/2006/relationships/image" Target="../media/image10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openxmlformats.org/officeDocument/2006/relationships/image" Target="../media/image3.jpg"/><Relationship Id="rId7" Type="http://schemas.openxmlformats.org/officeDocument/2006/relationships/image" Target="../media/image14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g"/><Relationship Id="rId4" Type="http://schemas.openxmlformats.org/officeDocument/2006/relationships/image" Target="../media/image2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404665"/>
            <a:ext cx="7797452" cy="1152128"/>
          </a:xfrm>
        </p:spPr>
        <p:txBody>
          <a:bodyPr/>
          <a:lstStyle/>
          <a:p>
            <a:r>
              <a:rPr lang="cs-CZ" sz="3600" dirty="0" smtClean="0"/>
              <a:t>Společné znaky a dělení </a:t>
            </a:r>
            <a:r>
              <a:rPr lang="cs-CZ" sz="3600" dirty="0" smtClean="0"/>
              <a:t>rostlin (výklad)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25700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VY_32_INOVACE_06-41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8779992"/>
              </p:ext>
            </p:extLst>
          </p:nvPr>
        </p:nvGraphicFramePr>
        <p:xfrm>
          <a:off x="1516013" y="1628800"/>
          <a:ext cx="6208395" cy="3200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1.3.2011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Podpora</a:t>
                      </a:r>
                      <a:r>
                        <a:rPr lang="cs-CZ" sz="1400" kern="50" baseline="0" smtClean="0">
                          <a:effectLst/>
                        </a:rPr>
                        <a:t> </a:t>
                      </a:r>
                      <a:r>
                        <a:rPr lang="cs-CZ" sz="1400" kern="50" baseline="0" dirty="0" smtClean="0">
                          <a:effectLst/>
                        </a:rPr>
                        <a:t>výkladové hodiny (</a:t>
                      </a:r>
                      <a:r>
                        <a:rPr lang="cs-CZ" sz="1400" kern="50" baseline="0" smtClean="0">
                          <a:effectLst/>
                        </a:rPr>
                        <a:t>společné znaky 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baseline="0" dirty="0" smtClean="0">
                          <a:effectLst/>
                        </a:rPr>
                        <a:t>a dělení rostlin).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6609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Mezi </a:t>
            </a:r>
            <a:r>
              <a:rPr lang="cs-CZ" sz="5400" dirty="0"/>
              <a:t>rostliny patří: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535" y="4280805"/>
            <a:ext cx="755904" cy="1804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526792"/>
            <a:ext cx="488254" cy="149227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9923" y="2045208"/>
            <a:ext cx="1188720" cy="13837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386839"/>
            <a:ext cx="1420368" cy="22799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599319"/>
            <a:ext cx="1005840" cy="1347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1686" y="4743667"/>
            <a:ext cx="1367812" cy="12111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6832" y="4404840"/>
            <a:ext cx="1091184" cy="1682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1058" y="3990312"/>
            <a:ext cx="768096" cy="20970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521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SPOLEČNÉ ZNAKY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8604448" cy="4525963"/>
          </a:xfrm>
        </p:spPr>
        <p:txBody>
          <a:bodyPr/>
          <a:lstStyle/>
          <a:p>
            <a:pPr lvl="2"/>
            <a:r>
              <a:rPr lang="cs-CZ" sz="3200" dirty="0" smtClean="0"/>
              <a:t>Vyživují se</a:t>
            </a:r>
          </a:p>
          <a:p>
            <a:pPr lvl="2"/>
            <a:r>
              <a:rPr lang="cs-CZ" sz="3200" dirty="0" smtClean="0"/>
              <a:t>Reagují na změny teploty prostředí</a:t>
            </a:r>
          </a:p>
          <a:p>
            <a:pPr lvl="2"/>
            <a:r>
              <a:rPr lang="cs-CZ" sz="3200" dirty="0" smtClean="0"/>
              <a:t>Pohybují se</a:t>
            </a:r>
          </a:p>
          <a:p>
            <a:pPr lvl="2"/>
            <a:r>
              <a:rPr lang="cs-CZ" sz="3200" dirty="0" smtClean="0"/>
              <a:t>Rostou a vyvíjejí se</a:t>
            </a:r>
          </a:p>
          <a:p>
            <a:pPr lvl="2"/>
            <a:r>
              <a:rPr lang="cs-CZ" sz="3200" dirty="0" smtClean="0"/>
              <a:t>Dýchají</a:t>
            </a:r>
          </a:p>
          <a:p>
            <a:pPr lvl="2"/>
            <a:r>
              <a:rPr lang="cs-CZ" sz="3200" dirty="0" smtClean="0"/>
              <a:t>Vylučují</a:t>
            </a:r>
          </a:p>
          <a:p>
            <a:pPr lvl="2"/>
            <a:r>
              <a:rPr lang="cs-CZ" sz="3200" dirty="0" smtClean="0"/>
              <a:t>Rozmnožují se</a:t>
            </a:r>
          </a:p>
          <a:p>
            <a:pPr lvl="2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8424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30527"/>
          </a:xfrm>
        </p:spPr>
        <p:txBody>
          <a:bodyPr/>
          <a:lstStyle/>
          <a:p>
            <a:r>
              <a:rPr lang="cs-CZ" dirty="0" smtClean="0"/>
              <a:t>Kvetoucí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r>
              <a:rPr lang="cs-CZ" dirty="0" smtClean="0"/>
              <a:t>Nekvetoucí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3612" y="1700808"/>
            <a:ext cx="463303" cy="14160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186182"/>
            <a:ext cx="648072" cy="15470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1544" y="4807351"/>
            <a:ext cx="1659942" cy="9258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4605" y="4580708"/>
            <a:ext cx="1074680" cy="11524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348" y="1700808"/>
            <a:ext cx="873929" cy="14160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7172" y="1667830"/>
            <a:ext cx="884447" cy="14489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6891" y="4186182"/>
            <a:ext cx="731568" cy="15470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1589528" y="5801747"/>
            <a:ext cx="111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apraď samec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5784396"/>
            <a:ext cx="1334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řeslička rolní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2834" y="5859342"/>
            <a:ext cx="1837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ělomech sivý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5840007"/>
            <a:ext cx="925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řasy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87824" y="328498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tulipán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427983" y="3331150"/>
            <a:ext cx="27166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opřiva </a:t>
            </a:r>
            <a:r>
              <a:rPr lang="cs-CZ" dirty="0" err="1" smtClean="0"/>
              <a:t>dvoudommá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77173" y="333115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jabloň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5001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ROSTLIN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Užitkové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Okrasné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Léčivé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Jedovaté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Chráněné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1451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UŽITKOVÉ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- pěstují se pro potravu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Ovoce</a:t>
            </a:r>
          </a:p>
          <a:p>
            <a:pPr marL="182880" indent="0">
              <a:buNone/>
            </a:pPr>
            <a:endParaRPr lang="cs-CZ" dirty="0"/>
          </a:p>
          <a:p>
            <a:r>
              <a:rPr lang="cs-CZ" dirty="0" smtClean="0"/>
              <a:t>Zelenina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Hospodářské plodiny</a:t>
            </a:r>
          </a:p>
        </p:txBody>
      </p:sp>
    </p:spTree>
    <p:extLst>
      <p:ext uri="{BB962C8B-B14F-4D97-AF65-F5344CB8AC3E}">
        <p14:creationId xmlns:p14="http://schemas.microsoft.com/office/powerpoint/2010/main" val="151354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Druhy ovoce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53171"/>
            <a:ext cx="8784976" cy="4525963"/>
          </a:xfrm>
        </p:spPr>
        <p:txBody>
          <a:bodyPr/>
          <a:lstStyle/>
          <a:p>
            <a:r>
              <a:rPr lang="cs-CZ" dirty="0" smtClean="0"/>
              <a:t>Malvice (jablko, hruška)</a:t>
            </a:r>
          </a:p>
          <a:p>
            <a:r>
              <a:rPr lang="cs-CZ" dirty="0" smtClean="0"/>
              <a:t>Peckovice (třešeň, švestka, meruňka, broskev)</a:t>
            </a:r>
          </a:p>
          <a:p>
            <a:r>
              <a:rPr lang="cs-CZ" dirty="0" smtClean="0"/>
              <a:t>Bobule (rybíz, angrešt, jahoda, hroznové víno)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5" y="4365104"/>
            <a:ext cx="1951879" cy="9990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096203"/>
            <a:ext cx="1944216" cy="12679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981799"/>
            <a:ext cx="885440" cy="13823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1187624" y="566907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hruška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38870" y="5669070"/>
            <a:ext cx="1286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třešeň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5661248"/>
            <a:ext cx="20629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roznové víno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83585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Druhy zeleniny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640960" cy="4525963"/>
          </a:xfrm>
        </p:spPr>
        <p:txBody>
          <a:bodyPr/>
          <a:lstStyle/>
          <a:p>
            <a:r>
              <a:rPr lang="cs-CZ" dirty="0" smtClean="0"/>
              <a:t>Listová (salát, špenát) 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Plodová (paprika, rajče, okurka)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Košťálová (brokolice, květák, kedlubna, zelí)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Cibulová (cibule, česnek, pórek)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Kořenová (mrkev, petržel, celer, ředkvička)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046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Druhy hospodářských plodin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Obilniny (pšenice, ječmen, oves, žito)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Okopaniny (brambory, řepa)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Luskoviny (hrách, fazole, čočka)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Pícniny (jetel, vojtěška)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477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OKRASNÉ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pěstují se pro vzhled, barvu či vůni</a:t>
            </a:r>
          </a:p>
          <a:p>
            <a:pPr marL="182880" indent="0">
              <a:buNone/>
            </a:pP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852935"/>
            <a:ext cx="1296144" cy="25258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852935"/>
            <a:ext cx="648072" cy="25822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805481"/>
            <a:ext cx="1258041" cy="26771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777435"/>
            <a:ext cx="1240904" cy="27051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971600" y="5667272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růže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5681118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tulipán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25144" y="5663533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kosatec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5667272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maceška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5007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LÉČIVÉ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obsahují účinné hojivé látky</a:t>
            </a:r>
          </a:p>
          <a:p>
            <a:r>
              <a:rPr lang="cs-CZ" dirty="0"/>
              <a:t>v</a:t>
            </a:r>
            <a:r>
              <a:rPr lang="cs-CZ" dirty="0" smtClean="0"/>
              <a:t>yrábějí se z nich některá léčiva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212976"/>
            <a:ext cx="1296144" cy="19879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249551"/>
            <a:ext cx="1368152" cy="20874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1999" y="3312258"/>
            <a:ext cx="1532691" cy="18886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39" y="3249552"/>
            <a:ext cx="1655207" cy="18356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755577" y="5503411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heřmánek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4750" y="554859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mateřídouška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62280" y="5501923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jitrocel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5548590"/>
            <a:ext cx="17992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r</a:t>
            </a:r>
            <a:r>
              <a:rPr lang="cs-CZ" sz="2000" dirty="0" smtClean="0"/>
              <a:t>ůže šípková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78984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JEDOVATÉ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části některých rostlin jsou pro člověka jedovaté</a:t>
            </a:r>
          </a:p>
          <a:p>
            <a:r>
              <a:rPr lang="cs-CZ" dirty="0"/>
              <a:t>n</a:t>
            </a:r>
            <a:r>
              <a:rPr lang="cs-CZ" dirty="0" smtClean="0"/>
              <a:t>eochutnáváme je!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2389" y="3222215"/>
            <a:ext cx="1144443" cy="17342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6624" y="3212976"/>
            <a:ext cx="1243584" cy="17434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6245" y="3203150"/>
            <a:ext cx="1279407" cy="17518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141486"/>
            <a:ext cx="1262452" cy="18134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783365" y="5207413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r</a:t>
            </a:r>
            <a:r>
              <a:rPr lang="cs-CZ" sz="2000" dirty="0" smtClean="0"/>
              <a:t>ulík zlomocný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61775" y="5172796"/>
            <a:ext cx="154373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raní oko čtyřlisté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3588" y="5207413"/>
            <a:ext cx="18579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d</a:t>
            </a:r>
            <a:r>
              <a:rPr lang="cs-CZ" sz="2000" dirty="0" smtClean="0"/>
              <a:t>urman obecný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5" y="5198894"/>
            <a:ext cx="25345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onvalinka vonná </a:t>
            </a:r>
          </a:p>
          <a:p>
            <a:r>
              <a:rPr lang="cs-CZ" sz="2000" dirty="0" smtClean="0"/>
              <a:t>(s plody)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708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CHRÁNĚNÉ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rozí jim vyhynutí</a:t>
            </a:r>
          </a:p>
          <a:p>
            <a:r>
              <a:rPr lang="cs-CZ" dirty="0"/>
              <a:t>n</a:t>
            </a:r>
            <a:r>
              <a:rPr lang="cs-CZ" dirty="0" smtClean="0"/>
              <a:t>esmíme je trhat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996952"/>
            <a:ext cx="1173092" cy="1944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973470"/>
            <a:ext cx="1477849" cy="19676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9704" y="3164374"/>
            <a:ext cx="670560" cy="1859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081888"/>
            <a:ext cx="1057880" cy="19417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827584" y="5541803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leknín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5517232"/>
            <a:ext cx="13338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koniklec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5541803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hořec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95248" y="5517232"/>
            <a:ext cx="10695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lilie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470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ŠTIKOVÁ, Věra. </a:t>
            </a:r>
            <a:r>
              <a:rPr lang="cs-CZ" sz="2400" i="1" dirty="0"/>
              <a:t>PRVOUKA 3 : </a:t>
            </a:r>
            <a:r>
              <a:rPr lang="cs-CZ" sz="2400" i="1" dirty="0" smtClean="0"/>
              <a:t>Učebnice pro 3.ročník základní školy</a:t>
            </a:r>
            <a:r>
              <a:rPr lang="cs-CZ" sz="2400" dirty="0" smtClean="0"/>
              <a:t>. </a:t>
            </a:r>
            <a:r>
              <a:rPr lang="cs-CZ" sz="2400" dirty="0"/>
              <a:t>Brno : Nová škola, 2006. 75 s. ISBN 80-7289-044-1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/>
              <a:t>MÜHLHAUSEROVÁ, Hana; SVOBODOVÁ, Jaromíra. </a:t>
            </a:r>
            <a:r>
              <a:rPr lang="cs-CZ" sz="2400" i="1" dirty="0"/>
              <a:t>PRVOUKA 2 : </a:t>
            </a:r>
            <a:r>
              <a:rPr lang="cs-CZ" sz="2400" i="1" dirty="0" smtClean="0"/>
              <a:t>Učebnice </a:t>
            </a:r>
            <a:r>
              <a:rPr lang="cs-CZ" sz="2400" i="1" dirty="0"/>
              <a:t>pro </a:t>
            </a:r>
            <a:r>
              <a:rPr lang="cs-CZ" sz="2400" i="1" dirty="0" smtClean="0"/>
              <a:t>2. </a:t>
            </a:r>
            <a:r>
              <a:rPr lang="cs-CZ" sz="2400" i="1" dirty="0"/>
              <a:t>ročník základní školy</a:t>
            </a:r>
            <a:r>
              <a:rPr lang="cs-CZ" sz="2400" dirty="0"/>
              <a:t>. Brno : Nová škola, 2003. </a:t>
            </a:r>
            <a:r>
              <a:rPr lang="cs-CZ" sz="2400" dirty="0" smtClean="0"/>
              <a:t>63 </a:t>
            </a:r>
            <a:r>
              <a:rPr lang="cs-CZ" sz="2400" dirty="0"/>
              <a:t>s. ISBN 80-7289-034-4.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186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520</TotalTime>
  <Words>296</Words>
  <Application>Microsoft Office PowerPoint</Application>
  <PresentationFormat>Předvádění na obrazovce (4:3)</PresentationFormat>
  <Paragraphs>121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Carnival</vt:lpstr>
      <vt:lpstr>Společné znaky a dělení rostlin (výklad)</vt:lpstr>
      <vt:lpstr>Mezi rostliny patří:</vt:lpstr>
      <vt:lpstr>SPOLEČNÉ ZNAKY ROSTLIN</vt:lpstr>
      <vt:lpstr>DĚLENÍ ROSTLIN</vt:lpstr>
      <vt:lpstr>DĚLENÍ ROSTLIN </vt:lpstr>
      <vt:lpstr>UŽITKOVÉ ROSTLINY</vt:lpstr>
      <vt:lpstr>Druhy ovoce</vt:lpstr>
      <vt:lpstr>Druhy zeleniny</vt:lpstr>
      <vt:lpstr>Druhy hospodářských plodin</vt:lpstr>
      <vt:lpstr>OKRASNÉ ROSTLINY</vt:lpstr>
      <vt:lpstr>LÉČIVÉ ROSTLINY</vt:lpstr>
      <vt:lpstr>JEDOVATÉ ROSTLINY</vt:lpstr>
      <vt:lpstr>CHRÁNĚNÉ ROSTLINY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Halamová</dc:creator>
  <cp:lastModifiedBy>Zdeňka Halamová</cp:lastModifiedBy>
  <cp:revision>55</cp:revision>
  <dcterms:created xsi:type="dcterms:W3CDTF">2011-03-21T19:17:24Z</dcterms:created>
  <dcterms:modified xsi:type="dcterms:W3CDTF">2012-04-05T08:22:58Z</dcterms:modified>
</cp:coreProperties>
</file>