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26"/>
  </p:notesMasterIdLst>
  <p:sldIdLst>
    <p:sldId id="280" r:id="rId2"/>
    <p:sldId id="281" r:id="rId3"/>
    <p:sldId id="256" r:id="rId4"/>
    <p:sldId id="257" r:id="rId5"/>
    <p:sldId id="258" r:id="rId6"/>
    <p:sldId id="262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00"/>
    <a:srgbClr val="541896"/>
    <a:srgbClr val="A603AB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3496" autoAdjust="0"/>
    <p:restoredTop sz="94660"/>
  </p:normalViewPr>
  <p:slideViewPr>
    <p:cSldViewPr>
      <p:cViewPr>
        <p:scale>
          <a:sx n="100" d="100"/>
          <a:sy n="100" d="100"/>
        </p:scale>
        <p:origin x="-672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C233B4E-8B89-49FF-A4FF-549FDCB07339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E14D88-8C02-487F-BE88-8CF5563E08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9D5054-1BA8-455E-9F70-C8AC92148BAB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88E794-FE36-46F6-857D-36B7B9DF93C5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E428-DE2E-49B2-B521-8D93F2E411E3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355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0B0D8F-B8AC-43D5-ACBF-62E563856098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560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9253CC-9F26-4374-A773-0C445962D76A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64BB77-C921-4043-9F13-6E0734A9E811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ABA68-3342-4814-A3F7-F1D85D4C0BEB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4E646C-8A0E-4CEC-B9E9-1DC16DAF05EF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3174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F95A57-6157-4C71-8E15-0C7CE6405692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3379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DFC49D-1E97-4A2A-AFAA-2BF629D855B6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3584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9BC077-38F5-4301-97C7-0B195E399F56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A382D71-E1BF-43FB-BF16-971D4703937F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3993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17777B-6AF3-4480-BCCA-C09601977F9C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264DB5-03E8-4EA3-97BA-2EF6A3BD0A25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403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49D01F-A0EB-4DA8-A97C-7F9EB668604E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60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1CCFBB-7116-4133-A0E5-E31B683449DF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813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16FB25-B42E-46B9-B9DD-283EF0FBCAB1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017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A87FF4-FB2C-4447-BC51-38B79F202CA4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222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BC0063-EE8F-4426-8747-36A053F59086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427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06DBCD-4834-4871-9D2F-A4D34D4FDBC0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632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2B6824-8DE3-4726-94D7-B9C258BEFD29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837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51DCC9-81BB-4198-A690-1F9811D972BF}" type="slidenum">
              <a:rPr lang="cs-CZ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cs-CZ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9525 h 1912"/>
              <a:gd name="T4" fmla="*/ 0 w 1588"/>
              <a:gd name="T5" fmla="*/ 9525 h 1912"/>
              <a:gd name="T6" fmla="*/ 0 w 1588"/>
              <a:gd name="T7" fmla="*/ 95250 h 1912"/>
              <a:gd name="T8" fmla="*/ 0 w 1588"/>
              <a:gd name="T9" fmla="*/ 3035300 h 1912"/>
              <a:gd name="T10" fmla="*/ 0 w 1588"/>
              <a:gd name="T11" fmla="*/ 3035300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469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73750-25A1-404D-A2BD-18D740820C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8BFB1-D939-4A63-ABD3-039339238C75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50468-ACFE-476D-9940-A274A0AC308C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1D8C5-3667-4FE3-A177-A0D0F8D73B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2D67C-D6A2-4784-871C-B934A805955B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283E4-150F-4EB5-9364-45A9371709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8023B-926E-4394-A7A0-A0967FDD8F21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62003-0939-4A0D-8450-F377696620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4DD7B-1899-4CF5-B7A1-71D999D2287E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5B4D5-4DF9-4B85-9894-EEAE966C0F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B2EE1-7CE7-4FB8-879E-65AE3B467DEA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BD284-AB15-4983-A999-62CA232D3B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BA3BF-62A2-4A95-8695-5679DA928493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C6BC40-A4DA-468F-A00C-3A05AF4058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425AB-32E4-4A8E-9BC5-FF3754DFF5C4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64C0F-FA27-4EBF-BB72-BEE36FA081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36CC1-5CF9-470C-A809-A838375B3468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9424A-5FA5-47DC-B14B-2820250B02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16E7E-1AA6-4C49-BEC4-EC0D00CAF017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95C00-31A6-411A-9CF3-5C6128998A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02411-5463-4796-82CA-E8445CF19D63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7173D-14A7-4C36-83B1-C69F3CEC86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36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660861CE-D9D4-49E3-8F59-7E2768E9F1D2}" type="datetimeFigureOut">
              <a:rPr lang="cs-CZ"/>
              <a:pPr>
                <a:defRPr/>
              </a:pPr>
              <a:t>31.8.2014</a:t>
            </a:fld>
            <a:endParaRPr lang="cs-CZ"/>
          </a:p>
        </p:txBody>
      </p:sp>
      <p:sp>
        <p:nvSpPr>
          <p:cNvPr id="1136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6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2B3C7E1B-29B1-415B-BB5D-4239EC9E64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8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ransition>
    <p:cut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6.xml"/><Relationship Id="rId18" Type="http://schemas.openxmlformats.org/officeDocument/2006/relationships/slide" Target="slide20.xml"/><Relationship Id="rId3" Type="http://schemas.openxmlformats.org/officeDocument/2006/relationships/slide" Target="slide5.xml"/><Relationship Id="rId21" Type="http://schemas.openxmlformats.org/officeDocument/2006/relationships/slide" Target="slide23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17" Type="http://schemas.openxmlformats.org/officeDocument/2006/relationships/slide" Target="slide19.xml"/><Relationship Id="rId2" Type="http://schemas.openxmlformats.org/officeDocument/2006/relationships/notesSlide" Target="../notesSlides/notesSlide2.xml"/><Relationship Id="rId16" Type="http://schemas.openxmlformats.org/officeDocument/2006/relationships/slide" Target="slide13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18.xml"/><Relationship Id="rId5" Type="http://schemas.openxmlformats.org/officeDocument/2006/relationships/slide" Target="slide10.xml"/><Relationship Id="rId15" Type="http://schemas.openxmlformats.org/officeDocument/2006/relationships/slide" Target="slide14.xml"/><Relationship Id="rId10" Type="http://schemas.openxmlformats.org/officeDocument/2006/relationships/slide" Target="slide9.xml"/><Relationship Id="rId19" Type="http://schemas.openxmlformats.org/officeDocument/2006/relationships/slide" Target="slide21.xml"/><Relationship Id="rId4" Type="http://schemas.openxmlformats.org/officeDocument/2006/relationships/slide" Target="slide8.xml"/><Relationship Id="rId9" Type="http://schemas.openxmlformats.org/officeDocument/2006/relationships/slide" Target="slide6.xml"/><Relationship Id="rId14" Type="http://schemas.openxmlformats.org/officeDocument/2006/relationships/slide" Target="slide15.xml"/><Relationship Id="rId22" Type="http://schemas.openxmlformats.org/officeDocument/2006/relationships/slide" Target="slide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750" y="2924175"/>
          <a:ext cx="8229600" cy="3140075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3538736"/>
                <a:gridCol w="4690864"/>
              </a:tblGrid>
              <a:tr h="370915">
                <a:tc>
                  <a:txBody>
                    <a:bodyPr/>
                    <a:lstStyle/>
                    <a:p>
                      <a:r>
                        <a:rPr lang="cs-CZ" sz="1800" kern="1200" dirty="0" smtClean="0"/>
                        <a:t>Název školy: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 škola a Mateřská škola Sepekov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91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Autor: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Mgr. Irena Kotalíková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91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Název: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/>
                        <a:t>VY_32_INOVACE_249_S</a:t>
                      </a:r>
                      <a:r>
                        <a:rPr lang="cs-CZ" sz="1800" dirty="0" smtClean="0"/>
                        <a:t>. a </a:t>
                      </a:r>
                      <a:r>
                        <a:rPr lang="cs-CZ" sz="1800" dirty="0" err="1" smtClean="0"/>
                        <a:t>Stř</a:t>
                      </a:r>
                      <a:r>
                        <a:rPr lang="cs-CZ" sz="1800" dirty="0" smtClean="0"/>
                        <a:t>.</a:t>
                      </a:r>
                      <a:r>
                        <a:rPr lang="cs-CZ" sz="1800" baseline="0" dirty="0" smtClean="0"/>
                        <a:t> Amerika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91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Vzdělávací oblast: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Člověk a příroda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91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Číslo projektu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CZ.1.07/1.4.00/21.2046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1458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Číslo a název</a:t>
                      </a:r>
                      <a:r>
                        <a:rPr lang="cs-CZ" sz="1800" baseline="0" dirty="0" smtClean="0"/>
                        <a:t> klíčové aktivity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III/2</a:t>
                      </a:r>
                    </a:p>
                    <a:p>
                      <a:r>
                        <a:rPr lang="cs-CZ" sz="1800" dirty="0" smtClean="0"/>
                        <a:t>Inovace a zkvalitnění</a:t>
                      </a:r>
                      <a:r>
                        <a:rPr lang="cs-CZ" sz="1800" baseline="0" dirty="0" smtClean="0"/>
                        <a:t> výuky prostřednictvím ICT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91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Období</a:t>
                      </a:r>
                      <a:r>
                        <a:rPr lang="cs-CZ" sz="1800" baseline="0" dirty="0" smtClean="0"/>
                        <a:t> vytvoření DUM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Leden</a:t>
                      </a:r>
                      <a:r>
                        <a:rPr lang="cs-CZ" sz="1800" baseline="0" dirty="0" smtClean="0"/>
                        <a:t> 2013</a:t>
                      </a:r>
                      <a:endParaRPr lang="cs-CZ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3100" name="Obrázek 1" descr="Logolink_horizontal_zaklad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260350"/>
            <a:ext cx="5753100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68313" y="2349500"/>
          <a:ext cx="8353425" cy="266700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3600614"/>
                <a:gridCol w="475281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Anotace: </a:t>
                      </a:r>
                      <a:endParaRPr lang="cs-CZ" dirty="0"/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Vědomostní hra slouží k ověření znalostí probraného učiva, lze využít také jako forma soutěže</a:t>
                      </a:r>
                      <a:endParaRPr lang="cs-CZ" dirty="0"/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Jazyk:</a:t>
                      </a:r>
                      <a:endParaRPr lang="cs-CZ" dirty="0"/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</a:t>
                      </a:r>
                      <a:endParaRPr lang="cs-CZ" dirty="0"/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Očekávaný výstup:</a:t>
                      </a:r>
                      <a:endParaRPr lang="cs-CZ" dirty="0"/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Opakování  a procvičení učiva zábavnou formou</a:t>
                      </a:r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Ročník:</a:t>
                      </a:r>
                      <a:endParaRPr lang="cs-CZ" dirty="0"/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Šestý, sedmý</a:t>
                      </a:r>
                      <a:endParaRPr lang="cs-CZ" dirty="0"/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Prezentace</a:t>
                      </a:r>
                      <a:endParaRPr lang="cs-CZ" dirty="0"/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4118" name="Obrázek 2" descr="Logolink_horizontal_zaklad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260350"/>
            <a:ext cx="5753100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90599" y="1870058"/>
            <a:ext cx="5929354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Riskuj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title"/>
          </p:nvPr>
        </p:nvSpPr>
        <p:spPr>
          <a:xfrm>
            <a:off x="611188" y="5949950"/>
            <a:ext cx="8229600" cy="647700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smtClean="0"/>
              <a:t>Didaktická hra – opakování Amerika</a:t>
            </a:r>
          </a:p>
        </p:txBody>
      </p:sp>
      <p:sp>
        <p:nvSpPr>
          <p:cNvPr id="5124" name="Text Box 9"/>
          <p:cNvSpPr txBox="1">
            <a:spLocks noChangeArrowheads="1"/>
          </p:cNvSpPr>
          <p:nvPr/>
        </p:nvSpPr>
        <p:spPr bwMode="auto">
          <a:xfrm>
            <a:off x="2051050" y="3573463"/>
            <a:ext cx="59769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4000" b="1">
                <a:solidFill>
                  <a:srgbClr val="000000"/>
                </a:solidFill>
                <a:latin typeface="Arial" charset="0"/>
              </a:rPr>
              <a:t>SEVERNÍ A STŘEDNÍ AMERIKA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aoblený obdélník 2"/>
          <p:cNvSpPr>
            <a:spLocks noChangeArrowheads="1"/>
          </p:cNvSpPr>
          <p:nvPr/>
        </p:nvSpPr>
        <p:spPr bwMode="auto">
          <a:xfrm>
            <a:off x="369888" y="333375"/>
            <a:ext cx="2571750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58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000" b="1">
                <a:solidFill>
                  <a:srgbClr val="FFFFFF"/>
                </a:solidFill>
                <a:latin typeface="Arial" charset="0"/>
              </a:rPr>
              <a:t>ČLENITOST </a:t>
            </a:r>
          </a:p>
        </p:txBody>
      </p:sp>
      <p:sp>
        <p:nvSpPr>
          <p:cNvPr id="6147" name="Zaoblený obdélník 5"/>
          <p:cNvSpPr>
            <a:spLocks noChangeArrowheads="1"/>
          </p:cNvSpPr>
          <p:nvPr/>
        </p:nvSpPr>
        <p:spPr bwMode="auto">
          <a:xfrm>
            <a:off x="369888" y="1268413"/>
            <a:ext cx="2571750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58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000" b="1">
                <a:solidFill>
                  <a:srgbClr val="FFFFFF"/>
                </a:solidFill>
                <a:latin typeface="Arial" charset="0"/>
              </a:rPr>
              <a:t>POVRCH</a:t>
            </a:r>
          </a:p>
        </p:txBody>
      </p:sp>
      <p:sp>
        <p:nvSpPr>
          <p:cNvPr id="6148" name="Zaoblený obdélník 6"/>
          <p:cNvSpPr>
            <a:spLocks noChangeArrowheads="1"/>
          </p:cNvSpPr>
          <p:nvPr/>
        </p:nvSpPr>
        <p:spPr bwMode="auto">
          <a:xfrm>
            <a:off x="369888" y="3213100"/>
            <a:ext cx="2571750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58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000" b="1">
                <a:solidFill>
                  <a:srgbClr val="FFFFFF"/>
                </a:solidFill>
                <a:latin typeface="Arial" charset="0"/>
              </a:rPr>
              <a:t>STÁTY </a:t>
            </a:r>
          </a:p>
        </p:txBody>
      </p:sp>
      <p:sp>
        <p:nvSpPr>
          <p:cNvPr id="6149" name="Zaoblený obdélník 7"/>
          <p:cNvSpPr>
            <a:spLocks noChangeArrowheads="1"/>
          </p:cNvSpPr>
          <p:nvPr/>
        </p:nvSpPr>
        <p:spPr bwMode="auto">
          <a:xfrm>
            <a:off x="369888" y="2205038"/>
            <a:ext cx="2571750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58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000" b="1">
                <a:solidFill>
                  <a:srgbClr val="FFFFFF"/>
                </a:solidFill>
                <a:latin typeface="Arial" charset="0"/>
              </a:rPr>
              <a:t>VODSTVO</a:t>
            </a:r>
          </a:p>
        </p:txBody>
      </p:sp>
      <p:sp>
        <p:nvSpPr>
          <p:cNvPr id="6150" name="Zaoblený obdélník 9"/>
          <p:cNvSpPr>
            <a:spLocks noChangeArrowheads="1"/>
          </p:cNvSpPr>
          <p:nvPr/>
        </p:nvSpPr>
        <p:spPr bwMode="auto">
          <a:xfrm>
            <a:off x="442913" y="4365625"/>
            <a:ext cx="2571750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58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000" b="1">
                <a:solidFill>
                  <a:srgbClr val="FFFFFF"/>
                </a:solidFill>
                <a:latin typeface="Arial" charset="0"/>
              </a:rPr>
              <a:t>MĚSTA</a:t>
            </a:r>
          </a:p>
        </p:txBody>
      </p:sp>
      <p:sp>
        <p:nvSpPr>
          <p:cNvPr id="15" name="Zaoblený obdélník 1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492500" y="333375"/>
            <a:ext cx="1357313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1000</a:t>
            </a:r>
          </a:p>
        </p:txBody>
      </p:sp>
      <p:sp>
        <p:nvSpPr>
          <p:cNvPr id="16" name="Zaoblený obdélník 1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859338" y="333375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2000</a:t>
            </a:r>
          </a:p>
        </p:txBody>
      </p:sp>
      <p:sp>
        <p:nvSpPr>
          <p:cNvPr id="17" name="Zaoblený obdélník 16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859338" y="1268413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2000</a:t>
            </a:r>
          </a:p>
        </p:txBody>
      </p:sp>
      <p:sp>
        <p:nvSpPr>
          <p:cNvPr id="18" name="Zaoblený obdélník 1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227763" y="1268413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3000</a:t>
            </a:r>
          </a:p>
        </p:txBody>
      </p:sp>
      <p:sp>
        <p:nvSpPr>
          <p:cNvPr id="19" name="Zaoblený obdélník 1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596188" y="1268413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4000</a:t>
            </a:r>
          </a:p>
        </p:txBody>
      </p:sp>
      <p:sp>
        <p:nvSpPr>
          <p:cNvPr id="20" name="Zaoblený obdélník 1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7596188" y="333375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4000</a:t>
            </a:r>
          </a:p>
        </p:txBody>
      </p:sp>
      <p:sp>
        <p:nvSpPr>
          <p:cNvPr id="21" name="Zaoblený obdélník 2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6227763" y="333375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3000</a:t>
            </a:r>
          </a:p>
        </p:txBody>
      </p:sp>
      <p:sp>
        <p:nvSpPr>
          <p:cNvPr id="22" name="Zaoblený obdélník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492500" y="1268413"/>
            <a:ext cx="1357313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1000</a:t>
            </a:r>
          </a:p>
        </p:txBody>
      </p:sp>
      <p:sp>
        <p:nvSpPr>
          <p:cNvPr id="23" name="Zaoblený obdélník 22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859338" y="3213100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2000</a:t>
            </a:r>
          </a:p>
        </p:txBody>
      </p:sp>
      <p:sp>
        <p:nvSpPr>
          <p:cNvPr id="24" name="Zaoblený obdélník 2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467100" y="3213100"/>
            <a:ext cx="1357313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1000</a:t>
            </a:r>
          </a:p>
        </p:txBody>
      </p:sp>
      <p:sp>
        <p:nvSpPr>
          <p:cNvPr id="25" name="Zaoblený obdélník 24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596188" y="2205038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4000</a:t>
            </a:r>
          </a:p>
        </p:txBody>
      </p:sp>
      <p:sp>
        <p:nvSpPr>
          <p:cNvPr id="26" name="Zaoblený obdélník 25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227763" y="2205038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3000</a:t>
            </a:r>
          </a:p>
        </p:txBody>
      </p:sp>
      <p:sp>
        <p:nvSpPr>
          <p:cNvPr id="27" name="Zaoblený obdélník 26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859338" y="2205038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2000</a:t>
            </a:r>
          </a:p>
        </p:txBody>
      </p:sp>
      <p:sp>
        <p:nvSpPr>
          <p:cNvPr id="28" name="Zaoblený obdélník 27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3467100" y="2205038"/>
            <a:ext cx="1357313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1000</a:t>
            </a:r>
          </a:p>
        </p:txBody>
      </p:sp>
      <p:sp>
        <p:nvSpPr>
          <p:cNvPr id="29" name="Zaoblený obdélník 28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227763" y="3213100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3000</a:t>
            </a:r>
          </a:p>
        </p:txBody>
      </p:sp>
      <p:sp>
        <p:nvSpPr>
          <p:cNvPr id="30" name="Zaoblený obdélník 29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596188" y="3213100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4000</a:t>
            </a:r>
          </a:p>
        </p:txBody>
      </p:sp>
      <p:sp>
        <p:nvSpPr>
          <p:cNvPr id="31" name="Zaoblený obdélník 30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3467100" y="4365625"/>
            <a:ext cx="1357313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1000</a:t>
            </a:r>
          </a:p>
        </p:txBody>
      </p:sp>
      <p:sp>
        <p:nvSpPr>
          <p:cNvPr id="32" name="Zaoblený obdélník 3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4859338" y="4365625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2000</a:t>
            </a:r>
          </a:p>
        </p:txBody>
      </p:sp>
      <p:sp>
        <p:nvSpPr>
          <p:cNvPr id="33" name="Zaoblený obdélník 32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227763" y="4365625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3000</a:t>
            </a:r>
          </a:p>
        </p:txBody>
      </p:sp>
      <p:sp>
        <p:nvSpPr>
          <p:cNvPr id="34" name="Zaoblený obdélník 33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596188" y="4365625"/>
            <a:ext cx="1357312" cy="714375"/>
          </a:xfrm>
          <a:prstGeom prst="roundRect">
            <a:avLst>
              <a:gd name="adj" fmla="val 16667"/>
            </a:avLst>
          </a:prstGeom>
          <a:solidFill>
            <a:schemeClr val="accent1">
              <a:alpha val="67000"/>
            </a:scheme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4000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 nodeType="clickPar">
                      <p:stCondLst>
                        <p:cond delay="0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 nodeType="clickPar">
                      <p:stCondLst>
                        <p:cond delay="0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 nodeType="clickPar">
                      <p:stCondLst>
                        <p:cond delay="0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 nodeType="clickPar">
                      <p:stCondLst>
                        <p:cond delay="0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 nodeType="clickPar">
                      <p:stCondLst>
                        <p:cond delay="0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385175" cy="1431925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Největší ostrov světa,ležící na severu Ameriky, je : </a:t>
            </a:r>
            <a:r>
              <a:rPr lang="cs-CZ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" name="Obdélník s odříznutým příčným rohem 7"/>
          <p:cNvSpPr>
            <a:spLocks noChangeArrowheads="1"/>
          </p:cNvSpPr>
          <p:nvPr/>
        </p:nvSpPr>
        <p:spPr bwMode="auto">
          <a:xfrm>
            <a:off x="1331913" y="1700213"/>
            <a:ext cx="6429375" cy="785812"/>
          </a:xfrm>
          <a:custGeom>
            <a:avLst/>
            <a:gdLst>
              <a:gd name="T0" fmla="*/ 6429375 w 6429375"/>
              <a:gd name="T1" fmla="*/ 392906 h 785813"/>
              <a:gd name="T2" fmla="*/ 3214694 w 6429375"/>
              <a:gd name="T3" fmla="*/ 785809 h 785813"/>
              <a:gd name="T4" fmla="*/ 0 w 6429375"/>
              <a:gd name="T5" fmla="*/ 392906 h 785813"/>
              <a:gd name="T6" fmla="*/ 3214694 w 6429375"/>
              <a:gd name="T7" fmla="*/ 0 h 78581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429375"/>
              <a:gd name="T13" fmla="*/ 65486 h 785813"/>
              <a:gd name="T14" fmla="*/ 6363891 w 6429375"/>
              <a:gd name="T15" fmla="*/ 720327 h 7858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785813">
                <a:moveTo>
                  <a:pt x="0" y="0"/>
                </a:moveTo>
                <a:lnTo>
                  <a:pt x="6298404" y="0"/>
                </a:lnTo>
                <a:lnTo>
                  <a:pt x="6429375" y="130971"/>
                </a:lnTo>
                <a:lnTo>
                  <a:pt x="6429375" y="785813"/>
                </a:lnTo>
                <a:lnTo>
                  <a:pt x="130971" y="785813"/>
                </a:lnTo>
                <a:lnTo>
                  <a:pt x="0" y="6548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a)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Baffinův</a:t>
            </a:r>
          </a:p>
        </p:txBody>
      </p:sp>
      <p:sp>
        <p:nvSpPr>
          <p:cNvPr id="9" name="Obdélník s odříznutým příčným rohem 8"/>
          <p:cNvSpPr>
            <a:spLocks noChangeArrowheads="1"/>
          </p:cNvSpPr>
          <p:nvPr/>
        </p:nvSpPr>
        <p:spPr bwMode="auto">
          <a:xfrm>
            <a:off x="1331913" y="3068638"/>
            <a:ext cx="6429375" cy="785812"/>
          </a:xfrm>
          <a:custGeom>
            <a:avLst/>
            <a:gdLst>
              <a:gd name="T0" fmla="*/ 6429375 w 6429375"/>
              <a:gd name="T1" fmla="*/ 392906 h 785812"/>
              <a:gd name="T2" fmla="*/ 3214694 w 6429375"/>
              <a:gd name="T3" fmla="*/ 785812 h 785812"/>
              <a:gd name="T4" fmla="*/ 0 w 6429375"/>
              <a:gd name="T5" fmla="*/ 392906 h 785812"/>
              <a:gd name="T6" fmla="*/ 3214694 w 6429375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429375"/>
              <a:gd name="T13" fmla="*/ 65486 h 785812"/>
              <a:gd name="T14" fmla="*/ 6363891 w 6429375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785812">
                <a:moveTo>
                  <a:pt x="0" y="0"/>
                </a:moveTo>
                <a:lnTo>
                  <a:pt x="6298404" y="0"/>
                </a:lnTo>
                <a:lnTo>
                  <a:pt x="6429375" y="130971"/>
                </a:lnTo>
                <a:lnTo>
                  <a:pt x="6429375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Grónsko</a:t>
            </a:r>
          </a:p>
        </p:txBody>
      </p:sp>
      <p:sp>
        <p:nvSpPr>
          <p:cNvPr id="10" name="Obdélník s odříznutým příčným rohem 9"/>
          <p:cNvSpPr>
            <a:spLocks noChangeArrowheads="1"/>
          </p:cNvSpPr>
          <p:nvPr/>
        </p:nvSpPr>
        <p:spPr bwMode="auto">
          <a:xfrm>
            <a:off x="1331913" y="4508500"/>
            <a:ext cx="6429375" cy="785813"/>
          </a:xfrm>
          <a:custGeom>
            <a:avLst/>
            <a:gdLst>
              <a:gd name="T0" fmla="*/ 6429375 w 6429375"/>
              <a:gd name="T1" fmla="*/ 392907 h 785812"/>
              <a:gd name="T2" fmla="*/ 3214694 w 6429375"/>
              <a:gd name="T3" fmla="*/ 785816 h 785812"/>
              <a:gd name="T4" fmla="*/ 0 w 6429375"/>
              <a:gd name="T5" fmla="*/ 392907 h 785812"/>
              <a:gd name="T6" fmla="*/ 3214694 w 6429375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429375"/>
              <a:gd name="T13" fmla="*/ 65486 h 785812"/>
              <a:gd name="T14" fmla="*/ 6363891 w 6429375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785812">
                <a:moveTo>
                  <a:pt x="0" y="0"/>
                </a:moveTo>
                <a:lnTo>
                  <a:pt x="6298404" y="0"/>
                </a:lnTo>
                <a:lnTo>
                  <a:pt x="6429375" y="130971"/>
                </a:lnTo>
                <a:lnTo>
                  <a:pt x="6429375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Labrador</a:t>
            </a:r>
          </a:p>
        </p:txBody>
      </p:sp>
      <p:sp>
        <p:nvSpPr>
          <p:cNvPr id="13" name="Obdélník s odříznutým příčným rohem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419475" y="5949950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 idx="4294967295"/>
          </p:nvPr>
        </p:nvSpPr>
        <p:spPr>
          <a:xfrm>
            <a:off x="323850" y="260350"/>
            <a:ext cx="8510588" cy="1325563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smtClean="0">
                <a:solidFill>
                  <a:schemeClr val="tx1"/>
                </a:solidFill>
              </a:rPr>
              <a:t> </a:t>
            </a:r>
            <a:r>
              <a:rPr lang="cs-CZ" sz="40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Jak se jmenuje průplav, který odděluje Střední a Jižní Ameriku : 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76600" y="5805488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Návrat na hrací pole</a:t>
            </a:r>
          </a:p>
        </p:txBody>
      </p:sp>
      <p:sp>
        <p:nvSpPr>
          <p:cNvPr id="7" name="Obdélník s odříznutým příčným rohem 6"/>
          <p:cNvSpPr>
            <a:spLocks noChangeArrowheads="1"/>
          </p:cNvSpPr>
          <p:nvPr/>
        </p:nvSpPr>
        <p:spPr bwMode="auto">
          <a:xfrm>
            <a:off x="1281113" y="1863725"/>
            <a:ext cx="6357937" cy="714375"/>
          </a:xfrm>
          <a:custGeom>
            <a:avLst/>
            <a:gdLst>
              <a:gd name="T0" fmla="*/ 6357937 w 6357937"/>
              <a:gd name="T1" fmla="*/ 357188 h 714375"/>
              <a:gd name="T2" fmla="*/ 3178969 w 6357937"/>
              <a:gd name="T3" fmla="*/ 714375 h 714375"/>
              <a:gd name="T4" fmla="*/ 0 w 6357937"/>
              <a:gd name="T5" fmla="*/ 357188 h 714375"/>
              <a:gd name="T6" fmla="*/ 3178969 w 6357937"/>
              <a:gd name="T7" fmla="*/ 0 h 71437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32 w 6357937"/>
              <a:gd name="T13" fmla="*/ 59532 h 714375"/>
              <a:gd name="T14" fmla="*/ 6298405 w 6357937"/>
              <a:gd name="T15" fmla="*/ 654843 h 7143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7" h="714375">
                <a:moveTo>
                  <a:pt x="0" y="0"/>
                </a:moveTo>
                <a:lnTo>
                  <a:pt x="6238872" y="0"/>
                </a:lnTo>
                <a:lnTo>
                  <a:pt x="6357937" y="119065"/>
                </a:lnTo>
                <a:lnTo>
                  <a:pt x="6357937" y="714375"/>
                </a:lnTo>
                <a:lnTo>
                  <a:pt x="119065" y="714375"/>
                </a:lnTo>
                <a:lnTo>
                  <a:pt x="0" y="5953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a) </a:t>
            </a:r>
            <a:r>
              <a:rPr lang="cs-CZ" altLang="cs-CZ" sz="3200">
                <a:latin typeface="Arial" charset="0"/>
                <a:ea typeface="Arial Unicode MS" pitchFamily="34" charset="-128"/>
                <a:cs typeface="Arial Unicode MS" pitchFamily="34" charset="-128"/>
              </a:rPr>
              <a:t>Panamský</a:t>
            </a:r>
          </a:p>
          <a:p>
            <a:pPr marL="342900" indent="-342900" algn="ctr"/>
            <a:endParaRPr lang="cs-CZ" altLang="cs-CZ"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Obdélník s odříznutým příčným rohem 7"/>
          <p:cNvSpPr>
            <a:spLocks noChangeArrowheads="1"/>
          </p:cNvSpPr>
          <p:nvPr/>
        </p:nvSpPr>
        <p:spPr bwMode="auto">
          <a:xfrm>
            <a:off x="1306513" y="3087688"/>
            <a:ext cx="6357937" cy="785812"/>
          </a:xfrm>
          <a:custGeom>
            <a:avLst/>
            <a:gdLst>
              <a:gd name="T0" fmla="*/ 6357937 w 6357937"/>
              <a:gd name="T1" fmla="*/ 392906 h 785812"/>
              <a:gd name="T2" fmla="*/ 3178969 w 6357937"/>
              <a:gd name="T3" fmla="*/ 785812 h 785812"/>
              <a:gd name="T4" fmla="*/ 0 w 6357937"/>
              <a:gd name="T5" fmla="*/ 392906 h 785812"/>
              <a:gd name="T6" fmla="*/ 3178969 w 6357937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357937"/>
              <a:gd name="T13" fmla="*/ 65486 h 785812"/>
              <a:gd name="T14" fmla="*/ 6292449 w 6357937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7" h="785812">
                <a:moveTo>
                  <a:pt x="0" y="0"/>
                </a:moveTo>
                <a:lnTo>
                  <a:pt x="6226966" y="0"/>
                </a:lnTo>
                <a:lnTo>
                  <a:pt x="6357937" y="130971"/>
                </a:lnTo>
                <a:lnTo>
                  <a:pt x="6357937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Drakeův</a:t>
            </a:r>
          </a:p>
          <a:p>
            <a:pPr marL="342900" indent="-342900" algn="ctr"/>
            <a:endParaRPr lang="cs-CZ" altLang="cs-CZ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Obdélník s odříznutým příčným rohem 8"/>
          <p:cNvSpPr>
            <a:spLocks noChangeArrowheads="1"/>
          </p:cNvSpPr>
          <p:nvPr/>
        </p:nvSpPr>
        <p:spPr bwMode="auto">
          <a:xfrm>
            <a:off x="1331913" y="4384675"/>
            <a:ext cx="6357937" cy="714375"/>
          </a:xfrm>
          <a:custGeom>
            <a:avLst/>
            <a:gdLst>
              <a:gd name="T0" fmla="*/ 6357937 w 6357937"/>
              <a:gd name="T1" fmla="*/ 357188 h 714375"/>
              <a:gd name="T2" fmla="*/ 3178969 w 6357937"/>
              <a:gd name="T3" fmla="*/ 714375 h 714375"/>
              <a:gd name="T4" fmla="*/ 0 w 6357937"/>
              <a:gd name="T5" fmla="*/ 357188 h 714375"/>
              <a:gd name="T6" fmla="*/ 3178969 w 6357937"/>
              <a:gd name="T7" fmla="*/ 0 h 71437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32 w 6357937"/>
              <a:gd name="T13" fmla="*/ 59532 h 714375"/>
              <a:gd name="T14" fmla="*/ 6298405 w 6357937"/>
              <a:gd name="T15" fmla="*/ 654843 h 7143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7" h="714375">
                <a:moveTo>
                  <a:pt x="0" y="0"/>
                </a:moveTo>
                <a:lnTo>
                  <a:pt x="6238872" y="0"/>
                </a:lnTo>
                <a:lnTo>
                  <a:pt x="6357937" y="119065"/>
                </a:lnTo>
                <a:lnTo>
                  <a:pt x="6357937" y="714375"/>
                </a:lnTo>
                <a:lnTo>
                  <a:pt x="119065" y="714375"/>
                </a:lnTo>
                <a:lnTo>
                  <a:pt x="0" y="5953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Suezský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Který poloostrov nepatří k Americe: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348038" y="6021388"/>
            <a:ext cx="2643187" cy="428625"/>
          </a:xfrm>
          <a:custGeom>
            <a:avLst/>
            <a:gdLst>
              <a:gd name="T0" fmla="*/ 2643187 w 2643187"/>
              <a:gd name="T1" fmla="*/ 214313 h 428625"/>
              <a:gd name="T2" fmla="*/ 1321594 w 2643187"/>
              <a:gd name="T3" fmla="*/ 428625 h 428625"/>
              <a:gd name="T4" fmla="*/ 0 w 2643187"/>
              <a:gd name="T5" fmla="*/ 214313 h 428625"/>
              <a:gd name="T6" fmla="*/ 1321594 w 2643187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7"/>
              <a:gd name="T13" fmla="*/ 35719 h 428625"/>
              <a:gd name="T14" fmla="*/ 2607468 w 2643187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7" h="428625">
                <a:moveTo>
                  <a:pt x="0" y="0"/>
                </a:moveTo>
                <a:lnTo>
                  <a:pt x="2571748" y="0"/>
                </a:lnTo>
                <a:lnTo>
                  <a:pt x="2643187" y="71439"/>
                </a:lnTo>
                <a:lnTo>
                  <a:pt x="2643187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Návrat na hrací pole</a:t>
            </a:r>
          </a:p>
        </p:txBody>
      </p:sp>
      <p:sp>
        <p:nvSpPr>
          <p:cNvPr id="7" name="Obdélník s odříznutým příčným rohem 6"/>
          <p:cNvSpPr>
            <a:spLocks noChangeArrowheads="1"/>
          </p:cNvSpPr>
          <p:nvPr/>
        </p:nvSpPr>
        <p:spPr bwMode="auto">
          <a:xfrm>
            <a:off x="1281113" y="1793875"/>
            <a:ext cx="6429375" cy="714375"/>
          </a:xfrm>
          <a:custGeom>
            <a:avLst/>
            <a:gdLst>
              <a:gd name="T0" fmla="*/ 6429375 w 6429375"/>
              <a:gd name="T1" fmla="*/ 357188 h 714375"/>
              <a:gd name="T2" fmla="*/ 3214694 w 6429375"/>
              <a:gd name="T3" fmla="*/ 714375 h 714375"/>
              <a:gd name="T4" fmla="*/ 0 w 6429375"/>
              <a:gd name="T5" fmla="*/ 357188 h 714375"/>
              <a:gd name="T6" fmla="*/ 3214694 w 6429375"/>
              <a:gd name="T7" fmla="*/ 0 h 71437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32 w 6429375"/>
              <a:gd name="T13" fmla="*/ 59532 h 714375"/>
              <a:gd name="T14" fmla="*/ 6369843 w 6429375"/>
              <a:gd name="T15" fmla="*/ 654843 h 7143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714375">
                <a:moveTo>
                  <a:pt x="0" y="0"/>
                </a:moveTo>
                <a:lnTo>
                  <a:pt x="6310310" y="0"/>
                </a:lnTo>
                <a:lnTo>
                  <a:pt x="6429375" y="119065"/>
                </a:lnTo>
                <a:lnTo>
                  <a:pt x="6429375" y="714375"/>
                </a:lnTo>
                <a:lnTo>
                  <a:pt x="119065" y="714375"/>
                </a:lnTo>
                <a:lnTo>
                  <a:pt x="0" y="5953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a)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Kamčatský</a:t>
            </a:r>
          </a:p>
        </p:txBody>
      </p:sp>
      <p:sp>
        <p:nvSpPr>
          <p:cNvPr id="8" name="Obdélník s odříznutým příčným rohem 7"/>
          <p:cNvSpPr>
            <a:spLocks noChangeArrowheads="1"/>
          </p:cNvSpPr>
          <p:nvPr/>
        </p:nvSpPr>
        <p:spPr bwMode="auto">
          <a:xfrm>
            <a:off x="1306513" y="3089275"/>
            <a:ext cx="6429375" cy="714375"/>
          </a:xfrm>
          <a:custGeom>
            <a:avLst/>
            <a:gdLst>
              <a:gd name="T0" fmla="*/ 6429375 w 6429375"/>
              <a:gd name="T1" fmla="*/ 357188 h 714375"/>
              <a:gd name="T2" fmla="*/ 3214694 w 6429375"/>
              <a:gd name="T3" fmla="*/ 714375 h 714375"/>
              <a:gd name="T4" fmla="*/ 0 w 6429375"/>
              <a:gd name="T5" fmla="*/ 357188 h 714375"/>
              <a:gd name="T6" fmla="*/ 3214694 w 6429375"/>
              <a:gd name="T7" fmla="*/ 0 h 71437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32 w 6429375"/>
              <a:gd name="T13" fmla="*/ 59532 h 714375"/>
              <a:gd name="T14" fmla="*/ 6369843 w 6429375"/>
              <a:gd name="T15" fmla="*/ 654843 h 7143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714375">
                <a:moveTo>
                  <a:pt x="0" y="0"/>
                </a:moveTo>
                <a:lnTo>
                  <a:pt x="6310310" y="0"/>
                </a:lnTo>
                <a:lnTo>
                  <a:pt x="6429375" y="119065"/>
                </a:lnTo>
                <a:lnTo>
                  <a:pt x="6429375" y="714375"/>
                </a:lnTo>
                <a:lnTo>
                  <a:pt x="119065" y="714375"/>
                </a:lnTo>
                <a:lnTo>
                  <a:pt x="0" y="5953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Yucatán</a:t>
            </a:r>
          </a:p>
        </p:txBody>
      </p:sp>
      <p:sp>
        <p:nvSpPr>
          <p:cNvPr id="9" name="Obdélník s odříznutým příčným rohem 8"/>
          <p:cNvSpPr>
            <a:spLocks noChangeArrowheads="1"/>
          </p:cNvSpPr>
          <p:nvPr/>
        </p:nvSpPr>
        <p:spPr bwMode="auto">
          <a:xfrm>
            <a:off x="1331913" y="4457700"/>
            <a:ext cx="6357937" cy="714375"/>
          </a:xfrm>
          <a:custGeom>
            <a:avLst/>
            <a:gdLst>
              <a:gd name="T0" fmla="*/ 6357937 w 6357937"/>
              <a:gd name="T1" fmla="*/ 357188 h 714375"/>
              <a:gd name="T2" fmla="*/ 3178969 w 6357937"/>
              <a:gd name="T3" fmla="*/ 714375 h 714375"/>
              <a:gd name="T4" fmla="*/ 0 w 6357937"/>
              <a:gd name="T5" fmla="*/ 357188 h 714375"/>
              <a:gd name="T6" fmla="*/ 3178969 w 6357937"/>
              <a:gd name="T7" fmla="*/ 0 h 71437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32 w 6357937"/>
              <a:gd name="T13" fmla="*/ 59532 h 714375"/>
              <a:gd name="T14" fmla="*/ 6298405 w 6357937"/>
              <a:gd name="T15" fmla="*/ 654843 h 7143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7" h="714375">
                <a:moveTo>
                  <a:pt x="0" y="0"/>
                </a:moveTo>
                <a:lnTo>
                  <a:pt x="6238872" y="0"/>
                </a:lnTo>
                <a:lnTo>
                  <a:pt x="6357937" y="119065"/>
                </a:lnTo>
                <a:lnTo>
                  <a:pt x="6357937" y="714375"/>
                </a:lnTo>
                <a:lnTo>
                  <a:pt x="119065" y="714375"/>
                </a:lnTo>
                <a:lnTo>
                  <a:pt x="0" y="5953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8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2800">
                <a:solidFill>
                  <a:srgbClr val="FFFFFF"/>
                </a:solidFill>
                <a:latin typeface="Arial" charset="0"/>
              </a:rPr>
              <a:t>Nové Skotsko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Kde najdeme záliv Moskytů :</a:t>
            </a:r>
          </a:p>
        </p:txBody>
      </p:sp>
      <p:sp>
        <p:nvSpPr>
          <p:cNvPr id="3" name="Obdélník s odříznutým příčným rohem 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57313" y="1752600"/>
            <a:ext cx="6429375" cy="785813"/>
          </a:xfrm>
          <a:custGeom>
            <a:avLst/>
            <a:gdLst>
              <a:gd name="T0" fmla="*/ 6429375 w 6429375"/>
              <a:gd name="T1" fmla="*/ 392907 h 785812"/>
              <a:gd name="T2" fmla="*/ 3214694 w 6429375"/>
              <a:gd name="T3" fmla="*/ 785816 h 785812"/>
              <a:gd name="T4" fmla="*/ 0 w 6429375"/>
              <a:gd name="T5" fmla="*/ 392907 h 785812"/>
              <a:gd name="T6" fmla="*/ 3214694 w 6429375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429375"/>
              <a:gd name="T13" fmla="*/ 65486 h 785812"/>
              <a:gd name="T14" fmla="*/ 6363891 w 6429375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785812">
                <a:moveTo>
                  <a:pt x="0" y="0"/>
                </a:moveTo>
                <a:lnTo>
                  <a:pt x="6298404" y="0"/>
                </a:lnTo>
                <a:lnTo>
                  <a:pt x="6429375" y="130971"/>
                </a:lnTo>
                <a:lnTo>
                  <a:pt x="6429375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altLang="cs-CZ" sz="2400">
                <a:solidFill>
                  <a:srgbClr val="FFFFFF"/>
                </a:solidFill>
                <a:latin typeface="Calibri" pitchFamily="34" charset="0"/>
              </a:rPr>
              <a:t>a) </a:t>
            </a:r>
            <a:r>
              <a:rPr lang="cs-CZ" altLang="cs-CZ" sz="2400">
                <a:solidFill>
                  <a:srgbClr val="FFFFFF"/>
                </a:solidFill>
                <a:latin typeface="Arial" charset="0"/>
              </a:rPr>
              <a:t>v Karibském moři</a:t>
            </a:r>
          </a:p>
        </p:txBody>
      </p:sp>
      <p:sp>
        <p:nvSpPr>
          <p:cNvPr id="4" name="Obdélník s odříznutým příčným rohem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403350" y="3048000"/>
            <a:ext cx="6429375" cy="785813"/>
          </a:xfrm>
          <a:custGeom>
            <a:avLst/>
            <a:gdLst>
              <a:gd name="T0" fmla="*/ 6429375 w 6429375"/>
              <a:gd name="T1" fmla="*/ 392907 h 785812"/>
              <a:gd name="T2" fmla="*/ 3214694 w 6429375"/>
              <a:gd name="T3" fmla="*/ 785816 h 785812"/>
              <a:gd name="T4" fmla="*/ 0 w 6429375"/>
              <a:gd name="T5" fmla="*/ 392907 h 785812"/>
              <a:gd name="T6" fmla="*/ 3214694 w 6429375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429375"/>
              <a:gd name="T13" fmla="*/ 65486 h 785812"/>
              <a:gd name="T14" fmla="*/ 6363891 w 6429375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785812">
                <a:moveTo>
                  <a:pt x="0" y="0"/>
                </a:moveTo>
                <a:lnTo>
                  <a:pt x="6298404" y="0"/>
                </a:lnTo>
                <a:lnTo>
                  <a:pt x="6429375" y="130971"/>
                </a:lnTo>
                <a:lnTo>
                  <a:pt x="6429375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altLang="cs-CZ" sz="24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2400">
                <a:solidFill>
                  <a:srgbClr val="FFFFFF"/>
                </a:solidFill>
                <a:latin typeface="Arial" charset="0"/>
              </a:rPr>
              <a:t>v Sargasovém moři</a:t>
            </a:r>
          </a:p>
        </p:txBody>
      </p:sp>
      <p:sp>
        <p:nvSpPr>
          <p:cNvPr id="6" name="Obdélník s odříznutým příčným rohem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348038" y="5949950"/>
            <a:ext cx="2643187" cy="428625"/>
          </a:xfrm>
          <a:custGeom>
            <a:avLst/>
            <a:gdLst>
              <a:gd name="T0" fmla="*/ 2643187 w 2643187"/>
              <a:gd name="T1" fmla="*/ 214313 h 428625"/>
              <a:gd name="T2" fmla="*/ 1321594 w 2643187"/>
              <a:gd name="T3" fmla="*/ 428625 h 428625"/>
              <a:gd name="T4" fmla="*/ 0 w 2643187"/>
              <a:gd name="T5" fmla="*/ 214313 h 428625"/>
              <a:gd name="T6" fmla="*/ 1321594 w 2643187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7"/>
              <a:gd name="T13" fmla="*/ 35719 h 428625"/>
              <a:gd name="T14" fmla="*/ 2607468 w 2643187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7" h="428625">
                <a:moveTo>
                  <a:pt x="0" y="0"/>
                </a:moveTo>
                <a:lnTo>
                  <a:pt x="2571748" y="0"/>
                </a:lnTo>
                <a:lnTo>
                  <a:pt x="2643187" y="71439"/>
                </a:lnTo>
                <a:lnTo>
                  <a:pt x="2643187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lt1"/>
                </a:solidFill>
                <a:latin typeface="+mn-lt"/>
                <a:cs typeface="+mn-cs"/>
              </a:rPr>
              <a:t>Návrat na hrací pole</a:t>
            </a:r>
          </a:p>
        </p:txBody>
      </p:sp>
      <p:sp>
        <p:nvSpPr>
          <p:cNvPr id="7" name="Obdélník s odříznutým příčným rohem 6"/>
          <p:cNvSpPr>
            <a:spLocks noChangeArrowheads="1"/>
          </p:cNvSpPr>
          <p:nvPr/>
        </p:nvSpPr>
        <p:spPr bwMode="auto">
          <a:xfrm>
            <a:off x="1403350" y="4437063"/>
            <a:ext cx="6429375" cy="785812"/>
          </a:xfrm>
          <a:custGeom>
            <a:avLst/>
            <a:gdLst>
              <a:gd name="T0" fmla="*/ 6429375 w 6429375"/>
              <a:gd name="T1" fmla="*/ 392906 h 785813"/>
              <a:gd name="T2" fmla="*/ 3214694 w 6429375"/>
              <a:gd name="T3" fmla="*/ 785809 h 785813"/>
              <a:gd name="T4" fmla="*/ 0 w 6429375"/>
              <a:gd name="T5" fmla="*/ 392906 h 785813"/>
              <a:gd name="T6" fmla="*/ 3214694 w 6429375"/>
              <a:gd name="T7" fmla="*/ 0 h 78581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429375"/>
              <a:gd name="T13" fmla="*/ 65486 h 785813"/>
              <a:gd name="T14" fmla="*/ 6363891 w 6429375"/>
              <a:gd name="T15" fmla="*/ 720327 h 7858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785813">
                <a:moveTo>
                  <a:pt x="0" y="0"/>
                </a:moveTo>
                <a:lnTo>
                  <a:pt x="6298404" y="0"/>
                </a:lnTo>
                <a:lnTo>
                  <a:pt x="6429375" y="130971"/>
                </a:lnTo>
                <a:lnTo>
                  <a:pt x="6429375" y="785813"/>
                </a:lnTo>
                <a:lnTo>
                  <a:pt x="130971" y="785813"/>
                </a:lnTo>
                <a:lnTo>
                  <a:pt x="0" y="6548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4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2400">
                <a:solidFill>
                  <a:srgbClr val="FFFFFF"/>
                </a:solidFill>
                <a:latin typeface="Arial" charset="0"/>
              </a:rPr>
              <a:t>v Labradorském moři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 idx="4294967295"/>
          </p:nvPr>
        </p:nvSpPr>
        <p:spPr>
          <a:xfrm>
            <a:off x="619125" y="325438"/>
            <a:ext cx="7956550" cy="11938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Pohoří na západním pobřeží Severní Ameriky se jmenuje :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492500" y="6021388"/>
            <a:ext cx="2643188" cy="428625"/>
          </a:xfrm>
          <a:custGeom>
            <a:avLst/>
            <a:gdLst>
              <a:gd name="T0" fmla="*/ 2643187 w 2643187"/>
              <a:gd name="T1" fmla="*/ 214313 h 428625"/>
              <a:gd name="T2" fmla="*/ 1321594 w 2643187"/>
              <a:gd name="T3" fmla="*/ 428625 h 428625"/>
              <a:gd name="T4" fmla="*/ 0 w 2643187"/>
              <a:gd name="T5" fmla="*/ 214313 h 428625"/>
              <a:gd name="T6" fmla="*/ 1321594 w 2643187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7"/>
              <a:gd name="T13" fmla="*/ 35719 h 428625"/>
              <a:gd name="T14" fmla="*/ 2607468 w 2643187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7" h="428625">
                <a:moveTo>
                  <a:pt x="0" y="0"/>
                </a:moveTo>
                <a:lnTo>
                  <a:pt x="2571748" y="0"/>
                </a:lnTo>
                <a:lnTo>
                  <a:pt x="2643187" y="71439"/>
                </a:lnTo>
                <a:lnTo>
                  <a:pt x="2643187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  <p:sp>
        <p:nvSpPr>
          <p:cNvPr id="8" name="Obdélník s odříznutým příčným rohem 7"/>
          <p:cNvSpPr>
            <a:spLocks noChangeArrowheads="1"/>
          </p:cNvSpPr>
          <p:nvPr/>
        </p:nvSpPr>
        <p:spPr bwMode="auto">
          <a:xfrm>
            <a:off x="1231900" y="1720850"/>
            <a:ext cx="6500813" cy="785813"/>
          </a:xfrm>
          <a:custGeom>
            <a:avLst/>
            <a:gdLst>
              <a:gd name="T0" fmla="*/ 6500814 w 6500812"/>
              <a:gd name="T1" fmla="*/ 392907 h 785813"/>
              <a:gd name="T2" fmla="*/ 3250408 w 6500812"/>
              <a:gd name="T3" fmla="*/ 785813 h 785813"/>
              <a:gd name="T4" fmla="*/ 0 w 6500812"/>
              <a:gd name="T5" fmla="*/ 392907 h 785813"/>
              <a:gd name="T6" fmla="*/ 3250408 w 6500812"/>
              <a:gd name="T7" fmla="*/ 0 h 78581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500812"/>
              <a:gd name="T13" fmla="*/ 65486 h 785813"/>
              <a:gd name="T14" fmla="*/ 6435324 w 6500812"/>
              <a:gd name="T15" fmla="*/ 720327 h 7858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2" h="785813">
                <a:moveTo>
                  <a:pt x="0" y="0"/>
                </a:moveTo>
                <a:lnTo>
                  <a:pt x="6369841" y="0"/>
                </a:lnTo>
                <a:lnTo>
                  <a:pt x="6500812" y="130971"/>
                </a:lnTo>
                <a:lnTo>
                  <a:pt x="6500812" y="785813"/>
                </a:lnTo>
                <a:lnTo>
                  <a:pt x="130971" y="785813"/>
                </a:lnTo>
                <a:lnTo>
                  <a:pt x="0" y="6548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 Andy</a:t>
            </a:r>
          </a:p>
        </p:txBody>
      </p:sp>
      <p:sp>
        <p:nvSpPr>
          <p:cNvPr id="9" name="Obdélník s odříznutým příčným rohem 8"/>
          <p:cNvSpPr>
            <a:spLocks noChangeArrowheads="1"/>
          </p:cNvSpPr>
          <p:nvPr/>
        </p:nvSpPr>
        <p:spPr bwMode="auto">
          <a:xfrm>
            <a:off x="1258888" y="3089275"/>
            <a:ext cx="6500812" cy="785813"/>
          </a:xfrm>
          <a:custGeom>
            <a:avLst/>
            <a:gdLst>
              <a:gd name="T0" fmla="*/ 6500811 w 6500813"/>
              <a:gd name="T1" fmla="*/ 392907 h 785812"/>
              <a:gd name="T2" fmla="*/ 3250406 w 6500813"/>
              <a:gd name="T3" fmla="*/ 785816 h 785812"/>
              <a:gd name="T4" fmla="*/ 0 w 6500813"/>
              <a:gd name="T5" fmla="*/ 392907 h 785812"/>
              <a:gd name="T6" fmla="*/ 3250406 w 6500813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500813"/>
              <a:gd name="T13" fmla="*/ 65486 h 785812"/>
              <a:gd name="T14" fmla="*/ 6435325 w 6500813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3" h="785812">
                <a:moveTo>
                  <a:pt x="0" y="0"/>
                </a:moveTo>
                <a:lnTo>
                  <a:pt x="6369842" y="0"/>
                </a:lnTo>
                <a:lnTo>
                  <a:pt x="6500813" y="130971"/>
                </a:lnTo>
                <a:lnTo>
                  <a:pt x="6500813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) Kordillery</a:t>
            </a:r>
          </a:p>
        </p:txBody>
      </p:sp>
      <p:sp>
        <p:nvSpPr>
          <p:cNvPr id="10" name="Obdélník s odříznutým příčným rohem 9"/>
          <p:cNvSpPr>
            <a:spLocks noChangeArrowheads="1"/>
          </p:cNvSpPr>
          <p:nvPr/>
        </p:nvSpPr>
        <p:spPr bwMode="auto">
          <a:xfrm>
            <a:off x="1331913" y="4529138"/>
            <a:ext cx="6429375" cy="785812"/>
          </a:xfrm>
          <a:custGeom>
            <a:avLst/>
            <a:gdLst>
              <a:gd name="T0" fmla="*/ 6429375 w 6429375"/>
              <a:gd name="T1" fmla="*/ 392906 h 785812"/>
              <a:gd name="T2" fmla="*/ 3214694 w 6429375"/>
              <a:gd name="T3" fmla="*/ 785812 h 785812"/>
              <a:gd name="T4" fmla="*/ 0 w 6429375"/>
              <a:gd name="T5" fmla="*/ 392906 h 785812"/>
              <a:gd name="T6" fmla="*/ 3214694 w 6429375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429375"/>
              <a:gd name="T13" fmla="*/ 65486 h 785812"/>
              <a:gd name="T14" fmla="*/ 6363891 w 6429375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785812">
                <a:moveTo>
                  <a:pt x="0" y="0"/>
                </a:moveTo>
                <a:lnTo>
                  <a:pt x="6298404" y="0"/>
                </a:lnTo>
                <a:lnTo>
                  <a:pt x="6429375" y="130971"/>
                </a:lnTo>
                <a:lnTo>
                  <a:pt x="6429375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8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2800">
                <a:solidFill>
                  <a:srgbClr val="FFFFFF"/>
                </a:solidFill>
                <a:latin typeface="Arial" charset="0"/>
              </a:rPr>
              <a:t>Karpaty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</a:rPr>
              <a:t>Nejvyšší horou Severní Ameriky </a:t>
            </a:r>
            <a:r>
              <a:rPr lang="cs-CZ" sz="40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</a:rPr>
              <a:t>je:</a:t>
            </a:r>
            <a:r>
              <a:rPr lang="cs-CZ" sz="4000" dirty="0" smtClean="0">
                <a:solidFill>
                  <a:schemeClr val="tx1"/>
                </a:solidFill>
              </a:rPr>
              <a:t> </a:t>
            </a:r>
            <a:endParaRPr lang="cs-CZ" sz="4000" dirty="0" smtClean="0">
              <a:solidFill>
                <a:schemeClr val="tx1"/>
              </a:solidFill>
            </a:endParaRP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492500" y="6021388"/>
            <a:ext cx="2643188" cy="428625"/>
          </a:xfrm>
          <a:custGeom>
            <a:avLst/>
            <a:gdLst>
              <a:gd name="T0" fmla="*/ 2643187 w 2643187"/>
              <a:gd name="T1" fmla="*/ 214313 h 428625"/>
              <a:gd name="T2" fmla="*/ 1321594 w 2643187"/>
              <a:gd name="T3" fmla="*/ 428625 h 428625"/>
              <a:gd name="T4" fmla="*/ 0 w 2643187"/>
              <a:gd name="T5" fmla="*/ 214313 h 428625"/>
              <a:gd name="T6" fmla="*/ 1321594 w 2643187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7"/>
              <a:gd name="T13" fmla="*/ 35719 h 428625"/>
              <a:gd name="T14" fmla="*/ 2607468 w 2643187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7" h="428625">
                <a:moveTo>
                  <a:pt x="0" y="0"/>
                </a:moveTo>
                <a:lnTo>
                  <a:pt x="2571748" y="0"/>
                </a:lnTo>
                <a:lnTo>
                  <a:pt x="2643187" y="71439"/>
                </a:lnTo>
                <a:lnTo>
                  <a:pt x="2643187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  <p:sp>
        <p:nvSpPr>
          <p:cNvPr id="7" name="Obdélník s odříznutým příčným rohem 6"/>
          <p:cNvSpPr>
            <a:spLocks noChangeArrowheads="1"/>
          </p:cNvSpPr>
          <p:nvPr/>
        </p:nvSpPr>
        <p:spPr bwMode="auto">
          <a:xfrm>
            <a:off x="1619250" y="1773238"/>
            <a:ext cx="6215063" cy="928687"/>
          </a:xfrm>
          <a:custGeom>
            <a:avLst/>
            <a:gdLst>
              <a:gd name="T0" fmla="*/ 6215064 w 6215062"/>
              <a:gd name="T1" fmla="*/ 464344 h 928687"/>
              <a:gd name="T2" fmla="*/ 3107537 w 6215062"/>
              <a:gd name="T3" fmla="*/ 928687 h 928687"/>
              <a:gd name="T4" fmla="*/ 0 w 6215062"/>
              <a:gd name="T5" fmla="*/ 464344 h 928687"/>
              <a:gd name="T6" fmla="*/ 3107537 w 6215062"/>
              <a:gd name="T7" fmla="*/ 0 h 928687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7392 w 6215062"/>
              <a:gd name="T13" fmla="*/ 77392 h 928687"/>
              <a:gd name="T14" fmla="*/ 6137670 w 6215062"/>
              <a:gd name="T15" fmla="*/ 851295 h 9286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15062" h="928687">
                <a:moveTo>
                  <a:pt x="0" y="0"/>
                </a:moveTo>
                <a:lnTo>
                  <a:pt x="6060278" y="0"/>
                </a:lnTo>
                <a:lnTo>
                  <a:pt x="6215062" y="154784"/>
                </a:lnTo>
                <a:lnTo>
                  <a:pt x="6215062" y="928687"/>
                </a:lnTo>
                <a:lnTo>
                  <a:pt x="154784" y="928687"/>
                </a:lnTo>
                <a:lnTo>
                  <a:pt x="0" y="7739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800">
                <a:solidFill>
                  <a:srgbClr val="FFFFFF"/>
                </a:solidFill>
                <a:latin typeface="Arial" charset="0"/>
              </a:rPr>
              <a:t>a) Mt. Logan</a:t>
            </a:r>
          </a:p>
        </p:txBody>
      </p:sp>
      <p:sp>
        <p:nvSpPr>
          <p:cNvPr id="8" name="Obdélník s odříznutým příčným rohem 7"/>
          <p:cNvSpPr>
            <a:spLocks noChangeArrowheads="1"/>
          </p:cNvSpPr>
          <p:nvPr/>
        </p:nvSpPr>
        <p:spPr bwMode="auto">
          <a:xfrm>
            <a:off x="1619250" y="3121025"/>
            <a:ext cx="6215063" cy="928688"/>
          </a:xfrm>
          <a:custGeom>
            <a:avLst/>
            <a:gdLst>
              <a:gd name="T0" fmla="*/ 6215064 w 6215062"/>
              <a:gd name="T1" fmla="*/ 464344 h 928688"/>
              <a:gd name="T2" fmla="*/ 3107537 w 6215062"/>
              <a:gd name="T3" fmla="*/ 928688 h 928688"/>
              <a:gd name="T4" fmla="*/ 0 w 6215062"/>
              <a:gd name="T5" fmla="*/ 464344 h 928688"/>
              <a:gd name="T6" fmla="*/ 3107537 w 6215062"/>
              <a:gd name="T7" fmla="*/ 0 h 92868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7392 w 6215062"/>
              <a:gd name="T13" fmla="*/ 77392 h 928688"/>
              <a:gd name="T14" fmla="*/ 6137670 w 6215062"/>
              <a:gd name="T15" fmla="*/ 851296 h 928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15062" h="928688">
                <a:moveTo>
                  <a:pt x="0" y="0"/>
                </a:moveTo>
                <a:lnTo>
                  <a:pt x="6060278" y="0"/>
                </a:lnTo>
                <a:lnTo>
                  <a:pt x="6215062" y="154784"/>
                </a:lnTo>
                <a:lnTo>
                  <a:pt x="6215062" y="928688"/>
                </a:lnTo>
                <a:lnTo>
                  <a:pt x="154784" y="928688"/>
                </a:lnTo>
                <a:lnTo>
                  <a:pt x="0" y="77390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8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2800">
                <a:solidFill>
                  <a:srgbClr val="FFFFFF"/>
                </a:solidFill>
                <a:latin typeface="Arial" charset="0"/>
              </a:rPr>
              <a:t>Mt. Mac Kinley</a:t>
            </a:r>
          </a:p>
        </p:txBody>
      </p:sp>
      <p:sp>
        <p:nvSpPr>
          <p:cNvPr id="9" name="Obdélník s odříznutým příčným rohem 8"/>
          <p:cNvSpPr>
            <a:spLocks noChangeArrowheads="1"/>
          </p:cNvSpPr>
          <p:nvPr/>
        </p:nvSpPr>
        <p:spPr bwMode="auto">
          <a:xfrm>
            <a:off x="1619250" y="4581525"/>
            <a:ext cx="6215063" cy="857250"/>
          </a:xfrm>
          <a:custGeom>
            <a:avLst/>
            <a:gdLst>
              <a:gd name="T0" fmla="*/ 6215064 w 6215062"/>
              <a:gd name="T1" fmla="*/ 428625 h 857250"/>
              <a:gd name="T2" fmla="*/ 3107537 w 6215062"/>
              <a:gd name="T3" fmla="*/ 857250 h 857250"/>
              <a:gd name="T4" fmla="*/ 0 w 6215062"/>
              <a:gd name="T5" fmla="*/ 428625 h 857250"/>
              <a:gd name="T6" fmla="*/ 3107537 w 6215062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215062"/>
              <a:gd name="T13" fmla="*/ 71439 h 857250"/>
              <a:gd name="T14" fmla="*/ 6143622 w 6215062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15062" h="857250">
                <a:moveTo>
                  <a:pt x="0" y="0"/>
                </a:moveTo>
                <a:lnTo>
                  <a:pt x="6072184" y="0"/>
                </a:lnTo>
                <a:lnTo>
                  <a:pt x="6215062" y="142878"/>
                </a:lnTo>
                <a:lnTo>
                  <a:pt x="6215062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8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c) </a:t>
            </a:r>
            <a:r>
              <a:rPr lang="cs-CZ" altLang="cs-CZ" sz="2800">
                <a:latin typeface="Arial" charset="0"/>
                <a:ea typeface="Arial Unicode MS" pitchFamily="34" charset="-128"/>
                <a:cs typeface="Arial Unicode MS" pitchFamily="34" charset="-128"/>
              </a:rPr>
              <a:t>Aconcagua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400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</a:rPr>
              <a:t>Nížina kolem Hudsonova zálivu je :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492500" y="6021388"/>
            <a:ext cx="2643188" cy="428625"/>
          </a:xfrm>
          <a:custGeom>
            <a:avLst/>
            <a:gdLst>
              <a:gd name="T0" fmla="*/ 2643187 w 2643187"/>
              <a:gd name="T1" fmla="*/ 214313 h 428625"/>
              <a:gd name="T2" fmla="*/ 1321594 w 2643187"/>
              <a:gd name="T3" fmla="*/ 428625 h 428625"/>
              <a:gd name="T4" fmla="*/ 0 w 2643187"/>
              <a:gd name="T5" fmla="*/ 214313 h 428625"/>
              <a:gd name="T6" fmla="*/ 1321594 w 2643187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7"/>
              <a:gd name="T13" fmla="*/ 35719 h 428625"/>
              <a:gd name="T14" fmla="*/ 2607468 w 2643187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7" h="428625">
                <a:moveTo>
                  <a:pt x="0" y="0"/>
                </a:moveTo>
                <a:lnTo>
                  <a:pt x="2571748" y="0"/>
                </a:lnTo>
                <a:lnTo>
                  <a:pt x="2643187" y="71439"/>
                </a:lnTo>
                <a:lnTo>
                  <a:pt x="2643187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  <p:sp>
        <p:nvSpPr>
          <p:cNvPr id="7" name="Obdélník s odříznutým příčným rohem 6"/>
          <p:cNvSpPr>
            <a:spLocks noChangeArrowheads="1"/>
          </p:cNvSpPr>
          <p:nvPr/>
        </p:nvSpPr>
        <p:spPr bwMode="auto">
          <a:xfrm>
            <a:off x="1571625" y="1752600"/>
            <a:ext cx="6286500" cy="857250"/>
          </a:xfrm>
          <a:custGeom>
            <a:avLst/>
            <a:gdLst>
              <a:gd name="T0" fmla="*/ 6286500 w 6286500"/>
              <a:gd name="T1" fmla="*/ 428625 h 857250"/>
              <a:gd name="T2" fmla="*/ 3143250 w 6286500"/>
              <a:gd name="T3" fmla="*/ 857250 h 857250"/>
              <a:gd name="T4" fmla="*/ 0 w 6286500"/>
              <a:gd name="T5" fmla="*/ 428625 h 857250"/>
              <a:gd name="T6" fmla="*/ 3143250 w 628650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286500"/>
              <a:gd name="T13" fmla="*/ 71439 h 857250"/>
              <a:gd name="T14" fmla="*/ 6215060 w 628650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86500" h="857250">
                <a:moveTo>
                  <a:pt x="0" y="0"/>
                </a:moveTo>
                <a:lnTo>
                  <a:pt x="6143622" y="0"/>
                </a:lnTo>
                <a:lnTo>
                  <a:pt x="6286500" y="142878"/>
                </a:lnTo>
                <a:lnTo>
                  <a:pt x="628650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 Pobřežní</a:t>
            </a:r>
          </a:p>
        </p:txBody>
      </p:sp>
      <p:sp>
        <p:nvSpPr>
          <p:cNvPr id="8" name="Obdélník s odříznutým příčným rohem 7"/>
          <p:cNvSpPr>
            <a:spLocks noChangeArrowheads="1"/>
          </p:cNvSpPr>
          <p:nvPr/>
        </p:nvSpPr>
        <p:spPr bwMode="auto">
          <a:xfrm>
            <a:off x="1547813" y="3121025"/>
            <a:ext cx="6286500" cy="928688"/>
          </a:xfrm>
          <a:custGeom>
            <a:avLst/>
            <a:gdLst>
              <a:gd name="T0" fmla="*/ 6286500 w 6286500"/>
              <a:gd name="T1" fmla="*/ 464344 h 928688"/>
              <a:gd name="T2" fmla="*/ 3143250 w 6286500"/>
              <a:gd name="T3" fmla="*/ 928688 h 928688"/>
              <a:gd name="T4" fmla="*/ 0 w 6286500"/>
              <a:gd name="T5" fmla="*/ 464344 h 928688"/>
              <a:gd name="T6" fmla="*/ 3143250 w 6286500"/>
              <a:gd name="T7" fmla="*/ 0 h 92868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7392 w 6286500"/>
              <a:gd name="T13" fmla="*/ 77392 h 928688"/>
              <a:gd name="T14" fmla="*/ 6209108 w 6286500"/>
              <a:gd name="T15" fmla="*/ 851296 h 928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86500" h="928688">
                <a:moveTo>
                  <a:pt x="0" y="0"/>
                </a:moveTo>
                <a:lnTo>
                  <a:pt x="6131716" y="0"/>
                </a:lnTo>
                <a:lnTo>
                  <a:pt x="6286500" y="154784"/>
                </a:lnTo>
                <a:lnTo>
                  <a:pt x="6286500" y="928688"/>
                </a:lnTo>
                <a:lnTo>
                  <a:pt x="154784" y="928688"/>
                </a:lnTo>
                <a:lnTo>
                  <a:pt x="0" y="77390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Atlantská </a:t>
            </a:r>
          </a:p>
        </p:txBody>
      </p:sp>
      <p:sp>
        <p:nvSpPr>
          <p:cNvPr id="9" name="Obdélník s odříznutým příčným rohem 8"/>
          <p:cNvSpPr>
            <a:spLocks noChangeArrowheads="1"/>
          </p:cNvSpPr>
          <p:nvPr/>
        </p:nvSpPr>
        <p:spPr bwMode="auto">
          <a:xfrm>
            <a:off x="1547813" y="4652963"/>
            <a:ext cx="6286500" cy="857250"/>
          </a:xfrm>
          <a:custGeom>
            <a:avLst/>
            <a:gdLst>
              <a:gd name="T0" fmla="*/ 6286500 w 6286500"/>
              <a:gd name="T1" fmla="*/ 428625 h 857250"/>
              <a:gd name="T2" fmla="*/ 3143250 w 6286500"/>
              <a:gd name="T3" fmla="*/ 857250 h 857250"/>
              <a:gd name="T4" fmla="*/ 0 w 6286500"/>
              <a:gd name="T5" fmla="*/ 428625 h 857250"/>
              <a:gd name="T6" fmla="*/ 3143250 w 628650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286500"/>
              <a:gd name="T13" fmla="*/ 71439 h 857250"/>
              <a:gd name="T14" fmla="*/ 6215060 w 628650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86500" h="857250">
                <a:moveTo>
                  <a:pt x="0" y="0"/>
                </a:moveTo>
                <a:lnTo>
                  <a:pt x="6143622" y="0"/>
                </a:lnTo>
                <a:lnTo>
                  <a:pt x="6286500" y="142878"/>
                </a:lnTo>
                <a:lnTo>
                  <a:pt x="628650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Arktická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 idx="4294967295"/>
          </p:nvPr>
        </p:nvSpPr>
        <p:spPr>
          <a:xfrm>
            <a:off x="619125" y="325438"/>
            <a:ext cx="7956550" cy="1193800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</a:rPr>
              <a:t>Nejvyšší sopkou Střední Ameriky je :</a:t>
            </a:r>
            <a:r>
              <a:rPr lang="cs-CZ" sz="40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 </a:t>
            </a:r>
            <a:endParaRPr lang="cs-CZ" sz="4000" smtClean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348038" y="5949950"/>
            <a:ext cx="2643187" cy="428625"/>
          </a:xfrm>
          <a:custGeom>
            <a:avLst/>
            <a:gdLst>
              <a:gd name="T0" fmla="*/ 2643187 w 2643187"/>
              <a:gd name="T1" fmla="*/ 214313 h 428625"/>
              <a:gd name="T2" fmla="*/ 1321594 w 2643187"/>
              <a:gd name="T3" fmla="*/ 428625 h 428625"/>
              <a:gd name="T4" fmla="*/ 0 w 2643187"/>
              <a:gd name="T5" fmla="*/ 214313 h 428625"/>
              <a:gd name="T6" fmla="*/ 1321594 w 2643187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7"/>
              <a:gd name="T13" fmla="*/ 35719 h 428625"/>
              <a:gd name="T14" fmla="*/ 2607468 w 2643187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7" h="428625">
                <a:moveTo>
                  <a:pt x="0" y="0"/>
                </a:moveTo>
                <a:lnTo>
                  <a:pt x="2571748" y="0"/>
                </a:lnTo>
                <a:lnTo>
                  <a:pt x="2643187" y="71439"/>
                </a:lnTo>
                <a:lnTo>
                  <a:pt x="2643187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  <p:sp>
        <p:nvSpPr>
          <p:cNvPr id="7" name="Obdélník s odříznutým příčným rohem 6"/>
          <p:cNvSpPr>
            <a:spLocks noChangeArrowheads="1"/>
          </p:cNvSpPr>
          <p:nvPr/>
        </p:nvSpPr>
        <p:spPr bwMode="auto">
          <a:xfrm>
            <a:off x="1428750" y="1628775"/>
            <a:ext cx="6572250" cy="857250"/>
          </a:xfrm>
          <a:custGeom>
            <a:avLst/>
            <a:gdLst>
              <a:gd name="T0" fmla="*/ 6572250 w 6572250"/>
              <a:gd name="T1" fmla="*/ 428625 h 857250"/>
              <a:gd name="T2" fmla="*/ 3286125 w 6572250"/>
              <a:gd name="T3" fmla="*/ 857250 h 857250"/>
              <a:gd name="T4" fmla="*/ 0 w 6572250"/>
              <a:gd name="T5" fmla="*/ 428625 h 857250"/>
              <a:gd name="T6" fmla="*/ 3286125 w 657225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72250"/>
              <a:gd name="T13" fmla="*/ 71439 h 857250"/>
              <a:gd name="T14" fmla="*/ 6500810 w 657225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857250">
                <a:moveTo>
                  <a:pt x="0" y="0"/>
                </a:moveTo>
                <a:lnTo>
                  <a:pt x="6429372" y="0"/>
                </a:lnTo>
                <a:lnTo>
                  <a:pt x="6572250" y="142878"/>
                </a:lnTo>
                <a:lnTo>
                  <a:pt x="657225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 Tajumulco</a:t>
            </a:r>
            <a:endParaRPr lang="cs-CZ" altLang="cs-CZ" sz="3200"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Obdélník s odříznutým příčným rohem 7"/>
          <p:cNvSpPr>
            <a:spLocks noChangeArrowheads="1"/>
          </p:cNvSpPr>
          <p:nvPr/>
        </p:nvSpPr>
        <p:spPr bwMode="auto">
          <a:xfrm>
            <a:off x="1428750" y="2997200"/>
            <a:ext cx="6572250" cy="928688"/>
          </a:xfrm>
          <a:custGeom>
            <a:avLst/>
            <a:gdLst>
              <a:gd name="T0" fmla="*/ 6572250 w 6572250"/>
              <a:gd name="T1" fmla="*/ 464344 h 928688"/>
              <a:gd name="T2" fmla="*/ 3286125 w 6572250"/>
              <a:gd name="T3" fmla="*/ 928688 h 928688"/>
              <a:gd name="T4" fmla="*/ 0 w 6572250"/>
              <a:gd name="T5" fmla="*/ 464344 h 928688"/>
              <a:gd name="T6" fmla="*/ 3286125 w 6572250"/>
              <a:gd name="T7" fmla="*/ 0 h 92868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7392 w 6572250"/>
              <a:gd name="T13" fmla="*/ 77392 h 928688"/>
              <a:gd name="T14" fmla="*/ 6494858 w 6572250"/>
              <a:gd name="T15" fmla="*/ 851296 h 928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928688">
                <a:moveTo>
                  <a:pt x="0" y="0"/>
                </a:moveTo>
                <a:lnTo>
                  <a:pt x="6417466" y="0"/>
                </a:lnTo>
                <a:lnTo>
                  <a:pt x="6572250" y="154784"/>
                </a:lnTo>
                <a:lnTo>
                  <a:pt x="6572250" y="928688"/>
                </a:lnTo>
                <a:lnTo>
                  <a:pt x="154784" y="928688"/>
                </a:lnTo>
                <a:lnTo>
                  <a:pt x="0" y="77390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Citlaltépetl</a:t>
            </a:r>
          </a:p>
        </p:txBody>
      </p:sp>
      <p:sp>
        <p:nvSpPr>
          <p:cNvPr id="9" name="Obdélník s odříznutým příčným rohem 8"/>
          <p:cNvSpPr>
            <a:spLocks noChangeArrowheads="1"/>
          </p:cNvSpPr>
          <p:nvPr/>
        </p:nvSpPr>
        <p:spPr bwMode="auto">
          <a:xfrm>
            <a:off x="1403350" y="4437063"/>
            <a:ext cx="6572250" cy="857250"/>
          </a:xfrm>
          <a:custGeom>
            <a:avLst/>
            <a:gdLst>
              <a:gd name="T0" fmla="*/ 6572250 w 6572250"/>
              <a:gd name="T1" fmla="*/ 428625 h 857250"/>
              <a:gd name="T2" fmla="*/ 3286125 w 6572250"/>
              <a:gd name="T3" fmla="*/ 857250 h 857250"/>
              <a:gd name="T4" fmla="*/ 0 w 6572250"/>
              <a:gd name="T5" fmla="*/ 428625 h 857250"/>
              <a:gd name="T6" fmla="*/ 3286125 w 657225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72250"/>
              <a:gd name="T13" fmla="*/ 71439 h 857250"/>
              <a:gd name="T14" fmla="*/ 6500810 w 657225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857250">
                <a:moveTo>
                  <a:pt x="0" y="0"/>
                </a:moveTo>
                <a:lnTo>
                  <a:pt x="6429372" y="0"/>
                </a:lnTo>
                <a:lnTo>
                  <a:pt x="6572250" y="142878"/>
                </a:lnTo>
                <a:lnTo>
                  <a:pt x="657225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Popocatépetl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</a:rPr>
              <a:t>Největší řekou Severní Ameriky je :</a:t>
            </a:r>
            <a:r>
              <a:rPr lang="cs-CZ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 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352550" y="1628775"/>
            <a:ext cx="6429375" cy="857250"/>
          </a:xfrm>
          <a:custGeom>
            <a:avLst/>
            <a:gdLst>
              <a:gd name="T0" fmla="*/ 6429375 w 6429375"/>
              <a:gd name="T1" fmla="*/ 428625 h 857250"/>
              <a:gd name="T2" fmla="*/ 3214694 w 6429375"/>
              <a:gd name="T3" fmla="*/ 857250 h 857250"/>
              <a:gd name="T4" fmla="*/ 0 w 6429375"/>
              <a:gd name="T5" fmla="*/ 428625 h 857250"/>
              <a:gd name="T6" fmla="*/ 3214694 w 6429375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429375"/>
              <a:gd name="T13" fmla="*/ 71439 h 857250"/>
              <a:gd name="T14" fmla="*/ 6357939 w 6429375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857250">
                <a:moveTo>
                  <a:pt x="0" y="0"/>
                </a:moveTo>
                <a:lnTo>
                  <a:pt x="6286497" y="0"/>
                </a:lnTo>
                <a:lnTo>
                  <a:pt x="6429375" y="142878"/>
                </a:lnTo>
                <a:lnTo>
                  <a:pt x="6429375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Mississippi </a:t>
            </a:r>
            <a:endParaRPr lang="cs-CZ" altLang="cs-CZ" sz="32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377950" y="3068638"/>
            <a:ext cx="6500813" cy="857250"/>
          </a:xfrm>
          <a:custGeom>
            <a:avLst/>
            <a:gdLst>
              <a:gd name="T0" fmla="*/ 6500813 w 6500813"/>
              <a:gd name="T1" fmla="*/ 428625 h 857250"/>
              <a:gd name="T2" fmla="*/ 3250407 w 6500813"/>
              <a:gd name="T3" fmla="*/ 857250 h 857250"/>
              <a:gd name="T4" fmla="*/ 0 w 6500813"/>
              <a:gd name="T5" fmla="*/ 428625 h 857250"/>
              <a:gd name="T6" fmla="*/ 3250407 w 6500813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00813"/>
              <a:gd name="T13" fmla="*/ 71439 h 857250"/>
              <a:gd name="T14" fmla="*/ 6429373 w 6500813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3" h="857250">
                <a:moveTo>
                  <a:pt x="0" y="0"/>
                </a:moveTo>
                <a:lnTo>
                  <a:pt x="6357935" y="0"/>
                </a:lnTo>
                <a:lnTo>
                  <a:pt x="6500813" y="142878"/>
                </a:lnTo>
                <a:lnTo>
                  <a:pt x="6500813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Mackenzie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403350" y="4508500"/>
            <a:ext cx="6429375" cy="857250"/>
          </a:xfrm>
          <a:custGeom>
            <a:avLst/>
            <a:gdLst>
              <a:gd name="T0" fmla="*/ 6429375 w 6429375"/>
              <a:gd name="T1" fmla="*/ 428625 h 857250"/>
              <a:gd name="T2" fmla="*/ 3214694 w 6429375"/>
              <a:gd name="T3" fmla="*/ 857250 h 857250"/>
              <a:gd name="T4" fmla="*/ 0 w 6429375"/>
              <a:gd name="T5" fmla="*/ 428625 h 857250"/>
              <a:gd name="T6" fmla="*/ 3214694 w 6429375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429375"/>
              <a:gd name="T13" fmla="*/ 71439 h 857250"/>
              <a:gd name="T14" fmla="*/ 6357939 w 6429375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857250">
                <a:moveTo>
                  <a:pt x="0" y="0"/>
                </a:moveTo>
                <a:lnTo>
                  <a:pt x="6286497" y="0"/>
                </a:lnTo>
                <a:lnTo>
                  <a:pt x="6429375" y="142878"/>
                </a:lnTo>
                <a:lnTo>
                  <a:pt x="6429375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Amazonka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76600" y="5876925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</a:rPr>
              <a:t>Mezi tzv.Velká jezera Ameriky nepatří :</a:t>
            </a:r>
            <a:r>
              <a:rPr lang="cs-CZ" sz="36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  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377950" y="1628775"/>
            <a:ext cx="6429375" cy="857250"/>
          </a:xfrm>
          <a:custGeom>
            <a:avLst/>
            <a:gdLst>
              <a:gd name="T0" fmla="*/ 6429375 w 6429375"/>
              <a:gd name="T1" fmla="*/ 428625 h 857250"/>
              <a:gd name="T2" fmla="*/ 3214694 w 6429375"/>
              <a:gd name="T3" fmla="*/ 857250 h 857250"/>
              <a:gd name="T4" fmla="*/ 0 w 6429375"/>
              <a:gd name="T5" fmla="*/ 428625 h 857250"/>
              <a:gd name="T6" fmla="*/ 3214694 w 6429375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429375"/>
              <a:gd name="T13" fmla="*/ 71439 h 857250"/>
              <a:gd name="T14" fmla="*/ 6357939 w 6429375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857250">
                <a:moveTo>
                  <a:pt x="0" y="0"/>
                </a:moveTo>
                <a:lnTo>
                  <a:pt x="6286497" y="0"/>
                </a:lnTo>
                <a:lnTo>
                  <a:pt x="6429375" y="142878"/>
                </a:lnTo>
                <a:lnTo>
                  <a:pt x="6429375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 Ontario</a:t>
            </a: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377950" y="3068638"/>
            <a:ext cx="6357938" cy="857250"/>
          </a:xfrm>
          <a:custGeom>
            <a:avLst/>
            <a:gdLst>
              <a:gd name="T0" fmla="*/ 6357938 w 6357938"/>
              <a:gd name="T1" fmla="*/ 428625 h 857250"/>
              <a:gd name="T2" fmla="*/ 3178969 w 6357938"/>
              <a:gd name="T3" fmla="*/ 857250 h 857250"/>
              <a:gd name="T4" fmla="*/ 0 w 6357938"/>
              <a:gd name="T5" fmla="*/ 428625 h 857250"/>
              <a:gd name="T6" fmla="*/ 3178969 w 6357938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357938"/>
              <a:gd name="T13" fmla="*/ 71439 h 857250"/>
              <a:gd name="T14" fmla="*/ 6286498 w 6357938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8" h="857250">
                <a:moveTo>
                  <a:pt x="0" y="0"/>
                </a:moveTo>
                <a:lnTo>
                  <a:pt x="6215060" y="0"/>
                </a:lnTo>
                <a:lnTo>
                  <a:pt x="6357938" y="142878"/>
                </a:lnTo>
                <a:lnTo>
                  <a:pt x="6357938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Winnipežské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403350" y="4581525"/>
            <a:ext cx="6357938" cy="857250"/>
          </a:xfrm>
          <a:custGeom>
            <a:avLst/>
            <a:gdLst>
              <a:gd name="T0" fmla="*/ 6357938 w 6357938"/>
              <a:gd name="T1" fmla="*/ 428625 h 857250"/>
              <a:gd name="T2" fmla="*/ 3178969 w 6357938"/>
              <a:gd name="T3" fmla="*/ 857250 h 857250"/>
              <a:gd name="T4" fmla="*/ 0 w 6357938"/>
              <a:gd name="T5" fmla="*/ 428625 h 857250"/>
              <a:gd name="T6" fmla="*/ 3178969 w 6357938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357938"/>
              <a:gd name="T13" fmla="*/ 71439 h 857250"/>
              <a:gd name="T14" fmla="*/ 6286498 w 6357938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8" h="857250">
                <a:moveTo>
                  <a:pt x="0" y="0"/>
                </a:moveTo>
                <a:lnTo>
                  <a:pt x="6215060" y="0"/>
                </a:lnTo>
                <a:lnTo>
                  <a:pt x="6357938" y="142878"/>
                </a:lnTo>
                <a:lnTo>
                  <a:pt x="6357938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Hořejší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76600" y="5876925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36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Řeka Mackenzie ústí do :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306513" y="2008188"/>
            <a:ext cx="6429375" cy="857250"/>
          </a:xfrm>
          <a:custGeom>
            <a:avLst/>
            <a:gdLst>
              <a:gd name="T0" fmla="*/ 6429375 w 6429375"/>
              <a:gd name="T1" fmla="*/ 428625 h 857250"/>
              <a:gd name="T2" fmla="*/ 3214694 w 6429375"/>
              <a:gd name="T3" fmla="*/ 857250 h 857250"/>
              <a:gd name="T4" fmla="*/ 0 w 6429375"/>
              <a:gd name="T5" fmla="*/ 428625 h 857250"/>
              <a:gd name="T6" fmla="*/ 3214694 w 6429375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429375"/>
              <a:gd name="T13" fmla="*/ 71439 h 857250"/>
              <a:gd name="T14" fmla="*/ 6357939 w 6429375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857250">
                <a:moveTo>
                  <a:pt x="0" y="0"/>
                </a:moveTo>
                <a:lnTo>
                  <a:pt x="6286497" y="0"/>
                </a:lnTo>
                <a:lnTo>
                  <a:pt x="6429375" y="142878"/>
                </a:lnTo>
                <a:lnTo>
                  <a:pt x="6429375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2400">
                <a:latin typeface="Arial" charset="0"/>
                <a:ea typeface="Arial Unicode MS" pitchFamily="34" charset="-128"/>
                <a:cs typeface="Arial Unicode MS" pitchFamily="34" charset="-128"/>
              </a:rPr>
              <a:t>Sargasového moře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403350" y="3429000"/>
            <a:ext cx="6357938" cy="857250"/>
          </a:xfrm>
          <a:custGeom>
            <a:avLst/>
            <a:gdLst>
              <a:gd name="T0" fmla="*/ 6357938 w 6357938"/>
              <a:gd name="T1" fmla="*/ 428625 h 857250"/>
              <a:gd name="T2" fmla="*/ 3178969 w 6357938"/>
              <a:gd name="T3" fmla="*/ 857250 h 857250"/>
              <a:gd name="T4" fmla="*/ 0 w 6357938"/>
              <a:gd name="T5" fmla="*/ 428625 h 857250"/>
              <a:gd name="T6" fmla="*/ 3178969 w 6357938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357938"/>
              <a:gd name="T13" fmla="*/ 71439 h 857250"/>
              <a:gd name="T14" fmla="*/ 6286498 w 6357938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8" h="857250">
                <a:moveTo>
                  <a:pt x="0" y="0"/>
                </a:moveTo>
                <a:lnTo>
                  <a:pt x="6215060" y="0"/>
                </a:lnTo>
                <a:lnTo>
                  <a:pt x="6357938" y="142878"/>
                </a:lnTo>
                <a:lnTo>
                  <a:pt x="6357938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4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2400">
                <a:solidFill>
                  <a:srgbClr val="FFFFFF"/>
                </a:solidFill>
                <a:latin typeface="Arial" charset="0"/>
              </a:rPr>
              <a:t>Beafortova moře</a:t>
            </a:r>
          </a:p>
        </p:txBody>
      </p:sp>
      <p:sp>
        <p:nvSpPr>
          <p:cNvPr id="6" name="Obdélník s odříznutým příčným rohem 5"/>
          <p:cNvSpPr>
            <a:spLocks noChangeArrowheads="1"/>
          </p:cNvSpPr>
          <p:nvPr/>
        </p:nvSpPr>
        <p:spPr bwMode="auto">
          <a:xfrm>
            <a:off x="1403350" y="4889500"/>
            <a:ext cx="6357938" cy="857250"/>
          </a:xfrm>
          <a:custGeom>
            <a:avLst/>
            <a:gdLst>
              <a:gd name="T0" fmla="*/ 6357938 w 6357938"/>
              <a:gd name="T1" fmla="*/ 428625 h 857250"/>
              <a:gd name="T2" fmla="*/ 3178969 w 6357938"/>
              <a:gd name="T3" fmla="*/ 857250 h 857250"/>
              <a:gd name="T4" fmla="*/ 0 w 6357938"/>
              <a:gd name="T5" fmla="*/ 428625 h 857250"/>
              <a:gd name="T6" fmla="*/ 3178969 w 6357938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357938"/>
              <a:gd name="T13" fmla="*/ 71439 h 857250"/>
              <a:gd name="T14" fmla="*/ 6286498 w 6357938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8" h="857250">
                <a:moveTo>
                  <a:pt x="0" y="0"/>
                </a:moveTo>
                <a:lnTo>
                  <a:pt x="6215060" y="0"/>
                </a:lnTo>
                <a:lnTo>
                  <a:pt x="6357938" y="142878"/>
                </a:lnTo>
                <a:lnTo>
                  <a:pt x="6357938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4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2400">
                <a:solidFill>
                  <a:srgbClr val="FFFFFF"/>
                </a:solidFill>
                <a:latin typeface="Arial" charset="0"/>
              </a:rPr>
              <a:t>Aljašského zálivu</a:t>
            </a:r>
          </a:p>
        </p:txBody>
      </p:sp>
      <p:sp>
        <p:nvSpPr>
          <p:cNvPr id="7" name="Obdélník s odříznutým příčným rohem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86125" y="6165850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Které jezero nenajdeme ve Střední Americe :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306513" y="1647825"/>
            <a:ext cx="6572250" cy="857250"/>
          </a:xfrm>
          <a:custGeom>
            <a:avLst/>
            <a:gdLst>
              <a:gd name="T0" fmla="*/ 6572250 w 6572250"/>
              <a:gd name="T1" fmla="*/ 428625 h 857250"/>
              <a:gd name="T2" fmla="*/ 3286125 w 6572250"/>
              <a:gd name="T3" fmla="*/ 857250 h 857250"/>
              <a:gd name="T4" fmla="*/ 0 w 6572250"/>
              <a:gd name="T5" fmla="*/ 428625 h 857250"/>
              <a:gd name="T6" fmla="*/ 3286125 w 657225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72250"/>
              <a:gd name="T13" fmla="*/ 71439 h 857250"/>
              <a:gd name="T14" fmla="*/ 6500810 w 657225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857250">
                <a:moveTo>
                  <a:pt x="0" y="0"/>
                </a:moveTo>
                <a:lnTo>
                  <a:pt x="6429372" y="0"/>
                </a:lnTo>
                <a:lnTo>
                  <a:pt x="6572250" y="142878"/>
                </a:lnTo>
                <a:lnTo>
                  <a:pt x="657225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Nicaragua </a:t>
            </a: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306513" y="3016250"/>
            <a:ext cx="6572250" cy="928688"/>
          </a:xfrm>
          <a:custGeom>
            <a:avLst/>
            <a:gdLst>
              <a:gd name="T0" fmla="*/ 6572250 w 6572250"/>
              <a:gd name="T1" fmla="*/ 464344 h 928688"/>
              <a:gd name="T2" fmla="*/ 3286125 w 6572250"/>
              <a:gd name="T3" fmla="*/ 928688 h 928688"/>
              <a:gd name="T4" fmla="*/ 0 w 6572250"/>
              <a:gd name="T5" fmla="*/ 464344 h 928688"/>
              <a:gd name="T6" fmla="*/ 3286125 w 6572250"/>
              <a:gd name="T7" fmla="*/ 0 h 92868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7392 w 6572250"/>
              <a:gd name="T13" fmla="*/ 77392 h 928688"/>
              <a:gd name="T14" fmla="*/ 6494858 w 6572250"/>
              <a:gd name="T15" fmla="*/ 851296 h 928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928688">
                <a:moveTo>
                  <a:pt x="0" y="0"/>
                </a:moveTo>
                <a:lnTo>
                  <a:pt x="6417466" y="0"/>
                </a:lnTo>
                <a:lnTo>
                  <a:pt x="6572250" y="154784"/>
                </a:lnTo>
                <a:lnTo>
                  <a:pt x="6572250" y="928688"/>
                </a:lnTo>
                <a:lnTo>
                  <a:pt x="154784" y="928688"/>
                </a:lnTo>
                <a:lnTo>
                  <a:pt x="0" y="77390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Maracaibské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331913" y="4600575"/>
            <a:ext cx="6500812" cy="857250"/>
          </a:xfrm>
          <a:custGeom>
            <a:avLst/>
            <a:gdLst>
              <a:gd name="T0" fmla="*/ 6500812 w 6500812"/>
              <a:gd name="T1" fmla="*/ 428625 h 857250"/>
              <a:gd name="T2" fmla="*/ 3250406 w 6500812"/>
              <a:gd name="T3" fmla="*/ 857250 h 857250"/>
              <a:gd name="T4" fmla="*/ 0 w 6500812"/>
              <a:gd name="T5" fmla="*/ 428625 h 857250"/>
              <a:gd name="T6" fmla="*/ 3250406 w 6500812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00812"/>
              <a:gd name="T13" fmla="*/ 71439 h 857250"/>
              <a:gd name="T14" fmla="*/ 6429372 w 6500812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2" h="857250">
                <a:moveTo>
                  <a:pt x="0" y="0"/>
                </a:moveTo>
                <a:lnTo>
                  <a:pt x="6357934" y="0"/>
                </a:lnTo>
                <a:lnTo>
                  <a:pt x="6500812" y="142878"/>
                </a:lnTo>
                <a:lnTo>
                  <a:pt x="6500812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Managua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76600" y="5876925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K Severní Americe patří :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258888" y="2346325"/>
            <a:ext cx="6572250" cy="857250"/>
          </a:xfrm>
          <a:custGeom>
            <a:avLst/>
            <a:gdLst>
              <a:gd name="T0" fmla="*/ 6572250 w 6572250"/>
              <a:gd name="T1" fmla="*/ 428625 h 857250"/>
              <a:gd name="T2" fmla="*/ 3286125 w 6572250"/>
              <a:gd name="T3" fmla="*/ 857250 h 857250"/>
              <a:gd name="T4" fmla="*/ 0 w 6572250"/>
              <a:gd name="T5" fmla="*/ 428625 h 857250"/>
              <a:gd name="T6" fmla="*/ 3286125 w 657225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72250"/>
              <a:gd name="T13" fmla="*/ 71439 h 857250"/>
              <a:gd name="T14" fmla="*/ 6500810 w 657225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857250">
                <a:moveTo>
                  <a:pt x="0" y="0"/>
                </a:moveTo>
                <a:lnTo>
                  <a:pt x="6429372" y="0"/>
                </a:lnTo>
                <a:lnTo>
                  <a:pt x="6572250" y="142878"/>
                </a:lnTo>
                <a:lnTo>
                  <a:pt x="657225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jen Kanada</a:t>
            </a:r>
            <a:endParaRPr lang="cs-CZ" altLang="cs-CZ" sz="32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331913" y="3736975"/>
            <a:ext cx="6500812" cy="857250"/>
          </a:xfrm>
          <a:custGeom>
            <a:avLst/>
            <a:gdLst>
              <a:gd name="T0" fmla="*/ 6500812 w 6500812"/>
              <a:gd name="T1" fmla="*/ 428625 h 857250"/>
              <a:gd name="T2" fmla="*/ 3250406 w 6500812"/>
              <a:gd name="T3" fmla="*/ 857250 h 857250"/>
              <a:gd name="T4" fmla="*/ 0 w 6500812"/>
              <a:gd name="T5" fmla="*/ 428625 h 857250"/>
              <a:gd name="T6" fmla="*/ 3250406 w 6500812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00812"/>
              <a:gd name="T13" fmla="*/ 71439 h 857250"/>
              <a:gd name="T14" fmla="*/ 6429372 w 6500812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2" h="857250">
                <a:moveTo>
                  <a:pt x="0" y="0"/>
                </a:moveTo>
                <a:lnTo>
                  <a:pt x="6357934" y="0"/>
                </a:lnTo>
                <a:lnTo>
                  <a:pt x="6500812" y="142878"/>
                </a:lnTo>
                <a:lnTo>
                  <a:pt x="6500812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Kanada, USA a Mexiko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331913" y="5200650"/>
            <a:ext cx="6500812" cy="857250"/>
          </a:xfrm>
          <a:custGeom>
            <a:avLst/>
            <a:gdLst>
              <a:gd name="T0" fmla="*/ 6500812 w 6500812"/>
              <a:gd name="T1" fmla="*/ 428625 h 857250"/>
              <a:gd name="T2" fmla="*/ 3250406 w 6500812"/>
              <a:gd name="T3" fmla="*/ 857250 h 857250"/>
              <a:gd name="T4" fmla="*/ 0 w 6500812"/>
              <a:gd name="T5" fmla="*/ 428625 h 857250"/>
              <a:gd name="T6" fmla="*/ 3250406 w 6500812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00812"/>
              <a:gd name="T13" fmla="*/ 71439 h 857250"/>
              <a:gd name="T14" fmla="*/ 6429372 w 6500812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2" h="857250">
                <a:moveTo>
                  <a:pt x="0" y="0"/>
                </a:moveTo>
                <a:lnTo>
                  <a:pt x="6357934" y="0"/>
                </a:lnTo>
                <a:lnTo>
                  <a:pt x="6500812" y="142878"/>
                </a:lnTo>
                <a:lnTo>
                  <a:pt x="6500812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Kanada a USA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86125" y="6643688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K USA patří : 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352550" y="1647825"/>
            <a:ext cx="6429375" cy="857250"/>
          </a:xfrm>
          <a:custGeom>
            <a:avLst/>
            <a:gdLst>
              <a:gd name="T0" fmla="*/ 6429375 w 6429375"/>
              <a:gd name="T1" fmla="*/ 428625 h 857250"/>
              <a:gd name="T2" fmla="*/ 3214694 w 6429375"/>
              <a:gd name="T3" fmla="*/ 857250 h 857250"/>
              <a:gd name="T4" fmla="*/ 0 w 6429375"/>
              <a:gd name="T5" fmla="*/ 428625 h 857250"/>
              <a:gd name="T6" fmla="*/ 3214694 w 6429375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429375"/>
              <a:gd name="T13" fmla="*/ 71439 h 857250"/>
              <a:gd name="T14" fmla="*/ 6357939 w 6429375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857250">
                <a:moveTo>
                  <a:pt x="0" y="0"/>
                </a:moveTo>
                <a:lnTo>
                  <a:pt x="6286497" y="0"/>
                </a:lnTo>
                <a:lnTo>
                  <a:pt x="6429375" y="142878"/>
                </a:lnTo>
                <a:lnTo>
                  <a:pt x="6429375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Aljaška i Havajské ostrovy</a:t>
            </a: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377950" y="3087688"/>
            <a:ext cx="6429375" cy="857250"/>
          </a:xfrm>
          <a:custGeom>
            <a:avLst/>
            <a:gdLst>
              <a:gd name="T0" fmla="*/ 6429375 w 6429375"/>
              <a:gd name="T1" fmla="*/ 428625 h 857250"/>
              <a:gd name="T2" fmla="*/ 3214694 w 6429375"/>
              <a:gd name="T3" fmla="*/ 857250 h 857250"/>
              <a:gd name="T4" fmla="*/ 0 w 6429375"/>
              <a:gd name="T5" fmla="*/ 428625 h 857250"/>
              <a:gd name="T6" fmla="*/ 3214694 w 6429375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429375"/>
              <a:gd name="T13" fmla="*/ 71439 h 857250"/>
              <a:gd name="T14" fmla="*/ 6357939 w 6429375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857250">
                <a:moveTo>
                  <a:pt x="0" y="0"/>
                </a:moveTo>
                <a:lnTo>
                  <a:pt x="6286497" y="0"/>
                </a:lnTo>
                <a:lnTo>
                  <a:pt x="6429375" y="142878"/>
                </a:lnTo>
                <a:lnTo>
                  <a:pt x="6429375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Aljaška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403350" y="4527550"/>
            <a:ext cx="6429375" cy="857250"/>
          </a:xfrm>
          <a:custGeom>
            <a:avLst/>
            <a:gdLst>
              <a:gd name="T0" fmla="*/ 6429375 w 6429375"/>
              <a:gd name="T1" fmla="*/ 428625 h 857250"/>
              <a:gd name="T2" fmla="*/ 3214694 w 6429375"/>
              <a:gd name="T3" fmla="*/ 857250 h 857250"/>
              <a:gd name="T4" fmla="*/ 0 w 6429375"/>
              <a:gd name="T5" fmla="*/ 428625 h 857250"/>
              <a:gd name="T6" fmla="*/ 3214694 w 6429375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429375"/>
              <a:gd name="T13" fmla="*/ 71439 h 857250"/>
              <a:gd name="T14" fmla="*/ 6357939 w 6429375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29375" h="857250">
                <a:moveTo>
                  <a:pt x="0" y="0"/>
                </a:moveTo>
                <a:lnTo>
                  <a:pt x="6286497" y="0"/>
                </a:lnTo>
                <a:lnTo>
                  <a:pt x="6429375" y="142878"/>
                </a:lnTo>
                <a:lnTo>
                  <a:pt x="6429375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Havajské ostrovy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76600" y="5876925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Který stát nepatří do Střední Ameriky : 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258888" y="1647825"/>
            <a:ext cx="6572250" cy="785813"/>
          </a:xfrm>
          <a:custGeom>
            <a:avLst/>
            <a:gdLst>
              <a:gd name="T0" fmla="*/ 6572250 w 6572250"/>
              <a:gd name="T1" fmla="*/ 392907 h 785812"/>
              <a:gd name="T2" fmla="*/ 3286125 w 6572250"/>
              <a:gd name="T3" fmla="*/ 785816 h 785812"/>
              <a:gd name="T4" fmla="*/ 0 w 6572250"/>
              <a:gd name="T5" fmla="*/ 392907 h 785812"/>
              <a:gd name="T6" fmla="*/ 3286125 w 6572250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572250"/>
              <a:gd name="T13" fmla="*/ 65486 h 785812"/>
              <a:gd name="T14" fmla="*/ 6506766 w 6572250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785812">
                <a:moveTo>
                  <a:pt x="0" y="0"/>
                </a:moveTo>
                <a:lnTo>
                  <a:pt x="6441279" y="0"/>
                </a:lnTo>
                <a:lnTo>
                  <a:pt x="6572250" y="130971"/>
                </a:lnTo>
                <a:lnTo>
                  <a:pt x="6572250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a)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Senegal</a:t>
            </a: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258888" y="3016250"/>
            <a:ext cx="6572250" cy="857250"/>
          </a:xfrm>
          <a:custGeom>
            <a:avLst/>
            <a:gdLst>
              <a:gd name="T0" fmla="*/ 6572250 w 6572250"/>
              <a:gd name="T1" fmla="*/ 428625 h 857250"/>
              <a:gd name="T2" fmla="*/ 3286125 w 6572250"/>
              <a:gd name="T3" fmla="*/ 857250 h 857250"/>
              <a:gd name="T4" fmla="*/ 0 w 6572250"/>
              <a:gd name="T5" fmla="*/ 428625 h 857250"/>
              <a:gd name="T6" fmla="*/ 3286125 w 657225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72250"/>
              <a:gd name="T13" fmla="*/ 71439 h 857250"/>
              <a:gd name="T14" fmla="*/ 6500810 w 657225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857250">
                <a:moveTo>
                  <a:pt x="0" y="0"/>
                </a:moveTo>
                <a:lnTo>
                  <a:pt x="6429372" y="0"/>
                </a:lnTo>
                <a:lnTo>
                  <a:pt x="6572250" y="142878"/>
                </a:lnTo>
                <a:lnTo>
                  <a:pt x="657225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Kostarika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258888" y="4456113"/>
            <a:ext cx="6572250" cy="857250"/>
          </a:xfrm>
          <a:custGeom>
            <a:avLst/>
            <a:gdLst>
              <a:gd name="T0" fmla="*/ 6572250 w 6572250"/>
              <a:gd name="T1" fmla="*/ 428625 h 857250"/>
              <a:gd name="T2" fmla="*/ 3286125 w 6572250"/>
              <a:gd name="T3" fmla="*/ 857250 h 857250"/>
              <a:gd name="T4" fmla="*/ 0 w 6572250"/>
              <a:gd name="T5" fmla="*/ 428625 h 857250"/>
              <a:gd name="T6" fmla="*/ 3286125 w 657225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72250"/>
              <a:gd name="T13" fmla="*/ 71439 h 857250"/>
              <a:gd name="T14" fmla="*/ 6500810 w 657225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857250">
                <a:moveTo>
                  <a:pt x="0" y="0"/>
                </a:moveTo>
                <a:lnTo>
                  <a:pt x="6429372" y="0"/>
                </a:lnTo>
                <a:lnTo>
                  <a:pt x="6572250" y="142878"/>
                </a:lnTo>
                <a:lnTo>
                  <a:pt x="657225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Belize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76600" y="5876925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Na kolik provincií se dělí Kanada : 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204913" y="2008188"/>
            <a:ext cx="6572250" cy="714375"/>
          </a:xfrm>
          <a:custGeom>
            <a:avLst/>
            <a:gdLst>
              <a:gd name="T0" fmla="*/ 6572250 w 6572250"/>
              <a:gd name="T1" fmla="*/ 357188 h 714375"/>
              <a:gd name="T2" fmla="*/ 3286125 w 6572250"/>
              <a:gd name="T3" fmla="*/ 714375 h 714375"/>
              <a:gd name="T4" fmla="*/ 0 w 6572250"/>
              <a:gd name="T5" fmla="*/ 357188 h 714375"/>
              <a:gd name="T6" fmla="*/ 3286125 w 6572250"/>
              <a:gd name="T7" fmla="*/ 0 h 71437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32 w 6572250"/>
              <a:gd name="T13" fmla="*/ 59532 h 714375"/>
              <a:gd name="T14" fmla="*/ 6512718 w 6572250"/>
              <a:gd name="T15" fmla="*/ 654843 h 7143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714375">
                <a:moveTo>
                  <a:pt x="0" y="0"/>
                </a:moveTo>
                <a:lnTo>
                  <a:pt x="6453185" y="0"/>
                </a:lnTo>
                <a:lnTo>
                  <a:pt x="6572250" y="119065"/>
                </a:lnTo>
                <a:lnTo>
                  <a:pt x="6572250" y="714375"/>
                </a:lnTo>
                <a:lnTo>
                  <a:pt x="119065" y="714375"/>
                </a:lnTo>
                <a:lnTo>
                  <a:pt x="0" y="5953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 13</a:t>
            </a:r>
            <a:endParaRPr lang="cs-CZ" altLang="cs-CZ" sz="32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231900" y="3376613"/>
            <a:ext cx="6572250" cy="785812"/>
          </a:xfrm>
          <a:custGeom>
            <a:avLst/>
            <a:gdLst>
              <a:gd name="T0" fmla="*/ 6572250 w 6572250"/>
              <a:gd name="T1" fmla="*/ 392906 h 785812"/>
              <a:gd name="T2" fmla="*/ 3286125 w 6572250"/>
              <a:gd name="T3" fmla="*/ 785812 h 785812"/>
              <a:gd name="T4" fmla="*/ 0 w 6572250"/>
              <a:gd name="T5" fmla="*/ 392906 h 785812"/>
              <a:gd name="T6" fmla="*/ 3286125 w 6572250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572250"/>
              <a:gd name="T13" fmla="*/ 65486 h 785812"/>
              <a:gd name="T14" fmla="*/ 6506766 w 6572250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785812">
                <a:moveTo>
                  <a:pt x="0" y="0"/>
                </a:moveTo>
                <a:lnTo>
                  <a:pt x="6441279" y="0"/>
                </a:lnTo>
                <a:lnTo>
                  <a:pt x="6572250" y="130971"/>
                </a:lnTo>
                <a:lnTo>
                  <a:pt x="6572250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10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258888" y="4889500"/>
            <a:ext cx="6500812" cy="785813"/>
          </a:xfrm>
          <a:custGeom>
            <a:avLst/>
            <a:gdLst>
              <a:gd name="T0" fmla="*/ 6500811 w 6500813"/>
              <a:gd name="T1" fmla="*/ 392907 h 785813"/>
              <a:gd name="T2" fmla="*/ 3250406 w 6500813"/>
              <a:gd name="T3" fmla="*/ 785813 h 785813"/>
              <a:gd name="T4" fmla="*/ 0 w 6500813"/>
              <a:gd name="T5" fmla="*/ 392907 h 785813"/>
              <a:gd name="T6" fmla="*/ 3250406 w 6500813"/>
              <a:gd name="T7" fmla="*/ 0 h 78581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500813"/>
              <a:gd name="T13" fmla="*/ 65486 h 785813"/>
              <a:gd name="T14" fmla="*/ 6435325 w 6500813"/>
              <a:gd name="T15" fmla="*/ 720327 h 7858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3" h="785813">
                <a:moveTo>
                  <a:pt x="0" y="0"/>
                </a:moveTo>
                <a:lnTo>
                  <a:pt x="6369842" y="0"/>
                </a:lnTo>
                <a:lnTo>
                  <a:pt x="6500813" y="130971"/>
                </a:lnTo>
                <a:lnTo>
                  <a:pt x="6500813" y="785813"/>
                </a:lnTo>
                <a:lnTo>
                  <a:pt x="130971" y="785813"/>
                </a:lnTo>
                <a:lnTo>
                  <a:pt x="0" y="6548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7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86125" y="6165850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40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Hlavní město Kanady je :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306513" y="1719263"/>
            <a:ext cx="6500812" cy="785812"/>
          </a:xfrm>
          <a:custGeom>
            <a:avLst/>
            <a:gdLst>
              <a:gd name="T0" fmla="*/ 6500812 w 6500812"/>
              <a:gd name="T1" fmla="*/ 392906 h 785813"/>
              <a:gd name="T2" fmla="*/ 3250406 w 6500812"/>
              <a:gd name="T3" fmla="*/ 785809 h 785813"/>
              <a:gd name="T4" fmla="*/ 0 w 6500812"/>
              <a:gd name="T5" fmla="*/ 392906 h 785813"/>
              <a:gd name="T6" fmla="*/ 3250406 w 6500812"/>
              <a:gd name="T7" fmla="*/ 0 h 78581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500812"/>
              <a:gd name="T13" fmla="*/ 65486 h 785813"/>
              <a:gd name="T14" fmla="*/ 6435324 w 6500812"/>
              <a:gd name="T15" fmla="*/ 720327 h 7858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2" h="785813">
                <a:moveTo>
                  <a:pt x="0" y="0"/>
                </a:moveTo>
                <a:lnTo>
                  <a:pt x="6369841" y="0"/>
                </a:lnTo>
                <a:lnTo>
                  <a:pt x="6500812" y="130971"/>
                </a:lnTo>
                <a:lnTo>
                  <a:pt x="6500812" y="785813"/>
                </a:lnTo>
                <a:lnTo>
                  <a:pt x="130971" y="785813"/>
                </a:lnTo>
                <a:lnTo>
                  <a:pt x="0" y="6548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2400">
                <a:solidFill>
                  <a:srgbClr val="FFFFFF"/>
                </a:solidFill>
                <a:latin typeface="Arial" charset="0"/>
              </a:rPr>
              <a:t>Montreál</a:t>
            </a: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306513" y="3016250"/>
            <a:ext cx="6500812" cy="785813"/>
          </a:xfrm>
          <a:custGeom>
            <a:avLst/>
            <a:gdLst>
              <a:gd name="T0" fmla="*/ 6500812 w 6500812"/>
              <a:gd name="T1" fmla="*/ 392907 h 785813"/>
              <a:gd name="T2" fmla="*/ 3250406 w 6500812"/>
              <a:gd name="T3" fmla="*/ 785813 h 785813"/>
              <a:gd name="T4" fmla="*/ 0 w 6500812"/>
              <a:gd name="T5" fmla="*/ 392907 h 785813"/>
              <a:gd name="T6" fmla="*/ 3250406 w 6500812"/>
              <a:gd name="T7" fmla="*/ 0 h 78581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500812"/>
              <a:gd name="T13" fmla="*/ 65486 h 785813"/>
              <a:gd name="T14" fmla="*/ 6435324 w 6500812"/>
              <a:gd name="T15" fmla="*/ 720327 h 7858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2" h="785813">
                <a:moveTo>
                  <a:pt x="0" y="0"/>
                </a:moveTo>
                <a:lnTo>
                  <a:pt x="6369841" y="0"/>
                </a:lnTo>
                <a:lnTo>
                  <a:pt x="6500812" y="130971"/>
                </a:lnTo>
                <a:lnTo>
                  <a:pt x="6500812" y="785813"/>
                </a:lnTo>
                <a:lnTo>
                  <a:pt x="130971" y="785813"/>
                </a:lnTo>
                <a:lnTo>
                  <a:pt x="0" y="6548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4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2400">
                <a:solidFill>
                  <a:srgbClr val="FFFFFF"/>
                </a:solidFill>
                <a:latin typeface="Arial" charset="0"/>
              </a:rPr>
              <a:t>Ottawa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331913" y="4311650"/>
            <a:ext cx="6500812" cy="714375"/>
          </a:xfrm>
          <a:custGeom>
            <a:avLst/>
            <a:gdLst>
              <a:gd name="T0" fmla="*/ 6500812 w 6500812"/>
              <a:gd name="T1" fmla="*/ 357188 h 714375"/>
              <a:gd name="T2" fmla="*/ 3250406 w 6500812"/>
              <a:gd name="T3" fmla="*/ 714375 h 714375"/>
              <a:gd name="T4" fmla="*/ 0 w 6500812"/>
              <a:gd name="T5" fmla="*/ 357188 h 714375"/>
              <a:gd name="T6" fmla="*/ 3250406 w 6500812"/>
              <a:gd name="T7" fmla="*/ 0 h 71437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32 w 6500812"/>
              <a:gd name="T13" fmla="*/ 59532 h 714375"/>
              <a:gd name="T14" fmla="*/ 6441280 w 6500812"/>
              <a:gd name="T15" fmla="*/ 654843 h 7143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00812" h="714375">
                <a:moveTo>
                  <a:pt x="0" y="0"/>
                </a:moveTo>
                <a:lnTo>
                  <a:pt x="6381747" y="0"/>
                </a:lnTo>
                <a:lnTo>
                  <a:pt x="6500812" y="119065"/>
                </a:lnTo>
                <a:lnTo>
                  <a:pt x="6500812" y="714375"/>
                </a:lnTo>
                <a:lnTo>
                  <a:pt x="119065" y="714375"/>
                </a:lnTo>
                <a:lnTo>
                  <a:pt x="0" y="5953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4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2400">
                <a:solidFill>
                  <a:srgbClr val="FFFFFF"/>
                </a:solidFill>
                <a:latin typeface="Arial" charset="0"/>
              </a:rPr>
              <a:t>Detroit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76600" y="5876925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Dallas je hlavním městem :  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306513" y="1576388"/>
            <a:ext cx="6357937" cy="785812"/>
          </a:xfrm>
          <a:custGeom>
            <a:avLst/>
            <a:gdLst>
              <a:gd name="T0" fmla="*/ 6357937 w 6357937"/>
              <a:gd name="T1" fmla="*/ 392906 h 785813"/>
              <a:gd name="T2" fmla="*/ 3178969 w 6357937"/>
              <a:gd name="T3" fmla="*/ 785809 h 785813"/>
              <a:gd name="T4" fmla="*/ 0 w 6357937"/>
              <a:gd name="T5" fmla="*/ 392906 h 785813"/>
              <a:gd name="T6" fmla="*/ 3178969 w 6357937"/>
              <a:gd name="T7" fmla="*/ 0 h 78581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357937"/>
              <a:gd name="T13" fmla="*/ 65486 h 785813"/>
              <a:gd name="T14" fmla="*/ 6292449 w 6357937"/>
              <a:gd name="T15" fmla="*/ 720327 h 7858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7" h="785813">
                <a:moveTo>
                  <a:pt x="0" y="0"/>
                </a:moveTo>
                <a:lnTo>
                  <a:pt x="6226966" y="0"/>
                </a:lnTo>
                <a:lnTo>
                  <a:pt x="6357937" y="130971"/>
                </a:lnTo>
                <a:lnTo>
                  <a:pt x="6357937" y="785813"/>
                </a:lnTo>
                <a:lnTo>
                  <a:pt x="130971" y="785813"/>
                </a:lnTo>
                <a:lnTo>
                  <a:pt x="0" y="6548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a)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Texasu</a:t>
            </a: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331913" y="3016250"/>
            <a:ext cx="6357937" cy="857250"/>
          </a:xfrm>
          <a:custGeom>
            <a:avLst/>
            <a:gdLst>
              <a:gd name="T0" fmla="*/ 6357937 w 6357937"/>
              <a:gd name="T1" fmla="*/ 428625 h 857250"/>
              <a:gd name="T2" fmla="*/ 3178969 w 6357937"/>
              <a:gd name="T3" fmla="*/ 857250 h 857250"/>
              <a:gd name="T4" fmla="*/ 0 w 6357937"/>
              <a:gd name="T5" fmla="*/ 428625 h 857250"/>
              <a:gd name="T6" fmla="*/ 3178969 w 6357937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357937"/>
              <a:gd name="T13" fmla="*/ 71439 h 857250"/>
              <a:gd name="T14" fmla="*/ 6286497 w 6357937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7" h="857250">
                <a:moveTo>
                  <a:pt x="0" y="0"/>
                </a:moveTo>
                <a:lnTo>
                  <a:pt x="6215059" y="0"/>
                </a:lnTo>
                <a:lnTo>
                  <a:pt x="6357937" y="142878"/>
                </a:lnTo>
                <a:lnTo>
                  <a:pt x="6357937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Nového Mexika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403350" y="4456113"/>
            <a:ext cx="6286500" cy="785812"/>
          </a:xfrm>
          <a:custGeom>
            <a:avLst/>
            <a:gdLst>
              <a:gd name="T0" fmla="*/ 6286500 w 6286500"/>
              <a:gd name="T1" fmla="*/ 392906 h 785813"/>
              <a:gd name="T2" fmla="*/ 3143250 w 6286500"/>
              <a:gd name="T3" fmla="*/ 785809 h 785813"/>
              <a:gd name="T4" fmla="*/ 0 w 6286500"/>
              <a:gd name="T5" fmla="*/ 392906 h 785813"/>
              <a:gd name="T6" fmla="*/ 3143250 w 6286500"/>
              <a:gd name="T7" fmla="*/ 0 h 78581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286500"/>
              <a:gd name="T13" fmla="*/ 65486 h 785813"/>
              <a:gd name="T14" fmla="*/ 6221012 w 6286500"/>
              <a:gd name="T15" fmla="*/ 720327 h 7858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86500" h="785813">
                <a:moveTo>
                  <a:pt x="0" y="0"/>
                </a:moveTo>
                <a:lnTo>
                  <a:pt x="6155529" y="0"/>
                </a:lnTo>
                <a:lnTo>
                  <a:pt x="6286500" y="130971"/>
                </a:lnTo>
                <a:lnTo>
                  <a:pt x="6286500" y="785813"/>
                </a:lnTo>
                <a:lnTo>
                  <a:pt x="130971" y="785813"/>
                </a:lnTo>
                <a:lnTo>
                  <a:pt x="0" y="6548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Kalifornie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76600" y="5876925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Které hl</a:t>
            </a:r>
            <a:r>
              <a:rPr lang="cs-CZ" dirty="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. město </a:t>
            </a:r>
            <a:r>
              <a:rPr lang="cs-CZ" dirty="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nepatří státům Střední Ameriky :  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403350" y="1792288"/>
            <a:ext cx="6357938" cy="785812"/>
          </a:xfrm>
          <a:custGeom>
            <a:avLst/>
            <a:gdLst>
              <a:gd name="T0" fmla="*/ 6357938 w 6357938"/>
              <a:gd name="T1" fmla="*/ 392906 h 785812"/>
              <a:gd name="T2" fmla="*/ 3178969 w 6357938"/>
              <a:gd name="T3" fmla="*/ 785812 h 785812"/>
              <a:gd name="T4" fmla="*/ 0 w 6357938"/>
              <a:gd name="T5" fmla="*/ 392906 h 785812"/>
              <a:gd name="T6" fmla="*/ 3178969 w 6357938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357938"/>
              <a:gd name="T13" fmla="*/ 65486 h 785812"/>
              <a:gd name="T14" fmla="*/ 6292454 w 6357938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8" h="785812">
                <a:moveTo>
                  <a:pt x="0" y="0"/>
                </a:moveTo>
                <a:lnTo>
                  <a:pt x="6226967" y="0"/>
                </a:lnTo>
                <a:lnTo>
                  <a:pt x="6357938" y="130971"/>
                </a:lnTo>
                <a:lnTo>
                  <a:pt x="6357938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buFontTx/>
              <a:buAutoNum type="alphaLcParenR"/>
            </a:pPr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 </a:t>
            </a:r>
            <a:r>
              <a:rPr lang="cs-CZ" altLang="cs-CZ" sz="2800">
                <a:solidFill>
                  <a:srgbClr val="FFFFFF"/>
                </a:solidFill>
                <a:latin typeface="Arial" charset="0"/>
              </a:rPr>
              <a:t>Belmopan</a:t>
            </a: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403350" y="3016250"/>
            <a:ext cx="6357938" cy="785813"/>
          </a:xfrm>
          <a:custGeom>
            <a:avLst/>
            <a:gdLst>
              <a:gd name="T0" fmla="*/ 6357938 w 6357938"/>
              <a:gd name="T1" fmla="*/ 392907 h 785813"/>
              <a:gd name="T2" fmla="*/ 3178969 w 6357938"/>
              <a:gd name="T3" fmla="*/ 785813 h 785813"/>
              <a:gd name="T4" fmla="*/ 0 w 6357938"/>
              <a:gd name="T5" fmla="*/ 392907 h 785813"/>
              <a:gd name="T6" fmla="*/ 3178969 w 6357938"/>
              <a:gd name="T7" fmla="*/ 0 h 78581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357938"/>
              <a:gd name="T13" fmla="*/ 65486 h 785813"/>
              <a:gd name="T14" fmla="*/ 6292454 w 6357938"/>
              <a:gd name="T15" fmla="*/ 720327 h 7858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8" h="785813">
                <a:moveTo>
                  <a:pt x="0" y="0"/>
                </a:moveTo>
                <a:lnTo>
                  <a:pt x="6226967" y="0"/>
                </a:lnTo>
                <a:lnTo>
                  <a:pt x="6357938" y="130971"/>
                </a:lnTo>
                <a:lnTo>
                  <a:pt x="6357938" y="785813"/>
                </a:lnTo>
                <a:lnTo>
                  <a:pt x="130971" y="785813"/>
                </a:lnTo>
                <a:lnTo>
                  <a:pt x="0" y="6548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28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2800">
                <a:solidFill>
                  <a:srgbClr val="FFFFFF"/>
                </a:solidFill>
                <a:latin typeface="Arial" charset="0"/>
              </a:rPr>
              <a:t>Quito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403350" y="4384675"/>
            <a:ext cx="6357938" cy="785813"/>
          </a:xfrm>
          <a:custGeom>
            <a:avLst/>
            <a:gdLst>
              <a:gd name="T0" fmla="*/ 6357938 w 6357938"/>
              <a:gd name="T1" fmla="*/ 392907 h 785812"/>
              <a:gd name="T2" fmla="*/ 3178969 w 6357938"/>
              <a:gd name="T3" fmla="*/ 785816 h 785812"/>
              <a:gd name="T4" fmla="*/ 0 w 6357938"/>
              <a:gd name="T5" fmla="*/ 392907 h 785812"/>
              <a:gd name="T6" fmla="*/ 3178969 w 6357938"/>
              <a:gd name="T7" fmla="*/ 0 h 78581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5486 w 6357938"/>
              <a:gd name="T13" fmla="*/ 65486 h 785812"/>
              <a:gd name="T14" fmla="*/ 6292454 w 6357938"/>
              <a:gd name="T15" fmla="*/ 720326 h 7858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7938" h="785812">
                <a:moveTo>
                  <a:pt x="0" y="0"/>
                </a:moveTo>
                <a:lnTo>
                  <a:pt x="6226967" y="0"/>
                </a:lnTo>
                <a:lnTo>
                  <a:pt x="6357938" y="130971"/>
                </a:lnTo>
                <a:lnTo>
                  <a:pt x="6357938" y="785812"/>
                </a:lnTo>
                <a:lnTo>
                  <a:pt x="130971" y="785812"/>
                </a:lnTo>
                <a:lnTo>
                  <a:pt x="0" y="6548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</a:t>
            </a:r>
            <a:r>
              <a:rPr lang="cs-CZ" altLang="cs-CZ" sz="2800">
                <a:solidFill>
                  <a:srgbClr val="FFFFFF"/>
                </a:solidFill>
                <a:latin typeface="Calibri" pitchFamily="34" charset="0"/>
              </a:rPr>
              <a:t>) </a:t>
            </a:r>
            <a:r>
              <a:rPr lang="cs-CZ" altLang="cs-CZ" sz="2800">
                <a:solidFill>
                  <a:srgbClr val="FFFFFF"/>
                </a:solidFill>
                <a:latin typeface="Arial" charset="0"/>
              </a:rPr>
              <a:t>Guatemala</a:t>
            </a:r>
            <a:r>
              <a:rPr lang="cs-CZ" altLang="cs-CZ" sz="2800">
                <a:solidFill>
                  <a:srgbClr val="FFFFFF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76600" y="5876925"/>
            <a:ext cx="2643188" cy="428625"/>
          </a:xfrm>
          <a:custGeom>
            <a:avLst/>
            <a:gdLst>
              <a:gd name="T0" fmla="*/ 2643188 w 2643188"/>
              <a:gd name="T1" fmla="*/ 214313 h 428625"/>
              <a:gd name="T2" fmla="*/ 1321594 w 2643188"/>
              <a:gd name="T3" fmla="*/ 428625 h 428625"/>
              <a:gd name="T4" fmla="*/ 0 w 2643188"/>
              <a:gd name="T5" fmla="*/ 214313 h 428625"/>
              <a:gd name="T6" fmla="*/ 1321594 w 2643188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8"/>
              <a:gd name="T13" fmla="*/ 35719 h 428625"/>
              <a:gd name="T14" fmla="*/ 2607469 w 2643188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8" h="428625">
                <a:moveTo>
                  <a:pt x="0" y="0"/>
                </a:moveTo>
                <a:lnTo>
                  <a:pt x="2571749" y="0"/>
                </a:lnTo>
                <a:lnTo>
                  <a:pt x="2643188" y="71439"/>
                </a:lnTo>
                <a:lnTo>
                  <a:pt x="2643188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smtClean="0">
                <a:solidFill>
                  <a:schemeClr val="tx1"/>
                </a:solidFill>
                <a:latin typeface="Arial" charset="0"/>
                <a:ea typeface="Arial Unicode MS" pitchFamily="34" charset="-128"/>
              </a:rPr>
              <a:t>Které město je v Mexiku :  </a:t>
            </a:r>
          </a:p>
        </p:txBody>
      </p:sp>
      <p:sp>
        <p:nvSpPr>
          <p:cNvPr id="3" name="Obdélník s odříznutým příčným rohem 2"/>
          <p:cNvSpPr>
            <a:spLocks noChangeArrowheads="1"/>
          </p:cNvSpPr>
          <p:nvPr/>
        </p:nvSpPr>
        <p:spPr bwMode="auto">
          <a:xfrm>
            <a:off x="1258888" y="4456113"/>
            <a:ext cx="6572250" cy="857250"/>
          </a:xfrm>
          <a:custGeom>
            <a:avLst/>
            <a:gdLst>
              <a:gd name="T0" fmla="*/ 6572250 w 6572250"/>
              <a:gd name="T1" fmla="*/ 428625 h 857250"/>
              <a:gd name="T2" fmla="*/ 3286125 w 6572250"/>
              <a:gd name="T3" fmla="*/ 857250 h 857250"/>
              <a:gd name="T4" fmla="*/ 0 w 6572250"/>
              <a:gd name="T5" fmla="*/ 428625 h 857250"/>
              <a:gd name="T6" fmla="*/ 3286125 w 657225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72250"/>
              <a:gd name="T13" fmla="*/ 71439 h 857250"/>
              <a:gd name="T14" fmla="*/ 6500810 w 657225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857250">
                <a:moveTo>
                  <a:pt x="0" y="0"/>
                </a:moveTo>
                <a:lnTo>
                  <a:pt x="6429372" y="0"/>
                </a:lnTo>
                <a:lnTo>
                  <a:pt x="6572250" y="142878"/>
                </a:lnTo>
                <a:lnTo>
                  <a:pt x="657225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c)Acapulco</a:t>
            </a:r>
            <a:endParaRPr lang="cs-CZ" altLang="cs-CZ" sz="32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4" name="Obdélník s odříznutým příčným rohem 3"/>
          <p:cNvSpPr>
            <a:spLocks noChangeArrowheads="1"/>
          </p:cNvSpPr>
          <p:nvPr/>
        </p:nvSpPr>
        <p:spPr bwMode="auto">
          <a:xfrm>
            <a:off x="1258888" y="3016250"/>
            <a:ext cx="6572250" cy="857250"/>
          </a:xfrm>
          <a:custGeom>
            <a:avLst/>
            <a:gdLst>
              <a:gd name="T0" fmla="*/ 6572250 w 6572250"/>
              <a:gd name="T1" fmla="*/ 428625 h 857250"/>
              <a:gd name="T2" fmla="*/ 3286125 w 6572250"/>
              <a:gd name="T3" fmla="*/ 857250 h 857250"/>
              <a:gd name="T4" fmla="*/ 0 w 6572250"/>
              <a:gd name="T5" fmla="*/ 428625 h 857250"/>
              <a:gd name="T6" fmla="*/ 3286125 w 657225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72250"/>
              <a:gd name="T13" fmla="*/ 71439 h 857250"/>
              <a:gd name="T14" fmla="*/ 6500810 w 657225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857250">
                <a:moveTo>
                  <a:pt x="0" y="0"/>
                </a:moveTo>
                <a:lnTo>
                  <a:pt x="6429372" y="0"/>
                </a:lnTo>
                <a:lnTo>
                  <a:pt x="6572250" y="142878"/>
                </a:lnTo>
                <a:lnTo>
                  <a:pt x="657225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b)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Sacramento</a:t>
            </a:r>
          </a:p>
        </p:txBody>
      </p:sp>
      <p:sp>
        <p:nvSpPr>
          <p:cNvPr id="5" name="Obdélník s odříznutým příčným rohem 4"/>
          <p:cNvSpPr>
            <a:spLocks noChangeArrowheads="1"/>
          </p:cNvSpPr>
          <p:nvPr/>
        </p:nvSpPr>
        <p:spPr bwMode="auto">
          <a:xfrm>
            <a:off x="1285875" y="1662113"/>
            <a:ext cx="6572250" cy="857250"/>
          </a:xfrm>
          <a:custGeom>
            <a:avLst/>
            <a:gdLst>
              <a:gd name="T0" fmla="*/ 6572250 w 6572250"/>
              <a:gd name="T1" fmla="*/ 428625 h 857250"/>
              <a:gd name="T2" fmla="*/ 3286125 w 6572250"/>
              <a:gd name="T3" fmla="*/ 857250 h 857250"/>
              <a:gd name="T4" fmla="*/ 0 w 6572250"/>
              <a:gd name="T5" fmla="*/ 428625 h 857250"/>
              <a:gd name="T6" fmla="*/ 3286125 w 6572250"/>
              <a:gd name="T7" fmla="*/ 0 h 8572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71439 w 6572250"/>
              <a:gd name="T13" fmla="*/ 71439 h 857250"/>
              <a:gd name="T14" fmla="*/ 6500810 w 6572250"/>
              <a:gd name="T15" fmla="*/ 785811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72250" h="857250">
                <a:moveTo>
                  <a:pt x="0" y="0"/>
                </a:moveTo>
                <a:lnTo>
                  <a:pt x="6429372" y="0"/>
                </a:lnTo>
                <a:lnTo>
                  <a:pt x="6572250" y="142878"/>
                </a:lnTo>
                <a:lnTo>
                  <a:pt x="6572250" y="857250"/>
                </a:lnTo>
                <a:lnTo>
                  <a:pt x="142878" y="857250"/>
                </a:lnTo>
                <a:lnTo>
                  <a:pt x="0" y="714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cs-CZ" altLang="cs-CZ" sz="3200">
                <a:solidFill>
                  <a:srgbClr val="FFFFFF"/>
                </a:solidFill>
                <a:latin typeface="Calibri" pitchFamily="34" charset="0"/>
              </a:rPr>
              <a:t>a) </a:t>
            </a:r>
            <a:r>
              <a:rPr lang="cs-CZ" altLang="cs-CZ" sz="3200">
                <a:solidFill>
                  <a:srgbClr val="FFFFFF"/>
                </a:solidFill>
                <a:latin typeface="Arial" charset="0"/>
              </a:rPr>
              <a:t>San Diego</a:t>
            </a:r>
          </a:p>
        </p:txBody>
      </p:sp>
      <p:sp>
        <p:nvSpPr>
          <p:cNvPr id="6" name="Obdélník s odříznutým příčným rohem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03575" y="5876925"/>
            <a:ext cx="2643188" cy="428625"/>
          </a:xfrm>
          <a:custGeom>
            <a:avLst/>
            <a:gdLst>
              <a:gd name="T0" fmla="*/ 2643187 w 2643187"/>
              <a:gd name="T1" fmla="*/ 214313 h 428625"/>
              <a:gd name="T2" fmla="*/ 1321594 w 2643187"/>
              <a:gd name="T3" fmla="*/ 428625 h 428625"/>
              <a:gd name="T4" fmla="*/ 0 w 2643187"/>
              <a:gd name="T5" fmla="*/ 214313 h 428625"/>
              <a:gd name="T6" fmla="*/ 1321594 w 2643187"/>
              <a:gd name="T7" fmla="*/ 0 h 42862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35719 w 2643187"/>
              <a:gd name="T13" fmla="*/ 35719 h 428625"/>
              <a:gd name="T14" fmla="*/ 2607468 w 2643187"/>
              <a:gd name="T15" fmla="*/ 392906 h 428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3187" h="428625">
                <a:moveTo>
                  <a:pt x="0" y="0"/>
                </a:moveTo>
                <a:lnTo>
                  <a:pt x="2571748" y="0"/>
                </a:lnTo>
                <a:lnTo>
                  <a:pt x="2643187" y="71439"/>
                </a:lnTo>
                <a:lnTo>
                  <a:pt x="2643187" y="428625"/>
                </a:lnTo>
                <a:lnTo>
                  <a:pt x="71439" y="428625"/>
                </a:lnTo>
                <a:lnTo>
                  <a:pt x="0" y="357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Návrat na hrací pole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ceán">
  <a:themeElements>
    <a:clrScheme name="Oceá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á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á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2630</TotalTime>
  <Words>535</Words>
  <Application>Microsoft Office PowerPoint</Application>
  <PresentationFormat>Předvádění na obrazovce (4:3)</PresentationFormat>
  <Paragraphs>175</Paragraphs>
  <Slides>24</Slides>
  <Notes>22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Tahoma</vt:lpstr>
      <vt:lpstr>Arial</vt:lpstr>
      <vt:lpstr>Wingdings</vt:lpstr>
      <vt:lpstr>Calibri</vt:lpstr>
      <vt:lpstr>Arial Unicode MS</vt:lpstr>
      <vt:lpstr>Oceán</vt:lpstr>
      <vt:lpstr>Snímek 1</vt:lpstr>
      <vt:lpstr>Snímek 2</vt:lpstr>
      <vt:lpstr>Didaktická hra – opakování Amerika</vt:lpstr>
      <vt:lpstr>Snímek 4</vt:lpstr>
      <vt:lpstr>Největší ostrov světa,ležící na severu Ameriky, je :  </vt:lpstr>
      <vt:lpstr> Jak se jmenuje průplav, který odděluje Střední a Jižní Ameriku : </vt:lpstr>
      <vt:lpstr>Který poloostrov nepatří k Americe:</vt:lpstr>
      <vt:lpstr>Kde najdeme záliv Moskytů :</vt:lpstr>
      <vt:lpstr>Pohoří na západním pobřeží Severní Ameriky se jmenuje :</vt:lpstr>
      <vt:lpstr>Nejvyšší horou Severní Ameriky je: </vt:lpstr>
      <vt:lpstr>Nížina kolem Hudsonova zálivu je :</vt:lpstr>
      <vt:lpstr>Nejvyšší sopkou Střední Ameriky je : </vt:lpstr>
      <vt:lpstr>Největší řekou Severní Ameriky je : </vt:lpstr>
      <vt:lpstr>Mezi tzv.Velká jezera Ameriky nepatří :  </vt:lpstr>
      <vt:lpstr>Řeka Mackenzie ústí do :</vt:lpstr>
      <vt:lpstr>Které jezero nenajdeme ve Střední Americe :</vt:lpstr>
      <vt:lpstr>K Severní Americe patří :</vt:lpstr>
      <vt:lpstr>K USA patří : </vt:lpstr>
      <vt:lpstr>Který stát nepatří do Střední Ameriky : </vt:lpstr>
      <vt:lpstr>Na kolik provincií se dělí Kanada : </vt:lpstr>
      <vt:lpstr>Hlavní město Kanady je :</vt:lpstr>
      <vt:lpstr>Dallas je hlavním městem :  </vt:lpstr>
      <vt:lpstr>Které hl. město nepatří státům Střední Ameriky :  </vt:lpstr>
      <vt:lpstr>Které město je v Mexiku :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Lidka</dc:creator>
  <dc:description>Autorem materiálu a všech jeho částí, není-li uvedeno jinak, je Monika Dudová._x000d_
Dostupné z Metodického portálu www.rvp.cz, ISSN: 1802-4785, financovaného z ESF a státního rozpočtu ČR. Provozováno Výzkumným ústavem pedagogickým v Praze._x000d_
</dc:description>
  <cp:lastModifiedBy>Dum</cp:lastModifiedBy>
  <cp:revision>82</cp:revision>
  <dcterms:created xsi:type="dcterms:W3CDTF">2011-02-11T18:46:50Z</dcterms:created>
  <dcterms:modified xsi:type="dcterms:W3CDTF">2014-08-31T19:15:50Z</dcterms:modified>
</cp:coreProperties>
</file>