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0F6A64-8D78-4D2C-AE03-2F114B320696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88F460-56B8-4330-885C-D6442DD673A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622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5561B929-F1C8-49B6-8E1E-2B4906F17FC5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473D45F4-8F81-4EC8-97AC-F38AC31FD82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7" Type="http://schemas.openxmlformats.org/officeDocument/2006/relationships/image" Target="../media/image23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ČÁSTI KVETOUCÍCH </a:t>
            </a:r>
            <a:r>
              <a:rPr lang="cs-CZ" dirty="0" smtClean="0"/>
              <a:t>ROSTLIN </a:t>
            </a:r>
            <a:r>
              <a:rPr lang="cs-CZ" smtClean="0"/>
              <a:t>(výklad)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VY_32_INOVACE_06-43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5623214"/>
              </p:ext>
            </p:extLst>
          </p:nvPr>
        </p:nvGraphicFramePr>
        <p:xfrm>
          <a:off x="1467802" y="2903061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</a:t>
                      </a:r>
                      <a:r>
                        <a:rPr lang="cs-CZ" sz="1400" kern="50" baseline="0" dirty="0" smtClean="0">
                          <a:effectLst/>
                        </a:rPr>
                        <a:t>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Rostliny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Rostliny - části </a:t>
                      </a:r>
                      <a:r>
                        <a:rPr lang="cs-CZ" sz="1400" kern="50" dirty="0" smtClean="0">
                          <a:effectLst/>
                        </a:rPr>
                        <a:t>kvetoucích rostlin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</a:t>
                      </a:r>
                      <a:r>
                        <a:rPr lang="cs-CZ" sz="1400" kern="50" smtClean="0">
                          <a:effectLst/>
                        </a:rPr>
                        <a:t>Zdeňka Halamová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8.3.20011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Times New Roman"/>
                        </a:rPr>
                        <a:t>Podpora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Times New Roman"/>
                        </a:rPr>
                        <a:t> výkladové hodiny (části </a:t>
                      </a:r>
                      <a:r>
                        <a:rPr lang="cs-CZ" sz="1200" kern="50" baseline="0" smtClean="0">
                          <a:effectLst/>
                          <a:latin typeface="Times New Roman"/>
                          <a:ea typeface="Times New Roman"/>
                        </a:rPr>
                        <a:t>kvetoucích rostlin).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7242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sz="4900" dirty="0" smtClean="0"/>
              <a:t>ZÁKLADNÍ ČÁSTI</a:t>
            </a:r>
            <a:endParaRPr lang="cs-CZ" sz="49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916832"/>
            <a:ext cx="2804160" cy="3621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755576" y="3068960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n</a:t>
            </a:r>
            <a:r>
              <a:rPr lang="cs-CZ" sz="2400" dirty="0" smtClean="0"/>
              <a:t>adzemní část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725144"/>
            <a:ext cx="17938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p</a:t>
            </a:r>
            <a:r>
              <a:rPr lang="cs-CZ" sz="2400" dirty="0" smtClean="0"/>
              <a:t>odzemní část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24989" y="225274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květ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24989" y="2838127"/>
            <a:ext cx="6120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list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24989" y="3299792"/>
            <a:ext cx="8192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plod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21871" y="4068933"/>
            <a:ext cx="11568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stonek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44309" y="4759632"/>
            <a:ext cx="12319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kořen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65851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KOŘENY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03296" y="1252018"/>
            <a:ext cx="8595360" cy="4937760"/>
          </a:xfrm>
        </p:spPr>
        <p:txBody>
          <a:bodyPr/>
          <a:lstStyle/>
          <a:p>
            <a:r>
              <a:rPr lang="cs-CZ" sz="2400" dirty="0"/>
              <a:t>p</a:t>
            </a:r>
            <a:r>
              <a:rPr lang="cs-CZ" sz="2400" dirty="0" smtClean="0"/>
              <a:t>odzemní část rostlin</a:t>
            </a:r>
          </a:p>
          <a:p>
            <a:r>
              <a:rPr lang="cs-CZ" sz="2400" dirty="0" smtClean="0"/>
              <a:t>upevňují rostlinu v půdě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 půdy přijímají vodu s rozpuštěnými živinami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ají různý tvar i velikost: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7916" y="3411387"/>
            <a:ext cx="2383536" cy="16642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4635" y="3416424"/>
            <a:ext cx="713232" cy="1761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429000"/>
            <a:ext cx="1469136" cy="14142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395535" y="5517232"/>
            <a:ext cx="26095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Mrkev má hlavní kořen </a:t>
            </a:r>
          </a:p>
          <a:p>
            <a:r>
              <a:rPr lang="cs-CZ" dirty="0" smtClean="0"/>
              <a:t>s postranními kořínky.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05091" y="5508911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Obilí má svazčitý kořen.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87196" y="5543278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Strom má rozvětvený kořen.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6606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STONEK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/>
              <a:t>n</a:t>
            </a:r>
            <a:r>
              <a:rPr lang="cs-CZ" sz="2400" dirty="0" smtClean="0"/>
              <a:t>adzemní část rostliny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yrůstají na něm listy a květy (plody)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řivádí vodu a živiny z kořenů</a:t>
            </a:r>
          </a:p>
          <a:p>
            <a:r>
              <a:rPr lang="cs-CZ" sz="2400" dirty="0"/>
              <a:t>t</a:t>
            </a:r>
            <a:r>
              <a:rPr lang="cs-CZ" sz="2400" dirty="0" smtClean="0"/>
              <a:t>ypy stonků:</a:t>
            </a:r>
          </a:p>
          <a:p>
            <a:pPr lvl="2"/>
            <a:r>
              <a:rPr lang="cs-CZ" sz="2000" dirty="0"/>
              <a:t>s</a:t>
            </a:r>
            <a:r>
              <a:rPr lang="cs-CZ" sz="2000" dirty="0" smtClean="0"/>
              <a:t>tonek dřevnatý – dřeviny (stromy a keře)</a:t>
            </a:r>
          </a:p>
          <a:p>
            <a:pPr lvl="2"/>
            <a:r>
              <a:rPr lang="cs-CZ" sz="2000" dirty="0"/>
              <a:t>s</a:t>
            </a:r>
            <a:r>
              <a:rPr lang="cs-CZ" sz="2000" dirty="0" smtClean="0"/>
              <a:t>tonek dužnatý - byliny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5217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Stromy – stonek se rozvětvuje z kmene nad zemí</a:t>
            </a:r>
          </a:p>
          <a:p>
            <a:pPr marL="0" indent="0">
              <a:buNone/>
            </a:pPr>
            <a:r>
              <a:rPr lang="cs-CZ" sz="2400" dirty="0"/>
              <a:t>	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Keře – stonek se rozvětvuje hned u země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3648" y="4725144"/>
            <a:ext cx="1188720" cy="13837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772816"/>
            <a:ext cx="1420368" cy="22799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1691680" y="230195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koruna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27684" y="3140968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kmen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55676" y="3557627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kořeny</a:t>
            </a:r>
            <a:endParaRPr lang="cs-CZ" sz="2000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2627784" y="2486616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627784" y="3325634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2735796" y="3757682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387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Byliny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/>
              <a:t>d</a:t>
            </a:r>
            <a:r>
              <a:rPr lang="cs-CZ" sz="2400" dirty="0" smtClean="0"/>
              <a:t>užnatý (nedřevnatý) stonek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dlišnosti ve stavbě stonků: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514" y="2204864"/>
            <a:ext cx="6242304" cy="20177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1463252" y="4412909"/>
            <a:ext cx="1248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/>
              <a:t>s</a:t>
            </a:r>
            <a:r>
              <a:rPr lang="cs-CZ" sz="1600" dirty="0" smtClean="0"/>
              <a:t>metanka lékařská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50096" y="4448150"/>
            <a:ext cx="10081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jitrocel</a:t>
            </a:r>
            <a:endParaRPr lang="cs-CZ" sz="1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4457363"/>
            <a:ext cx="136815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mateřídouška</a:t>
            </a:r>
            <a:endParaRPr lang="cs-CZ" sz="1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4457363"/>
            <a:ext cx="108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kopretina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12160" y="4457363"/>
            <a:ext cx="6480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žito</a:t>
            </a:r>
            <a:endParaRPr lang="cs-CZ" sz="1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4457363"/>
            <a:ext cx="8274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ječmen</a:t>
            </a:r>
            <a:endParaRPr lang="cs-CZ" sz="1600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621292" y="4997684"/>
            <a:ext cx="936104" cy="2862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2557396" y="4997684"/>
            <a:ext cx="862476" cy="2862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741150" y="4975090"/>
            <a:ext cx="1008112" cy="3313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4766559" y="4989777"/>
            <a:ext cx="1080120" cy="3313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072835" y="4997684"/>
            <a:ext cx="720080" cy="3313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6804248" y="4989777"/>
            <a:ext cx="720080" cy="33138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1331640" y="5342523"/>
            <a:ext cx="21618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STVOL </a:t>
            </a:r>
          </a:p>
          <a:p>
            <a:pPr algn="ctr"/>
            <a:r>
              <a:rPr lang="cs-CZ" sz="2000" dirty="0" smtClean="0"/>
              <a:t>(stonek bez listů)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758208" y="5354828"/>
            <a:ext cx="1893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LODYHA (stonek s listy)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44108" y="5354828"/>
            <a:ext cx="25922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STÉBLO</a:t>
            </a:r>
          </a:p>
          <a:p>
            <a:pPr algn="ctr"/>
            <a:r>
              <a:rPr lang="cs-CZ" sz="2000" dirty="0" smtClean="0"/>
              <a:t> (stonek většinou dutý </a:t>
            </a:r>
          </a:p>
          <a:p>
            <a:pPr algn="ctr"/>
            <a:r>
              <a:rPr lang="cs-CZ" sz="2000" dirty="0" smtClean="0"/>
              <a:t>s </a:t>
            </a:r>
            <a:r>
              <a:rPr lang="cs-CZ" sz="2000" dirty="0" err="1" smtClean="0"/>
              <a:t>kolénky</a:t>
            </a:r>
            <a:r>
              <a:rPr lang="cs-CZ" sz="2000" dirty="0" smtClean="0"/>
              <a:t>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4668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LISTY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u</a:t>
            </a:r>
            <a:r>
              <a:rPr lang="cs-CZ" sz="2400" dirty="0" smtClean="0"/>
              <a:t> dřevin vyrůstají z větví</a:t>
            </a:r>
          </a:p>
          <a:p>
            <a:r>
              <a:rPr lang="cs-CZ" sz="2400" dirty="0"/>
              <a:t>u</a:t>
            </a:r>
            <a:r>
              <a:rPr lang="cs-CZ" sz="2400" dirty="0" smtClean="0"/>
              <a:t> bylin vyrůstají ze stonku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achycují hodně světla potřebného pro výživu celé rostliny</a:t>
            </a:r>
          </a:p>
          <a:p>
            <a:r>
              <a:rPr lang="cs-CZ" sz="2400" dirty="0"/>
              <a:t>listy jehličnatých stromů nazýváme jehlice</a:t>
            </a:r>
          </a:p>
          <a:p>
            <a:r>
              <a:rPr lang="cs-CZ" sz="2400" dirty="0" smtClean="0"/>
              <a:t>listy obsahují zelené barvivo (zeleň listovou)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ětšina listů má dvě části:</a:t>
            </a:r>
          </a:p>
          <a:p>
            <a:r>
              <a:rPr lang="cs-CZ" sz="2400" dirty="0" smtClean="0"/>
              <a:t>listy mohou být:</a:t>
            </a:r>
          </a:p>
          <a:p>
            <a:pPr marL="687388" lvl="2" indent="-342900"/>
            <a:r>
              <a:rPr lang="cs-CZ" sz="2000" dirty="0"/>
              <a:t>j</a:t>
            </a:r>
            <a:r>
              <a:rPr lang="cs-CZ" sz="2000" dirty="0" smtClean="0"/>
              <a:t>ednoduché (čepel je jeden list)</a:t>
            </a:r>
          </a:p>
          <a:p>
            <a:pPr marL="687388" lvl="2" indent="-342900"/>
            <a:r>
              <a:rPr lang="cs-CZ" sz="2000" dirty="0"/>
              <a:t>s</a:t>
            </a:r>
            <a:r>
              <a:rPr lang="cs-CZ" sz="2000" dirty="0" smtClean="0"/>
              <a:t>ložené (čepel má několik listů)</a:t>
            </a:r>
          </a:p>
          <a:p>
            <a:pPr marL="344488" lvl="2" indent="0">
              <a:buNone/>
            </a:pPr>
            <a:endParaRPr lang="cs-CZ" dirty="0" smtClean="0"/>
          </a:p>
          <a:p>
            <a:pPr marL="344488" lvl="2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6763" y="3685212"/>
            <a:ext cx="1052320" cy="11017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709393" y="4199195"/>
            <a:ext cx="790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čepel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64288" y="4125310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řapík</a:t>
            </a:r>
            <a:endParaRPr lang="cs-CZ" sz="2000" dirty="0"/>
          </a:p>
        </p:txBody>
      </p:sp>
      <p:cxnSp>
        <p:nvCxnSpPr>
          <p:cNvPr id="9" name="Přímá spojnice se šipkou 8"/>
          <p:cNvCxnSpPr>
            <a:endCxn id="4" idx="1"/>
          </p:cNvCxnSpPr>
          <p:nvPr/>
        </p:nvCxnSpPr>
        <p:spPr>
          <a:xfrm flipV="1">
            <a:off x="5445867" y="4236091"/>
            <a:ext cx="420896" cy="1477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stCxn id="7" idx="1"/>
          </p:cNvCxnSpPr>
          <p:nvPr/>
        </p:nvCxnSpPr>
        <p:spPr>
          <a:xfrm flipH="1">
            <a:off x="6732240" y="4325365"/>
            <a:ext cx="432048" cy="111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5229201"/>
            <a:ext cx="1187440" cy="969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450" y="5229200"/>
            <a:ext cx="1023272" cy="9721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11508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KVĚTY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krasa rostliny</a:t>
            </a:r>
          </a:p>
          <a:p>
            <a:r>
              <a:rPr lang="cs-CZ" sz="2400" dirty="0"/>
              <a:t>l</a:t>
            </a:r>
            <a:r>
              <a:rPr lang="cs-CZ" sz="2400" dirty="0" smtClean="0"/>
              <a:t>iší se barvou, tvarem i vůní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louží k rozmnožování rostlin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ají část samčí a část samičí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 opylení hmyzem se z květu vyvine plod</a:t>
            </a: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7719" y="3844421"/>
            <a:ext cx="1926336" cy="21640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2462635" y="4572989"/>
            <a:ext cx="648072" cy="288032"/>
          </a:xfrm>
          <a:prstGeom prst="straightConnector1">
            <a:avLst/>
          </a:prstGeom>
          <a:ln w="158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755576" y="3719803"/>
            <a:ext cx="217957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t</a:t>
            </a:r>
            <a:r>
              <a:rPr lang="cs-CZ" sz="2000" dirty="0" smtClean="0"/>
              <a:t>yčinka </a:t>
            </a:r>
          </a:p>
          <a:p>
            <a:pPr algn="ctr"/>
            <a:r>
              <a:rPr lang="cs-CZ" sz="2000" dirty="0" smtClean="0"/>
              <a:t>(samčí část květu)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741795"/>
            <a:ext cx="1660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orunní lístek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92086" y="3719803"/>
            <a:ext cx="23424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</a:t>
            </a:r>
            <a:r>
              <a:rPr lang="cs-CZ" sz="2000" dirty="0" smtClean="0"/>
              <a:t>estík</a:t>
            </a:r>
          </a:p>
          <a:p>
            <a:pPr algn="ctr"/>
            <a:r>
              <a:rPr lang="cs-CZ" sz="2000" dirty="0" smtClean="0"/>
              <a:t>(samičí část květu)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81704" y="5094396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kalich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0992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PLODY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yvinou se z opylených květů </a:t>
            </a:r>
          </a:p>
          <a:p>
            <a:r>
              <a:rPr lang="cs-CZ" sz="2400" dirty="0"/>
              <a:t>o</a:t>
            </a:r>
            <a:r>
              <a:rPr lang="cs-CZ" sz="2400" dirty="0" smtClean="0"/>
              <a:t>bsahují semena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ývoj nové rostliny: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758347"/>
            <a:ext cx="1493520" cy="1859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790289"/>
            <a:ext cx="950976" cy="1761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948420"/>
            <a:ext cx="1219200" cy="15971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531796"/>
            <a:ext cx="822960" cy="10546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660309" y="4956207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k</a:t>
            </a:r>
            <a:r>
              <a:rPr lang="cs-CZ" sz="2000" dirty="0" smtClean="0"/>
              <a:t>vět jírovce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55776" y="4843317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p</a:t>
            </a:r>
            <a:r>
              <a:rPr lang="cs-CZ" sz="2000" dirty="0" smtClean="0"/>
              <a:t>lod jírovce</a:t>
            </a:r>
          </a:p>
          <a:p>
            <a:pPr algn="ctr"/>
            <a:r>
              <a:rPr lang="cs-CZ" sz="2000" dirty="0" smtClean="0"/>
              <a:t>(kaštan)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515428" y="4843864"/>
            <a:ext cx="18002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k</a:t>
            </a:r>
            <a:r>
              <a:rPr lang="cs-CZ" sz="2000" dirty="0" smtClean="0"/>
              <a:t>líčící semeno</a:t>
            </a:r>
          </a:p>
          <a:p>
            <a:pPr algn="ctr"/>
            <a:r>
              <a:rPr lang="cs-CZ" sz="2000" dirty="0"/>
              <a:t> </a:t>
            </a:r>
            <a:r>
              <a:rPr lang="cs-CZ" sz="2000" dirty="0" smtClean="0"/>
              <a:t>(kaštan)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48264" y="4843318"/>
            <a:ext cx="1481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z</a:t>
            </a:r>
            <a:r>
              <a:rPr lang="cs-CZ" sz="2000" dirty="0" smtClean="0"/>
              <a:t>akořeněné semeno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9247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Plody dužnaté a suché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 smtClean="0"/>
              <a:t>Plody dužnaté:</a:t>
            </a:r>
          </a:p>
          <a:p>
            <a:pPr lvl="2"/>
            <a:r>
              <a:rPr lang="cs-CZ" sz="2000" dirty="0" smtClean="0"/>
              <a:t>Obsahují pecku nebo jádra, která jsou obalena dužninou</a:t>
            </a:r>
          </a:p>
          <a:p>
            <a:pPr lvl="2"/>
            <a:r>
              <a:rPr lang="cs-CZ" sz="2000" dirty="0" smtClean="0"/>
              <a:t>Plody ovocných stromů a keřů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sz="2400" dirty="0" smtClean="0"/>
              <a:t>Plody suché:</a:t>
            </a:r>
          </a:p>
          <a:p>
            <a:pPr lvl="2"/>
            <a:r>
              <a:rPr lang="cs-CZ" sz="2000" dirty="0" smtClean="0"/>
              <a:t>Nemají dužninu</a:t>
            </a:r>
          </a:p>
          <a:p>
            <a:pPr marL="342202" lvl="2" indent="0">
              <a:buNone/>
            </a:pPr>
            <a:endParaRPr lang="cs-CZ" dirty="0"/>
          </a:p>
          <a:p>
            <a:pPr marL="342202" lvl="2" indent="0">
              <a:buNone/>
            </a:pPr>
            <a:endParaRPr lang="cs-CZ" dirty="0"/>
          </a:p>
          <a:p>
            <a:pPr marL="342202" lvl="2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1" y="2634120"/>
            <a:ext cx="1536361" cy="7863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9034" y="2570112"/>
            <a:ext cx="1402080" cy="914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800" y="2551824"/>
            <a:ext cx="597408" cy="9326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682" y="5085184"/>
            <a:ext cx="1589456" cy="757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4897" y="5037264"/>
            <a:ext cx="898107" cy="805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2141" y="5037264"/>
            <a:ext cx="2123604" cy="8052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0006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z="2400" dirty="0"/>
              <a:t>ŠTIKOVÁ, Věra. </a:t>
            </a:r>
            <a:r>
              <a:rPr lang="cs-CZ" sz="2400" i="1" dirty="0"/>
              <a:t>PRVOUKA 3 : UČEBNICE PRO 3.ROČNÍK ZÁKLADNÍ ŠKOLY</a:t>
            </a:r>
            <a:r>
              <a:rPr lang="cs-CZ" sz="2400" dirty="0"/>
              <a:t>. Brno : Nová škola, 2006. 75 s. ISBN 80-7289-044-1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MÜHLHAUSEROVÁ, Hana; SVOBODOVÁ, </a:t>
            </a:r>
            <a:r>
              <a:rPr lang="cs-CZ" sz="2400" err="1" smtClean="0"/>
              <a:t>Jaromíra</a:t>
            </a:r>
            <a:r>
              <a:rPr lang="cs-CZ" sz="2400" smtClean="0"/>
              <a:t>. </a:t>
            </a:r>
            <a:r>
              <a:rPr lang="cs-CZ" sz="2400" i="1" smtClean="0"/>
              <a:t>PRVOUKA </a:t>
            </a:r>
            <a:r>
              <a:rPr lang="cs-CZ" sz="2400" i="1" dirty="0"/>
              <a:t>2 : Učebnice pro 2. ročník základní školy</a:t>
            </a:r>
            <a:r>
              <a:rPr lang="cs-CZ" sz="2400" dirty="0"/>
              <a:t>. Brno : Nová škola, 2003. 63 s. ISBN 80-7289-034-4.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495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160</TotalTime>
  <Words>345</Words>
  <Application>Microsoft Office PowerPoint</Application>
  <PresentationFormat>Předvádění na obrazovce (4:3)</PresentationFormat>
  <Paragraphs>120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Soho</vt:lpstr>
      <vt:lpstr>ČÁSTI KVETOUCÍCH ROSTLIN (výklad)</vt:lpstr>
      <vt:lpstr>  ZÁKLADNÍ ČÁSTI</vt:lpstr>
      <vt:lpstr>KOŘENY</vt:lpstr>
      <vt:lpstr>STONEK</vt:lpstr>
      <vt:lpstr>Dřeviny</vt:lpstr>
      <vt:lpstr>Byliny</vt:lpstr>
      <vt:lpstr>LISTY</vt:lpstr>
      <vt:lpstr>KVĚTY</vt:lpstr>
      <vt:lpstr>PLODY</vt:lpstr>
      <vt:lpstr>Plody dužnaté a suché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 KVETOUCÍCH ROSTLIN</dc:title>
  <dc:creator>Zdeňka Halamová</dc:creator>
  <cp:lastModifiedBy>Zdeňka Halamová</cp:lastModifiedBy>
  <cp:revision>34</cp:revision>
  <dcterms:created xsi:type="dcterms:W3CDTF">2011-04-23T12:07:53Z</dcterms:created>
  <dcterms:modified xsi:type="dcterms:W3CDTF">2012-04-05T08:25:40Z</dcterms:modified>
</cp:coreProperties>
</file>