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67" r:id="rId3"/>
    <p:sldId id="258" r:id="rId4"/>
    <p:sldId id="259" r:id="rId5"/>
    <p:sldId id="270" r:id="rId6"/>
    <p:sldId id="260" r:id="rId7"/>
    <p:sldId id="261" r:id="rId8"/>
    <p:sldId id="262" r:id="rId9"/>
    <p:sldId id="263" r:id="rId10"/>
    <p:sldId id="264" r:id="rId11"/>
    <p:sldId id="269" r:id="rId12"/>
    <p:sldId id="265" r:id="rId13"/>
    <p:sldId id="266" r:id="rId14"/>
    <p:sldId id="271" r:id="rId15"/>
    <p:sldId id="272" r:id="rId16"/>
    <p:sldId id="273" r:id="rId17"/>
    <p:sldId id="274" r:id="rId18"/>
    <p:sldId id="275" r:id="rId19"/>
    <p:sldId id="257" r:id="rId20"/>
    <p:sldId id="268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napVertSplitter="1" horzBarState="maximized">
    <p:restoredLeft sz="12255" autoAdjust="0"/>
    <p:restoredTop sz="94660"/>
  </p:normalViewPr>
  <p:slideViewPr>
    <p:cSldViewPr>
      <p:cViewPr>
        <p:scale>
          <a:sx n="67" d="100"/>
          <a:sy n="67" d="100"/>
        </p:scale>
        <p:origin x="-710" y="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909E9-005F-48AD-BD8D-96B07D92B765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A07ED-6EEB-4367-A993-D0DA2163044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909E9-005F-48AD-BD8D-96B07D92B765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A07ED-6EEB-4367-A993-D0DA216304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909E9-005F-48AD-BD8D-96B07D92B765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A07ED-6EEB-4367-A993-D0DA2163044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909E9-005F-48AD-BD8D-96B07D92B765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A07ED-6EEB-4367-A993-D0DA216304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909E9-005F-48AD-BD8D-96B07D92B765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A07ED-6EEB-4367-A993-D0DA216304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909E9-005F-48AD-BD8D-96B07D92B765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A07ED-6EEB-4367-A993-D0DA216304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909E9-005F-48AD-BD8D-96B07D92B765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A07ED-6EEB-4367-A993-D0DA216304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909E9-005F-48AD-BD8D-96B07D92B765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A07ED-6EEB-4367-A993-D0DA216304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909E9-005F-48AD-BD8D-96B07D92B765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FD8A07ED-6EEB-4367-A993-D0DA2163044C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909E9-005F-48AD-BD8D-96B07D92B765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A07ED-6EEB-4367-A993-D0DA216304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909E9-005F-48AD-BD8D-96B07D92B765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A07ED-6EEB-4367-A993-D0DA216304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3B909E9-005F-48AD-BD8D-96B07D92B765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D8A07ED-6EEB-4367-A993-D0DA2163044C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-creative.cz/wp-content/uploads/2009/04/vila-amalka.jpg2.4.2013" TargetMode="External"/><Relationship Id="rId7" Type="http://schemas.openxmlformats.org/officeDocument/2006/relationships/hyperlink" Target="http://www.rml.cz/_data/obrazky/aktuality/43-PAT_MAT_m.jpg%202.4.2013" TargetMode="External"/><Relationship Id="rId2" Type="http://schemas.openxmlformats.org/officeDocument/2006/relationships/hyperlink" Target="http://www.knihovnatr.cz/Detske/Kronika/hadani/cover1.gi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media0.webgarden.cz/images/_tmb/media0:5104f0587d7c1.jpg/p2.jpg%202.4.2013" TargetMode="External"/><Relationship Id="rId5" Type="http://schemas.openxmlformats.org/officeDocument/2006/relationships/hyperlink" Target="http://www.kouzelnyhrad.cz/media/good/normal_1193.jpg%202.4.2013" TargetMode="External"/><Relationship Id="rId4" Type="http://schemas.openxmlformats.org/officeDocument/2006/relationships/hyperlink" Target="http://litenky.ff.cuni.cz/img/i923-nahled.jpeg%202.4.2013" TargetMode="Externa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media.novinky.cz/084/30847-top_foto1-coeil.jpg%202.4.2013" TargetMode="External"/><Relationship Id="rId3" Type="http://schemas.openxmlformats.org/officeDocument/2006/relationships/hyperlink" Target="http://img.mimishop.cz/h/ms/399/0/0209/a344816.jpg%202.4.2013" TargetMode="External"/><Relationship Id="rId7" Type="http://schemas.openxmlformats.org/officeDocument/2006/relationships/hyperlink" Target="http://i.idnes.cz/11/053/sph/GRAf10da_mach.jpg2.4.2013" TargetMode="External"/><Relationship Id="rId2" Type="http://schemas.openxmlformats.org/officeDocument/2006/relationships/hyperlink" Target="http://nd01.jxs.cz/463/586/42041d4c5f_1430520_o2.jpg%202.4.2013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eurokosik.cz/images/produkty/middle/2161.jpg%202.4.2013" TargetMode="External"/><Relationship Id="rId5" Type="http://schemas.openxmlformats.org/officeDocument/2006/relationships/hyperlink" Target="http://www.samoleceni.cz/ext/articles/2562/krtecek3.jpg%202.4.2013" TargetMode="External"/><Relationship Id="rId4" Type="http://schemas.openxmlformats.org/officeDocument/2006/relationships/hyperlink" Target="http://www.cojeco.cz/attach/ilustrations/3b5d79402229a.jpg2.4.2013" TargetMode="External"/><Relationship Id="rId9" Type="http://schemas.openxmlformats.org/officeDocument/2006/relationships/hyperlink" Target="http://www.merchandising.cz/images/ctyrlistek04_t.jpg%202.4.201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pic>
        <p:nvPicPr>
          <p:cNvPr id="7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Obrázek 7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7408" y="181868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9026212"/>
              </p:ext>
            </p:extLst>
          </p:nvPr>
        </p:nvGraphicFramePr>
        <p:xfrm>
          <a:off x="531264" y="1707426"/>
          <a:ext cx="8064896" cy="491945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Jazyk a jazyková komunikace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VY_12_INOVACE_386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1. ročník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Český jazyk a literatura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Prezentace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Mgr. Šárka  Prokšová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Pohádkové postavy z Večerníčků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Určování</a:t>
                      </a:r>
                      <a:r>
                        <a:rPr lang="cs-CZ" sz="1400" baseline="0" dirty="0" smtClean="0">
                          <a:latin typeface="+mn-lt"/>
                        </a:rPr>
                        <a:t> </a:t>
                      </a:r>
                      <a:r>
                        <a:rPr lang="cs-CZ" sz="1400" dirty="0" smtClean="0">
                          <a:latin typeface="+mn-lt"/>
                        </a:rPr>
                        <a:t>názvů postav  a obrázků. Popisování několika slovy pohádkových  postav. Vyprávění oblíbených pohádek z Večerníčků.</a:t>
                      </a:r>
                      <a:r>
                        <a:rPr lang="cs-CZ" sz="1400" baseline="0" dirty="0" smtClean="0">
                          <a:latin typeface="+mn-lt"/>
                        </a:rPr>
                        <a:t> Malování </a:t>
                      </a:r>
                      <a:r>
                        <a:rPr lang="cs-CZ" sz="1400" baseline="0" smtClean="0">
                          <a:latin typeface="+mn-lt"/>
                        </a:rPr>
                        <a:t>oblíbené postavičky.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5. 4. 2013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29.4. 2013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04072" y="5949448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442877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72618"/>
            <a:ext cx="7056784" cy="66110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195736" y="836712"/>
            <a:ext cx="389940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   VEČERNÍČEK</a:t>
            </a:r>
            <a:endParaRPr lang="cs-CZ" sz="4800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2225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4312" y="116632"/>
            <a:ext cx="5472608" cy="6516516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228184" y="1772816"/>
            <a:ext cx="2455544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latin typeface="+mj-lt"/>
                <a:cs typeface="Aharoni" pitchFamily="2" charset="-79"/>
              </a:rPr>
              <a:t>KŘEMÍLEK</a:t>
            </a:r>
          </a:p>
          <a:p>
            <a:endParaRPr lang="cs-CZ" sz="2800" b="1" dirty="0">
              <a:solidFill>
                <a:schemeClr val="accent2">
                  <a:lumMod val="75000"/>
                </a:schemeClr>
              </a:solidFill>
              <a:latin typeface="+mj-lt"/>
              <a:cs typeface="Aharoni" pitchFamily="2" charset="-79"/>
            </a:endParaRPr>
          </a:p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latin typeface="+mj-lt"/>
                <a:cs typeface="Aharoni" pitchFamily="2" charset="-79"/>
              </a:rPr>
              <a:t>A</a:t>
            </a:r>
          </a:p>
          <a:p>
            <a:endParaRPr lang="cs-CZ" sz="2800" b="1" dirty="0">
              <a:solidFill>
                <a:schemeClr val="accent2">
                  <a:lumMod val="75000"/>
                </a:schemeClr>
              </a:solidFill>
              <a:latin typeface="+mj-lt"/>
              <a:cs typeface="Aharoni" pitchFamily="2" charset="-79"/>
            </a:endParaRPr>
          </a:p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latin typeface="+mj-lt"/>
                <a:cs typeface="Aharoni" pitchFamily="2" charset="-79"/>
              </a:rPr>
              <a:t>VOCHOMŮRKA</a:t>
            </a:r>
            <a:endParaRPr lang="cs-CZ" sz="2800" b="1" dirty="0">
              <a:solidFill>
                <a:schemeClr val="accent2">
                  <a:lumMod val="75000"/>
                </a:schemeClr>
              </a:solidFill>
              <a:latin typeface="+mj-lt"/>
              <a:cs typeface="Aharoni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645116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2275" y="1412776"/>
            <a:ext cx="7063511" cy="52973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11560" y="692696"/>
            <a:ext cx="24256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+mj-lt"/>
                <a:cs typeface="Aharoni" pitchFamily="2" charset="-79"/>
              </a:rPr>
              <a:t>VÍLA   AMÁLKA</a:t>
            </a:r>
            <a:endParaRPr lang="cs-CZ" sz="2800" b="1" dirty="0">
              <a:solidFill>
                <a:schemeClr val="accent2">
                  <a:lumMod val="75000"/>
                </a:schemeClr>
              </a:solidFill>
              <a:latin typeface="+mj-lt"/>
              <a:cs typeface="Aharoni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40482734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628800"/>
            <a:ext cx="7505880" cy="50482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959782" y="620688"/>
            <a:ext cx="33786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haroni" pitchFamily="2" charset="-79"/>
                <a:cs typeface="Aharoni" pitchFamily="2" charset="-79"/>
              </a:rPr>
              <a:t>                   </a:t>
            </a:r>
            <a: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+mj-lt"/>
                <a:cs typeface="Aharoni" pitchFamily="2" charset="-79"/>
              </a:rPr>
              <a:t>KRTEČE</a:t>
            </a:r>
            <a: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+mj-lt"/>
                <a:cs typeface="Aharoni" pitchFamily="2" charset="-79"/>
              </a:rPr>
              <a:t>K</a:t>
            </a:r>
            <a:endParaRPr lang="cs-CZ" sz="2800" b="1" dirty="0">
              <a:solidFill>
                <a:schemeClr val="accent2">
                  <a:lumMod val="75000"/>
                </a:schemeClr>
              </a:solidFill>
              <a:latin typeface="+mj-lt"/>
              <a:cs typeface="Aharoni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2173823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387461"/>
            <a:ext cx="6840760" cy="51038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835696" y="764704"/>
            <a:ext cx="32387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+mj-lt"/>
                <a:cs typeface="Aharoni" pitchFamily="2" charset="-79"/>
              </a:rPr>
              <a:t>MAKOVÁ   PANENKA</a:t>
            </a:r>
            <a:endParaRPr lang="cs-CZ" sz="2800" b="1" dirty="0">
              <a:solidFill>
                <a:schemeClr val="accent2">
                  <a:lumMod val="75000"/>
                </a:schemeClr>
              </a:solidFill>
              <a:latin typeface="+mj-lt"/>
              <a:cs typeface="Aharoni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26329557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7243" y="1628800"/>
            <a:ext cx="6705533" cy="49285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71600" y="980728"/>
            <a:ext cx="24288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latin typeface="Aharoni" pitchFamily="2" charset="-79"/>
                <a:cs typeface="Aharoni" pitchFamily="2" charset="-79"/>
              </a:rPr>
              <a:t>PAT   A   MAT</a:t>
            </a:r>
            <a:endParaRPr lang="cs-CZ" sz="2800" dirty="0">
              <a:solidFill>
                <a:schemeClr val="accent2">
                  <a:lumMod val="75000"/>
                </a:schemeClr>
              </a:solidFill>
              <a:latin typeface="Aharoni" pitchFamily="2" charset="-79"/>
              <a:cs typeface="Aharoni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837109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600798"/>
            <a:ext cx="7105972" cy="51518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87624" y="793562"/>
            <a:ext cx="55493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  <a:latin typeface="Aharoni" pitchFamily="2" charset="-79"/>
                <a:cs typeface="Aharoni" pitchFamily="2" charset="-79"/>
              </a:rPr>
              <a:t>        </a:t>
            </a:r>
            <a: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+mj-lt"/>
                <a:cs typeface="Aharoni" pitchFamily="2" charset="-79"/>
              </a:rPr>
              <a:t>KŘEMÍLEK   A   VOCHOMŮRKA </a:t>
            </a:r>
            <a:endParaRPr lang="cs-CZ" sz="2800" b="1" dirty="0">
              <a:solidFill>
                <a:schemeClr val="accent2">
                  <a:lumMod val="75000"/>
                </a:schemeClr>
              </a:solidFill>
              <a:latin typeface="+mj-lt"/>
              <a:cs typeface="Aharoni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837109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90512"/>
            <a:ext cx="5842620" cy="6276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3528" y="1484784"/>
            <a:ext cx="298287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+mj-lt"/>
                <a:cs typeface="Aharoni" pitchFamily="2" charset="-79"/>
              </a:rPr>
              <a:t>MALÁ</a:t>
            </a:r>
          </a:p>
          <a:p>
            <a:endParaRPr lang="cs-CZ" sz="2800" b="1" dirty="0">
              <a:solidFill>
                <a:schemeClr val="accent2">
                  <a:lumMod val="75000"/>
                </a:schemeClr>
              </a:solidFill>
              <a:latin typeface="+mj-lt"/>
              <a:cs typeface="Aharoni" pitchFamily="2" charset="-79"/>
            </a:endParaRPr>
          </a:p>
          <a:p>
            <a: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+mj-lt"/>
                <a:cs typeface="Aharoni" pitchFamily="2" charset="-79"/>
              </a:rPr>
              <a:t>ČARODĚJNICE</a:t>
            </a:r>
            <a:endParaRPr lang="cs-CZ" sz="2800" b="1" dirty="0">
              <a:solidFill>
                <a:schemeClr val="accent2">
                  <a:lumMod val="75000"/>
                </a:schemeClr>
              </a:solidFill>
              <a:latin typeface="+mj-lt"/>
              <a:cs typeface="Aharoni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837109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052736"/>
            <a:ext cx="5715000" cy="5686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948264" y="1412776"/>
            <a:ext cx="436338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Aharoni" pitchFamily="2" charset="-79"/>
                <a:cs typeface="Aharoni" pitchFamily="2" charset="-79"/>
              </a:rPr>
              <a:t>R</a:t>
            </a:r>
            <a:endParaRPr lang="cs-CZ" sz="2800" b="1" dirty="0">
              <a:solidFill>
                <a:schemeClr val="accent2">
                  <a:lumMod val="75000"/>
                </a:schemeClr>
              </a:solidFill>
              <a:latin typeface="+mj-lt"/>
              <a:cs typeface="Aharoni" pitchFamily="2" charset="-79"/>
            </a:endParaRPr>
          </a:p>
          <a:p>
            <a: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+mj-lt"/>
                <a:cs typeface="Aharoni" pitchFamily="2" charset="-79"/>
              </a:rPr>
              <a:t>Á</a:t>
            </a:r>
          </a:p>
          <a:p>
            <a: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+mj-lt"/>
                <a:cs typeface="Aharoni" pitchFamily="2" charset="-79"/>
              </a:rPr>
              <a:t>K</a:t>
            </a:r>
          </a:p>
          <a:p>
            <a: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+mj-lt"/>
                <a:cs typeface="Aharoni" pitchFamily="2" charset="-79"/>
              </a:rPr>
              <a:t>O</a:t>
            </a:r>
          </a:p>
          <a:p>
            <a: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+mj-lt"/>
                <a:cs typeface="Aharoni" pitchFamily="2" charset="-79"/>
              </a:rPr>
              <a:t>S</a:t>
            </a:r>
          </a:p>
          <a:p>
            <a: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+mj-lt"/>
                <a:cs typeface="Aharoni" pitchFamily="2" charset="-79"/>
              </a:rPr>
              <a:t>N</a:t>
            </a:r>
          </a:p>
          <a:p>
            <a: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+mj-lt"/>
                <a:cs typeface="Aharoni" pitchFamily="2" charset="-79"/>
              </a:rPr>
              <a:t>Í</a:t>
            </a:r>
          </a:p>
          <a:p>
            <a: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+mj-lt"/>
                <a:cs typeface="Aharoni" pitchFamily="2" charset="-79"/>
              </a:rPr>
              <a:t>Č</a:t>
            </a:r>
          </a:p>
          <a:p>
            <a: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+mj-lt"/>
                <a:cs typeface="Aharoni" pitchFamily="2" charset="-79"/>
              </a:rPr>
              <a:t>E</a:t>
            </a:r>
          </a:p>
          <a:p>
            <a:r>
              <a:rPr lang="cs-CZ" sz="2800" dirty="0">
                <a:solidFill>
                  <a:schemeClr val="tx2">
                    <a:lumMod val="75000"/>
                  </a:schemeClr>
                </a:solidFill>
                <a:latin typeface="Aharoni" pitchFamily="2" charset="-79"/>
                <a:cs typeface="Aharoni" pitchFamily="2" charset="-79"/>
              </a:rPr>
              <a:t>K</a:t>
            </a:r>
          </a:p>
        </p:txBody>
      </p:sp>
    </p:spTree>
    <p:extLst>
      <p:ext uri="{BB962C8B-B14F-4D97-AF65-F5344CB8AC3E}">
        <p14:creationId xmlns:p14="http://schemas.microsoft.com/office/powerpoint/2010/main" val="837109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176184"/>
            <a:ext cx="6768752" cy="5382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71600" y="476672"/>
            <a:ext cx="66660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haroni" pitchFamily="2" charset="-79"/>
                <a:cs typeface="Aharoni" pitchFamily="2" charset="-79"/>
              </a:rPr>
              <a:t>                               </a:t>
            </a:r>
            <a: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+mj-lt"/>
                <a:cs typeface="Aharoni" pitchFamily="2" charset="-79"/>
              </a:rPr>
              <a:t>ŠTAFLÍK   A   ŠPAGETKA</a:t>
            </a:r>
            <a:endParaRPr lang="cs-CZ" sz="2800" b="1" dirty="0">
              <a:solidFill>
                <a:schemeClr val="accent2">
                  <a:lumMod val="75000"/>
                </a:schemeClr>
              </a:solidFill>
              <a:latin typeface="+mj-lt"/>
              <a:cs typeface="Aharoni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16280816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879625"/>
            <a:ext cx="6151259" cy="59528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331640" y="1412776"/>
            <a:ext cx="18373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92D050"/>
                </a:solidFill>
                <a:latin typeface="Aharoni" pitchFamily="2" charset="-79"/>
                <a:cs typeface="Aharoni" pitchFamily="2" charset="-79"/>
              </a:rPr>
              <a:t>RUMCAJS</a:t>
            </a:r>
            <a:endParaRPr lang="cs-CZ" sz="2800" dirty="0">
              <a:solidFill>
                <a:srgbClr val="92D050"/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15616" y="2492896"/>
            <a:ext cx="15632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5">
                    <a:lumMod val="50000"/>
                  </a:schemeClr>
                </a:solidFill>
                <a:latin typeface="Aharoni" pitchFamily="2" charset="-79"/>
                <a:cs typeface="Aharoni" pitchFamily="2" charset="-79"/>
              </a:rPr>
              <a:t>MANKA</a:t>
            </a:r>
            <a:endParaRPr lang="cs-CZ" sz="2800" dirty="0">
              <a:solidFill>
                <a:schemeClr val="accent5">
                  <a:lumMod val="50000"/>
                </a:schemeClr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99592" y="3856040"/>
            <a:ext cx="13003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+mj-lt"/>
                <a:cs typeface="Aharoni" pitchFamily="2" charset="-79"/>
              </a:rPr>
              <a:t>CIPÍSEK</a:t>
            </a:r>
            <a:endParaRPr lang="cs-CZ" sz="2800" b="1" dirty="0">
              <a:solidFill>
                <a:schemeClr val="accent2">
                  <a:lumMod val="75000"/>
                </a:schemeClr>
              </a:solidFill>
              <a:latin typeface="+mj-lt"/>
              <a:cs typeface="Aharoni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83710981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68092"/>
            <a:ext cx="4968552" cy="66741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732240" y="1196752"/>
            <a:ext cx="449162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+mj-lt"/>
                <a:cs typeface="Aharoni" pitchFamily="2" charset="-79"/>
              </a:rPr>
              <a:t>H</a:t>
            </a:r>
            <a:endParaRPr lang="cs-CZ" sz="2800" b="1" dirty="0">
              <a:solidFill>
                <a:schemeClr val="accent2">
                  <a:lumMod val="75000"/>
                </a:schemeClr>
              </a:solidFill>
              <a:latin typeface="+mj-lt"/>
              <a:cs typeface="Aharoni" pitchFamily="2" charset="-79"/>
            </a:endParaRPr>
          </a:p>
          <a:p>
            <a: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+mj-lt"/>
                <a:cs typeface="Aharoni" pitchFamily="2" charset="-79"/>
              </a:rPr>
              <a:t>U</a:t>
            </a:r>
          </a:p>
          <a:p>
            <a: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+mj-lt"/>
                <a:cs typeface="Aharoni" pitchFamily="2" charset="-79"/>
              </a:rPr>
              <a:t>R</a:t>
            </a:r>
          </a:p>
          <a:p>
            <a: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+mj-lt"/>
                <a:cs typeface="Aharoni" pitchFamily="2" charset="-79"/>
              </a:rPr>
              <a:t>V</a:t>
            </a:r>
          </a:p>
          <a:p>
            <a: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+mj-lt"/>
                <a:cs typeface="Aharoni" pitchFamily="2" charset="-79"/>
              </a:rPr>
              <a:t>Í</a:t>
            </a:r>
          </a:p>
          <a:p>
            <a: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+mj-lt"/>
                <a:cs typeface="Aharoni" pitchFamily="2" charset="-79"/>
              </a:rPr>
              <a:t>N</a:t>
            </a:r>
          </a:p>
          <a:p>
            <a: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+mj-lt"/>
                <a:cs typeface="Aharoni" pitchFamily="2" charset="-79"/>
              </a:rPr>
              <a:t>E</a:t>
            </a:r>
          </a:p>
          <a:p>
            <a:r>
              <a:rPr lang="cs-CZ" sz="2800" dirty="0">
                <a:solidFill>
                  <a:schemeClr val="accent2">
                    <a:lumMod val="75000"/>
                  </a:schemeClr>
                </a:solidFill>
                <a:latin typeface="Aharoni" pitchFamily="2" charset="-79"/>
                <a:cs typeface="Aharoni" pitchFamily="2" charset="-79"/>
              </a:rPr>
              <a:t>K</a:t>
            </a:r>
          </a:p>
        </p:txBody>
      </p:sp>
    </p:spTree>
    <p:extLst>
      <p:ext uri="{BB962C8B-B14F-4D97-AF65-F5344CB8AC3E}">
        <p14:creationId xmlns:p14="http://schemas.microsoft.com/office/powerpoint/2010/main" val="837109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774344"/>
            <a:ext cx="8492652" cy="47841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051720" y="908720"/>
            <a:ext cx="39292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latin typeface="Aharoni" pitchFamily="2" charset="-79"/>
                <a:cs typeface="Aharoni" pitchFamily="2" charset="-79"/>
              </a:rPr>
              <a:t>          BOB   A   BOBEK</a:t>
            </a:r>
            <a:endParaRPr lang="cs-CZ" sz="2800" dirty="0">
              <a:solidFill>
                <a:schemeClr val="accent2">
                  <a:lumMod val="75000"/>
                </a:schemeClr>
              </a:solidFill>
              <a:latin typeface="Aharoni" pitchFamily="2" charset="-79"/>
              <a:cs typeface="Aharoni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1741878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8640"/>
            <a:ext cx="5832648" cy="58326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71600" y="6165304"/>
            <a:ext cx="86409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  <a:latin typeface="Aharoni" pitchFamily="2" charset="-79"/>
                <a:cs typeface="Aharoni" pitchFamily="2" charset="-79"/>
              </a:rPr>
              <a:t>                                         FERDA   MRAVENEC</a:t>
            </a:r>
            <a:endParaRPr lang="cs-CZ" sz="2800" dirty="0">
              <a:solidFill>
                <a:schemeClr val="accent4">
                  <a:lumMod val="50000"/>
                </a:schemeClr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6516216" y="2780928"/>
            <a:ext cx="15824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+mj-lt"/>
                <a:cs typeface="Aharoni" pitchFamily="2" charset="-79"/>
              </a:rPr>
              <a:t>BERUŠKA</a:t>
            </a:r>
            <a:endParaRPr lang="cs-CZ" sz="2800" b="1" dirty="0">
              <a:solidFill>
                <a:schemeClr val="accent2">
                  <a:lumMod val="75000"/>
                </a:schemeClr>
              </a:solidFill>
              <a:latin typeface="+mj-lt"/>
              <a:cs typeface="Aharoni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14953030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700808"/>
            <a:ext cx="6696744" cy="50018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835696" y="548680"/>
            <a:ext cx="22458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+mj-lt"/>
                <a:cs typeface="Aharoni" pitchFamily="2" charset="-79"/>
              </a:rPr>
              <a:t>MAXIPES   FÍK</a:t>
            </a:r>
            <a:endParaRPr lang="cs-CZ" sz="2800" b="1" dirty="0">
              <a:solidFill>
                <a:schemeClr val="accent2">
                  <a:lumMod val="75000"/>
                </a:schemeClr>
              </a:solidFill>
              <a:latin typeface="+mj-lt"/>
              <a:cs typeface="Aharoni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7585164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88640"/>
            <a:ext cx="7200800" cy="540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3568" y="5805264"/>
            <a:ext cx="433753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+mj-lt"/>
                <a:cs typeface="Aharoni" pitchFamily="2" charset="-79"/>
              </a:rPr>
              <a:t>MACH   A   ŠEBESTOVÁ</a:t>
            </a:r>
            <a:endParaRPr lang="cs-CZ" sz="2800" b="1" dirty="0">
              <a:solidFill>
                <a:schemeClr val="accent2">
                  <a:lumMod val="75000"/>
                </a:schemeClr>
              </a:solidFill>
              <a:latin typeface="+mj-lt"/>
              <a:cs typeface="Aharoni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38964168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340768"/>
            <a:ext cx="5400600" cy="540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55776" y="332656"/>
            <a:ext cx="28021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  <a:latin typeface="Aharoni" pitchFamily="2" charset="-79"/>
                <a:cs typeface="Aharoni" pitchFamily="2" charset="-79"/>
              </a:rPr>
              <a:t>         </a:t>
            </a:r>
            <a: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+mj-lt"/>
                <a:cs typeface="Aharoni" pitchFamily="2" charset="-79"/>
              </a:rPr>
              <a:t>ČTYŘLÍSTEK</a:t>
            </a:r>
            <a:endParaRPr lang="cs-CZ" sz="2800" b="1" dirty="0">
              <a:solidFill>
                <a:schemeClr val="accent2">
                  <a:lumMod val="75000"/>
                </a:schemeClr>
              </a:solidFill>
              <a:latin typeface="+mj-lt"/>
              <a:cs typeface="Aharoni" pitchFamily="2" charset="-79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27584" y="855876"/>
            <a:ext cx="426720" cy="31085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haroni" pitchFamily="2" charset="-79"/>
                <a:cs typeface="Aharoni" pitchFamily="2" charset="-79"/>
              </a:rPr>
              <a:t>B</a:t>
            </a:r>
            <a: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+mj-lt"/>
                <a:cs typeface="Aharoni" pitchFamily="2" charset="-79"/>
              </a:rPr>
              <a:t/>
            </a:r>
            <a:b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+mj-lt"/>
                <a:cs typeface="Aharoni" pitchFamily="2" charset="-79"/>
              </a:rPr>
            </a:br>
            <a: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+mj-lt"/>
                <a:cs typeface="Aharoni" pitchFamily="2" charset="-79"/>
              </a:rPr>
              <a:t>O</a:t>
            </a:r>
            <a:b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+mj-lt"/>
                <a:cs typeface="Aharoni" pitchFamily="2" charset="-79"/>
              </a:rPr>
            </a:br>
            <a: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+mj-lt"/>
                <a:cs typeface="Aharoni" pitchFamily="2" charset="-79"/>
              </a:rPr>
              <a:t>B</a:t>
            </a:r>
            <a:b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+mj-lt"/>
                <a:cs typeface="Aharoni" pitchFamily="2" charset="-79"/>
              </a:rPr>
            </a:br>
            <a: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+mj-lt"/>
                <a:cs typeface="Aharoni" pitchFamily="2" charset="-79"/>
              </a:rPr>
              <a:t>Í</a:t>
            </a:r>
            <a:b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+mj-lt"/>
                <a:cs typeface="Aharoni" pitchFamily="2" charset="-79"/>
              </a:rPr>
            </a:br>
            <a: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+mj-lt"/>
                <a:cs typeface="Aharoni" pitchFamily="2" charset="-79"/>
              </a:rPr>
              <a:t>K</a:t>
            </a:r>
          </a:p>
          <a:p>
            <a:endParaRPr lang="cs-CZ" sz="2800" b="1" dirty="0">
              <a:solidFill>
                <a:schemeClr val="accent2">
                  <a:lumMod val="75000"/>
                </a:schemeClr>
              </a:solidFill>
              <a:latin typeface="+mj-lt"/>
              <a:cs typeface="Aharoni" pitchFamily="2" charset="-79"/>
            </a:endParaRPr>
          </a:p>
          <a:p>
            <a:endParaRPr lang="cs-CZ" sz="2800" b="1" dirty="0">
              <a:solidFill>
                <a:schemeClr val="accent2">
                  <a:lumMod val="75000"/>
                </a:schemeClr>
              </a:solidFill>
              <a:latin typeface="+mj-lt"/>
              <a:cs typeface="Aharoni" pitchFamily="2" charset="-79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3356992"/>
            <a:ext cx="513282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+mj-lt"/>
                <a:cs typeface="Aharoni" pitchFamily="2" charset="-79"/>
              </a:rPr>
              <a:t>M</a:t>
            </a:r>
          </a:p>
          <a:p>
            <a: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+mj-lt"/>
                <a:cs typeface="Aharoni" pitchFamily="2" charset="-79"/>
              </a:rPr>
              <a:t>Y</a:t>
            </a:r>
            <a:b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+mj-lt"/>
                <a:cs typeface="Aharoni" pitchFamily="2" charset="-79"/>
              </a:rPr>
            </a:br>
            <a: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+mj-lt"/>
                <a:cs typeface="Aharoni" pitchFamily="2" charset="-79"/>
              </a:rPr>
              <a:t>Š</a:t>
            </a:r>
            <a:b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+mj-lt"/>
                <a:cs typeface="Aharoni" pitchFamily="2" charset="-79"/>
              </a:rPr>
            </a:br>
            <a: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+mj-lt"/>
                <a:cs typeface="Aharoni" pitchFamily="2" charset="-79"/>
              </a:rPr>
              <a:t>P</a:t>
            </a:r>
            <a:b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+mj-lt"/>
                <a:cs typeface="Aharoni" pitchFamily="2" charset="-79"/>
              </a:rPr>
            </a:br>
            <a: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+mj-lt"/>
                <a:cs typeface="Aharoni" pitchFamily="2" charset="-79"/>
              </a:rPr>
              <a:t>U</a:t>
            </a:r>
            <a:b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+mj-lt"/>
                <a:cs typeface="Aharoni" pitchFamily="2" charset="-79"/>
              </a:rPr>
            </a:br>
            <a: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+mj-lt"/>
                <a:cs typeface="Aharoni" pitchFamily="2" charset="-79"/>
              </a:rPr>
              <a:t>L</a:t>
            </a:r>
            <a:b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+mj-lt"/>
                <a:cs typeface="Aharoni" pitchFamily="2" charset="-79"/>
              </a:rPr>
            </a:br>
            <a: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+mj-lt"/>
                <a:cs typeface="Aharoni" pitchFamily="2" charset="-79"/>
              </a:rPr>
              <a:t>Í</a:t>
            </a:r>
            <a:b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+mj-lt"/>
                <a:cs typeface="Aharoni" pitchFamily="2" charset="-79"/>
              </a:rPr>
            </a:b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Aharoni" pitchFamily="2" charset="-79"/>
                <a:cs typeface="Aharoni" pitchFamily="2" charset="-79"/>
              </a:rPr>
              <a:t>N</a:t>
            </a:r>
            <a:endParaRPr lang="cs-CZ" sz="2800" dirty="0">
              <a:solidFill>
                <a:schemeClr val="accent1">
                  <a:lumMod val="75000"/>
                </a:schemeClr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884368" y="594266"/>
            <a:ext cx="421910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latin typeface="+mj-lt"/>
                <a:cs typeface="Aharoni" pitchFamily="2" charset="-79"/>
              </a:rPr>
              <a:t>P</a:t>
            </a:r>
            <a:b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latin typeface="+mj-lt"/>
                <a:cs typeface="Aharoni" pitchFamily="2" charset="-79"/>
              </a:rPr>
            </a:b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latin typeface="+mj-lt"/>
                <a:cs typeface="Aharoni" pitchFamily="2" charset="-79"/>
              </a:rPr>
              <a:t>I</a:t>
            </a:r>
            <a:b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latin typeface="+mj-lt"/>
                <a:cs typeface="Aharoni" pitchFamily="2" charset="-79"/>
              </a:rPr>
            </a:b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latin typeface="+mj-lt"/>
                <a:cs typeface="Aharoni" pitchFamily="2" charset="-79"/>
              </a:rPr>
              <a:t>N</a:t>
            </a:r>
            <a:b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latin typeface="+mj-lt"/>
                <a:cs typeface="Aharoni" pitchFamily="2" charset="-79"/>
              </a:rPr>
            </a:br>
            <a: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+mj-lt"/>
                <a:cs typeface="Aharoni" pitchFamily="2" charset="-79"/>
              </a:rPr>
              <a:t>Ď</a:t>
            </a:r>
            <a:b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+mj-lt"/>
                <a:cs typeface="Aharoni" pitchFamily="2" charset="-79"/>
              </a:rPr>
            </a:br>
            <a: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+mj-lt"/>
                <a:cs typeface="Aharoni" pitchFamily="2" charset="-79"/>
              </a:rPr>
              <a:t>A</a:t>
            </a:r>
            <a:endParaRPr lang="cs-CZ" sz="2800" b="1" dirty="0">
              <a:solidFill>
                <a:schemeClr val="accent2">
                  <a:lumMod val="75000"/>
                </a:schemeClr>
              </a:solidFill>
              <a:latin typeface="+mj-lt"/>
              <a:cs typeface="Aharoni" pitchFamily="2" charset="-79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596336" y="3212976"/>
            <a:ext cx="421910" cy="31085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haroni" pitchFamily="2" charset="-79"/>
                <a:cs typeface="Aharoni" pitchFamily="2" charset="-79"/>
              </a:rPr>
              <a:t>F</a:t>
            </a:r>
            <a: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+mj-lt"/>
                <a:cs typeface="Aharoni" pitchFamily="2" charset="-79"/>
              </a:rPr>
              <a:t/>
            </a:r>
            <a:b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+mj-lt"/>
                <a:cs typeface="Aharoni" pitchFamily="2" charset="-79"/>
              </a:rPr>
            </a:br>
            <a: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+mj-lt"/>
                <a:cs typeface="Aharoni" pitchFamily="2" charset="-79"/>
              </a:rPr>
              <a:t>I</a:t>
            </a:r>
            <a:b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+mj-lt"/>
                <a:cs typeface="Aharoni" pitchFamily="2" charset="-79"/>
              </a:rPr>
            </a:br>
            <a: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+mj-lt"/>
                <a:cs typeface="Aharoni" pitchFamily="2" charset="-79"/>
              </a:rPr>
              <a:t>F</a:t>
            </a:r>
            <a:b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+mj-lt"/>
                <a:cs typeface="Aharoni" pitchFamily="2" charset="-79"/>
              </a:rPr>
            </a:br>
            <a: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+mj-lt"/>
                <a:cs typeface="Aharoni" pitchFamily="2" charset="-79"/>
              </a:rPr>
              <a:t>I</a:t>
            </a:r>
            <a:b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+mj-lt"/>
                <a:cs typeface="Aharoni" pitchFamily="2" charset="-79"/>
              </a:rPr>
            </a:br>
            <a: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+mj-lt"/>
                <a:cs typeface="Aharoni" pitchFamily="2" charset="-79"/>
              </a:rPr>
              <a:t>N</a:t>
            </a:r>
            <a:b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+mj-lt"/>
                <a:cs typeface="Aharoni" pitchFamily="2" charset="-79"/>
              </a:rPr>
            </a:br>
            <a: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+mj-lt"/>
                <a:cs typeface="Aharoni" pitchFamily="2" charset="-79"/>
              </a:rPr>
              <a:t>K</a:t>
            </a:r>
            <a:b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+mj-lt"/>
                <a:cs typeface="Aharoni" pitchFamily="2" charset="-79"/>
              </a:rPr>
            </a:br>
            <a: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+mj-lt"/>
                <a:cs typeface="Aharoni" pitchFamily="2" charset="-79"/>
              </a:rPr>
              <a:t>A</a:t>
            </a:r>
            <a:endParaRPr lang="cs-CZ" sz="2800" b="1" dirty="0">
              <a:solidFill>
                <a:schemeClr val="accent2">
                  <a:lumMod val="75000"/>
                </a:schemeClr>
              </a:solidFill>
              <a:latin typeface="+mj-lt"/>
              <a:cs typeface="Aharoni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752372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800" dirty="0" smtClean="0">
                <a:hlinkClick r:id="rId2"/>
              </a:rPr>
              <a:t>           http://www.knihovnatr.cz/Detske/Kronika/hadani/cover1.gif</a:t>
            </a:r>
            <a:r>
              <a:rPr lang="cs-CZ" sz="1800" dirty="0" smtClean="0"/>
              <a:t>  2.4.2013,18.16</a:t>
            </a:r>
            <a:endParaRPr lang="cs-CZ" sz="1800" dirty="0"/>
          </a:p>
        </p:txBody>
      </p:sp>
      <p:sp>
        <p:nvSpPr>
          <p:cNvPr id="6" name="Obdélník 5"/>
          <p:cNvSpPr/>
          <p:nvPr/>
        </p:nvSpPr>
        <p:spPr>
          <a:xfrm>
            <a:off x="971600" y="1052737"/>
            <a:ext cx="81724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3"/>
              </a:rPr>
              <a:t>http://www.i-creative.cz/wp-content/uploads/2009/04/vila-amalka.jpg 2.4.2013</a:t>
            </a:r>
            <a:r>
              <a:rPr lang="cs-CZ" dirty="0" smtClean="0"/>
              <a:t>, 18.32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 flipH="1">
            <a:off x="971598" y="1804174"/>
            <a:ext cx="734481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4"/>
              </a:rPr>
              <a:t>http://litenky.ff.cuni.cz/img/i923-nahled.jpeg 2.4.2013</a:t>
            </a:r>
            <a:r>
              <a:rPr lang="cs-CZ" dirty="0" smtClean="0"/>
              <a:t>, 18.44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 flipH="1">
            <a:off x="971600" y="2020600"/>
            <a:ext cx="777686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5"/>
              </a:rPr>
              <a:t>http://www.kouzelnyhrad.cz/media/good/normal_1193.jpg 2.4.2013</a:t>
            </a:r>
            <a:r>
              <a:rPr lang="cs-CZ" dirty="0" smtClean="0"/>
              <a:t>, 18.47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 flipH="1">
            <a:off x="967838" y="2389932"/>
            <a:ext cx="80283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6"/>
              </a:rPr>
              <a:t>http://media0.webgarden.cz/images/_tmb/media0:5104f0587d7c1.jpg/p2.jpg 2.4.2013</a:t>
            </a:r>
            <a:r>
              <a:rPr lang="cs-CZ" dirty="0" smtClean="0"/>
              <a:t>, 18.52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 flipH="1">
            <a:off x="967838" y="3036263"/>
            <a:ext cx="777686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7"/>
              </a:rPr>
              <a:t>http://www.rml.cz/_data/obrazky/aktuality/43-PAT_MAT_m.jpg 2.4.2013</a:t>
            </a:r>
            <a:r>
              <a:rPr lang="cs-CZ" dirty="0" smtClean="0"/>
              <a:t>, 18.55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971600" y="3645023"/>
            <a:ext cx="8024622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obrazky.cz/detail?q=Rumcajs&amp;offset=39&amp;limit=20&amp;bUrlPar=filter%3D1&amp;resNum=54&amp;ref=http%3A//www.obrazky.cz/%3Fq%3DRumcajs%26step%3D20%26filter%3D1%26s%3D%26size%3Dany%26sId%3Dpxbuwq_pwgnkoJpJt2tD%26orientation%3D%26from%3D21&amp;resID=nI9wmROefuX_KnxbHl9Kj6thbPyuHofkic4T5p-OD0s&amp;imgURL=http%3A//www.2zskolin.cz/obrazky/plus11_3.jpg&amp;pageURL=http%3A//www.2zskolin.cz/plus11_1.html&amp;imgX=155&amp;imgY=150&amp;imgSize=6&amp;thURL=http%3A//media3.picsearch.com/is%3FnI9wmROefuX_KnxbHl9Kj6thbPyuHofkic4T5p-OD0s&amp;thX=128&amp;thY=123&amp;qNoSite=Rumcajs&amp;siteWWW=&amp;sId=pxbuwq_pwhOvoM9FnkOK 2.4.2013, 20.15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291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7888" y="332657"/>
            <a:ext cx="6686400" cy="432048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1800" dirty="0" smtClean="0">
                <a:hlinkClick r:id="rId2"/>
              </a:rPr>
              <a:t>http://nd01.jxs.cz/463/586/42041d4c5f_1430520_o2.jpg 2.4.2013</a:t>
            </a:r>
            <a:r>
              <a:rPr lang="cs-CZ" sz="1800" dirty="0" smtClean="0"/>
              <a:t>, 18.57</a:t>
            </a:r>
            <a:endParaRPr lang="cs-CZ" sz="1800" dirty="0"/>
          </a:p>
        </p:txBody>
      </p:sp>
      <p:sp>
        <p:nvSpPr>
          <p:cNvPr id="4" name="Obdélník 3"/>
          <p:cNvSpPr/>
          <p:nvPr/>
        </p:nvSpPr>
        <p:spPr>
          <a:xfrm>
            <a:off x="477888" y="620689"/>
            <a:ext cx="75504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3"/>
              </a:rPr>
              <a:t>http://img.mimishop.cz/h/ms/399/0/0209/a344816.jpg 2.4.2013</a:t>
            </a:r>
            <a:r>
              <a:rPr lang="cs-CZ" dirty="0" smtClean="0"/>
              <a:t>, 19.00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77888" y="990021"/>
            <a:ext cx="855860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4"/>
              </a:rPr>
              <a:t>http://www.cojeco.cz/</a:t>
            </a:r>
            <a:r>
              <a:rPr lang="cs-CZ" dirty="0" err="1" smtClean="0">
                <a:hlinkClick r:id="rId4"/>
              </a:rPr>
              <a:t>attach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ilustrations</a:t>
            </a:r>
            <a:r>
              <a:rPr lang="cs-CZ" dirty="0" smtClean="0">
                <a:hlinkClick r:id="rId4"/>
              </a:rPr>
              <a:t>/3b5d79402229a.jpg2.4.2013</a:t>
            </a:r>
            <a:r>
              <a:rPr lang="cs-CZ" dirty="0" smtClean="0"/>
              <a:t>, 19.03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77888" y="1359353"/>
            <a:ext cx="82705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5"/>
              </a:rPr>
              <a:t>http://www.samoleceni.cz/ext/articles/2562/krtecek3.jpg 2.4.2013</a:t>
            </a:r>
            <a:r>
              <a:rPr lang="cs-CZ" dirty="0" smtClean="0"/>
              <a:t>, 19.07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77888" y="1706556"/>
            <a:ext cx="82705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6"/>
              </a:rPr>
              <a:t>http://www.eurokosik.cz/images/produkty/middle/2161.jpg 2.4.2013</a:t>
            </a:r>
            <a:r>
              <a:rPr lang="cs-CZ" dirty="0" smtClean="0"/>
              <a:t>, 19.26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77888" y="2075889"/>
            <a:ext cx="638011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7"/>
              </a:rPr>
              <a:t>http://i.idnes.cz/11/053/sph/GRAf10da_mach.jpg 2.4.2013</a:t>
            </a:r>
            <a:r>
              <a:rPr lang="cs-CZ" dirty="0" smtClean="0"/>
              <a:t>, 19.28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77888" y="2445221"/>
            <a:ext cx="855860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8"/>
              </a:rPr>
              <a:t>http://media.novinky.cz/084/30847-top_foto1-coeil.jpg 2.4.2013</a:t>
            </a:r>
            <a:r>
              <a:rPr lang="cs-CZ" dirty="0" smtClean="0"/>
              <a:t>, 19.30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77888" y="2814553"/>
            <a:ext cx="805455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9"/>
              </a:rPr>
              <a:t>http://www.merchandising.cz/images/ctyrlistek04_t.jpg 2.4.2013</a:t>
            </a:r>
            <a:r>
              <a:rPr lang="cs-CZ" dirty="0" smtClean="0"/>
              <a:t>, 19.51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2875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142</TotalTime>
  <Words>283</Words>
  <Application>Microsoft Office PowerPoint</Application>
  <PresentationFormat>Předvádění na obrazovce (4:3)</PresentationFormat>
  <Paragraphs>90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          http://www.knihovnatr.cz/Detske/Kronika/hadani/cover1.gif  2.4.2013,18.16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teacher</dc:creator>
  <cp:keywords>386,  29.4.2013</cp:keywords>
  <cp:lastModifiedBy>jitka</cp:lastModifiedBy>
  <cp:revision>20</cp:revision>
  <dcterms:created xsi:type="dcterms:W3CDTF">2013-04-02T16:08:39Z</dcterms:created>
  <dcterms:modified xsi:type="dcterms:W3CDTF">2014-09-01T17:24:25Z</dcterms:modified>
</cp:coreProperties>
</file>