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5" r:id="rId2"/>
    <p:sldId id="261" r:id="rId3"/>
    <p:sldId id="262" r:id="rId4"/>
    <p:sldId id="263" r:id="rId5"/>
    <p:sldId id="264" r:id="rId6"/>
    <p:sldId id="265" r:id="rId7"/>
    <p:sldId id="276" r:id="rId8"/>
    <p:sldId id="277" r:id="rId9"/>
    <p:sldId id="267" r:id="rId10"/>
    <p:sldId id="278" r:id="rId11"/>
    <p:sldId id="268" r:id="rId12"/>
    <p:sldId id="279" r:id="rId13"/>
    <p:sldId id="271" r:id="rId14"/>
    <p:sldId id="272" r:id="rId15"/>
    <p:sldId id="273" r:id="rId16"/>
    <p:sldId id="280" r:id="rId17"/>
    <p:sldId id="28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3E66EB1-A9C9-4353-A4C4-99C500C6AC28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826D5D1-9C31-44E4-BC60-D8BDCFB08AE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houby.naturfoto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476672"/>
            <a:ext cx="7772400" cy="1470025"/>
          </a:xfrm>
        </p:spPr>
        <p:txBody>
          <a:bodyPr/>
          <a:lstStyle/>
          <a:p>
            <a:r>
              <a:rPr lang="cs-CZ" dirty="0" smtClean="0"/>
              <a:t>HOUBY (výklad)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VY_32_INOVACE_06-46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6254"/>
              </p:ext>
            </p:extLst>
          </p:nvPr>
        </p:nvGraphicFramePr>
        <p:xfrm>
          <a:off x="1419810" y="2060848"/>
          <a:ext cx="620839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3.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Prvouka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Živá</a:t>
                      </a:r>
                      <a:r>
                        <a:rPr lang="cs-CZ" sz="1400" kern="50" baseline="0" dirty="0" smtClean="0">
                          <a:effectLst/>
                        </a:rPr>
                        <a:t>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Houby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Zdeňka</a:t>
                      </a:r>
                      <a:r>
                        <a:rPr lang="cs-CZ" sz="1400" kern="50" baseline="0" dirty="0" smtClean="0">
                          <a:effectLst/>
                        </a:rPr>
                        <a:t> Halamová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21.3.2011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Metodický popis,</a:t>
                      </a:r>
                      <a:endParaRPr lang="cs-CZ" sz="1200" kern="50" dirty="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(anotace):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výkladové hodiny </a:t>
                      </a:r>
                      <a:r>
                        <a:rPr lang="cs-CZ" sz="1400" kern="50" smtClean="0">
                          <a:effectLst/>
                        </a:rPr>
                        <a:t>(houby).</a:t>
                      </a:r>
                      <a:r>
                        <a:rPr lang="cs-CZ" sz="1400" kern="50" baseline="0" smtClean="0">
                          <a:effectLst/>
                        </a:rPr>
                        <a:t>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26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cs-CZ" dirty="0"/>
              <a:t>T</a:t>
            </a:r>
            <a:r>
              <a:rPr lang="cs-CZ" dirty="0" smtClean="0"/>
              <a:t>voří samostatnou skupinu živých organismů.</a:t>
            </a:r>
          </a:p>
          <a:p>
            <a:pPr>
              <a:lnSpc>
                <a:spcPct val="200000"/>
              </a:lnSpc>
            </a:pPr>
            <a:r>
              <a:rPr lang="cs-CZ" dirty="0"/>
              <a:t>N</a:t>
            </a:r>
            <a:r>
              <a:rPr lang="cs-CZ" dirty="0" smtClean="0"/>
              <a:t>eobsahují zeleň listovou.</a:t>
            </a:r>
          </a:p>
          <a:p>
            <a:pPr>
              <a:lnSpc>
                <a:spcPct val="200000"/>
              </a:lnSpc>
            </a:pPr>
            <a:r>
              <a:rPr lang="cs-CZ" dirty="0"/>
              <a:t>R</a:t>
            </a:r>
            <a:r>
              <a:rPr lang="cs-CZ" dirty="0" smtClean="0"/>
              <a:t>ozmnožují se výtrusy.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Živiny čerpají ze živých nebo odumřelých rostlin.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HOUBY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571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971" y="2505824"/>
            <a:ext cx="3413924" cy="2560443"/>
          </a:xfrm>
          <a:prstGeom prst="rect">
            <a:avLst/>
          </a:prstGeo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TĚLO HOUBY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96440" y="2536063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klobouk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54569" y="3516628"/>
            <a:ext cx="1315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výtrusy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1681" y="428545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třeň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00834" y="4516287"/>
            <a:ext cx="16036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podhoubí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3263615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/>
              <a:t>p</a:t>
            </a:r>
            <a:r>
              <a:rPr lang="cs-CZ" sz="2400" dirty="0" smtClean="0"/>
              <a:t>lodnice houby</a:t>
            </a:r>
            <a:endParaRPr lang="cs-CZ" sz="2400" dirty="0"/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5220072" y="2766895"/>
            <a:ext cx="1617054" cy="30206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5220072" y="3374598"/>
            <a:ext cx="1776368" cy="41144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5033205" y="4787353"/>
            <a:ext cx="1803921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1403648" y="4094612"/>
            <a:ext cx="2808312" cy="43377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1783328" y="2947610"/>
            <a:ext cx="1708552" cy="7442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12" idx="3"/>
          </p:cNvCxnSpPr>
          <p:nvPr/>
        </p:nvCxnSpPr>
        <p:spPr>
          <a:xfrm>
            <a:off x="1763688" y="3679114"/>
            <a:ext cx="1728192" cy="12988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2819434" y="5066267"/>
            <a:ext cx="3358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Hřib smrkový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297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3938779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prstenec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96336" y="4581128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pochva</a:t>
            </a:r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86960"/>
            <a:ext cx="2483255" cy="3459232"/>
          </a:xfrm>
          <a:prstGeom prst="rect">
            <a:avLst/>
          </a:prstGeom>
        </p:spPr>
      </p:pic>
      <p:cxnSp>
        <p:nvCxnSpPr>
          <p:cNvPr id="12" name="Přímá spojnice se šipkou 11"/>
          <p:cNvCxnSpPr>
            <a:stCxn id="4" idx="1"/>
          </p:cNvCxnSpPr>
          <p:nvPr/>
        </p:nvCxnSpPr>
        <p:spPr>
          <a:xfrm flipH="1" flipV="1">
            <a:off x="6156176" y="4811960"/>
            <a:ext cx="1440160" cy="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886960"/>
            <a:ext cx="2594424" cy="3459232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1619672" y="4169612"/>
            <a:ext cx="108012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763688" y="5346192"/>
            <a:ext cx="2594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Muchomůrka tygrovaná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89491" y="5346192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Muchomůrka zelená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51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/>
              <a:t>L</a:t>
            </a:r>
            <a:r>
              <a:rPr lang="cs-CZ" dirty="0" smtClean="0"/>
              <a:t>iší se velikostí, barvou </a:t>
            </a:r>
            <a:r>
              <a:rPr lang="cs-CZ" smtClean="0"/>
              <a:t>i tvarem.</a:t>
            </a:r>
            <a:endParaRPr lang="cs-CZ" dirty="0" smtClean="0"/>
          </a:p>
          <a:p>
            <a:pPr>
              <a:lnSpc>
                <a:spcPct val="200000"/>
              </a:lnSpc>
            </a:pPr>
            <a:r>
              <a:rPr lang="cs-CZ" dirty="0" smtClean="0"/>
              <a:t>Houby:</a:t>
            </a:r>
          </a:p>
          <a:p>
            <a:pPr lvl="1">
              <a:lnSpc>
                <a:spcPct val="200000"/>
              </a:lnSpc>
            </a:pP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edlé</a:t>
            </a:r>
          </a:p>
          <a:p>
            <a:pPr lvl="1">
              <a:lnSpc>
                <a:spcPct val="200000"/>
              </a:lnSpc>
            </a:pPr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ejedlé</a:t>
            </a:r>
          </a:p>
          <a:p>
            <a:pPr lvl="1">
              <a:lnSpc>
                <a:spcPct val="200000"/>
              </a:lnSpc>
            </a:pP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edovaté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DRUHY HUB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3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/>
              <a:t>S</a:t>
            </a:r>
            <a:r>
              <a:rPr lang="cs-CZ" dirty="0" smtClean="0"/>
              <a:t>bíráme je.</a:t>
            </a:r>
          </a:p>
          <a:p>
            <a:pPr>
              <a:lnSpc>
                <a:spcPct val="150000"/>
              </a:lnSpc>
            </a:pPr>
            <a:r>
              <a:rPr lang="cs-CZ" dirty="0"/>
              <a:t>U</a:t>
            </a:r>
            <a:r>
              <a:rPr lang="cs-CZ" dirty="0" smtClean="0"/>
              <a:t>pravujeme je k jídlu:</a:t>
            </a:r>
          </a:p>
          <a:p>
            <a:pPr lvl="1">
              <a:lnSpc>
                <a:spcPct val="150000"/>
              </a:lnSpc>
            </a:pPr>
            <a:r>
              <a:rPr lang="cs-CZ" dirty="0">
                <a:solidFill>
                  <a:schemeClr val="tx1"/>
                </a:solidFill>
              </a:rPr>
              <a:t>s</a:t>
            </a:r>
            <a:r>
              <a:rPr lang="cs-CZ" dirty="0" smtClean="0">
                <a:solidFill>
                  <a:schemeClr val="tx1"/>
                </a:solidFill>
              </a:rPr>
              <a:t>maženice</a:t>
            </a:r>
            <a:endParaRPr lang="cs-CZ" dirty="0">
              <a:solidFill>
                <a:schemeClr val="tx1"/>
              </a:solidFill>
            </a:endParaRPr>
          </a:p>
          <a:p>
            <a:pPr lvl="1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</a:rPr>
              <a:t>houbová polévka</a:t>
            </a:r>
          </a:p>
          <a:p>
            <a:pPr lvl="1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</a:rPr>
              <a:t>houbové řízky</a:t>
            </a:r>
          </a:p>
          <a:p>
            <a:pPr lvl="1">
              <a:lnSpc>
                <a:spcPct val="150000"/>
              </a:lnSpc>
            </a:pPr>
            <a:r>
              <a:rPr lang="cs-CZ" dirty="0">
                <a:solidFill>
                  <a:schemeClr val="tx1"/>
                </a:solidFill>
              </a:rPr>
              <a:t>h</a:t>
            </a:r>
            <a:r>
              <a:rPr lang="cs-CZ" dirty="0" smtClean="0">
                <a:solidFill>
                  <a:schemeClr val="tx1"/>
                </a:solidFill>
              </a:rPr>
              <a:t>oubová omáčka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JEDLÉ HOUBY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210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674" y="465854"/>
            <a:ext cx="2880320" cy="253722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95" y="3584858"/>
            <a:ext cx="3443808" cy="25828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592" y="3589794"/>
            <a:ext cx="3312368" cy="2484276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5692080" y="2988435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Hřib kovář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380" y="458664"/>
            <a:ext cx="3373028" cy="252977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1420483" y="2988435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Hřib smrkový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92742" y="616771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Hřib hnědý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40152" y="607407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Hřib dubový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98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429614"/>
            <a:ext cx="2952327" cy="2403523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40" y="464840"/>
            <a:ext cx="3139530" cy="2354647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223628" y="2819487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Křemenáč březový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76501" y="279297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Kozák březový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029" y="3455355"/>
            <a:ext cx="2015151" cy="24981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773" y="3284984"/>
            <a:ext cx="2094788" cy="2838864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492625" y="6123848"/>
            <a:ext cx="1887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Bedla vysoká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76500" y="5953476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Klouzek sličný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11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/>
              <a:t>N</a:t>
            </a:r>
            <a:r>
              <a:rPr lang="cs-CZ" dirty="0" smtClean="0"/>
              <a:t>evhodné k jídlu (nepříjemná chuť i vůně).</a:t>
            </a:r>
          </a:p>
          <a:p>
            <a:pPr>
              <a:lnSpc>
                <a:spcPct val="150000"/>
              </a:lnSpc>
            </a:pPr>
            <a:r>
              <a:rPr lang="cs-CZ" dirty="0"/>
              <a:t>N</a:t>
            </a:r>
            <a:r>
              <a:rPr lang="cs-CZ" dirty="0" smtClean="0"/>
              <a:t>ejsou jedovaté.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 smtClean="0"/>
          </a:p>
          <a:p>
            <a:pPr marL="0" indent="0">
              <a:lnSpc>
                <a:spcPct val="150000"/>
              </a:lnSpc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NEJEDLÉ HOUBY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33516" y="5589240"/>
            <a:ext cx="22647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78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096628"/>
            <a:ext cx="3935844" cy="295188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63688" y="53012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Hřib žlučník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096628"/>
            <a:ext cx="2172816" cy="289708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508104" y="5301208"/>
            <a:ext cx="20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Hadovka smrdutá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819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/>
              <a:t>J</a:t>
            </a:r>
            <a:r>
              <a:rPr lang="cs-CZ" dirty="0" smtClean="0"/>
              <a:t>sou nebezpečné.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Konzumace může způsobit vážné zdravotní problémy, dokonce i smrt.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Nesbírejte houby, které neznáte!</a:t>
            </a:r>
          </a:p>
          <a:p>
            <a:pPr marL="0" indent="0">
              <a:lnSpc>
                <a:spcPct val="150000"/>
              </a:lnSpc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JEDOVATÉ HOUBY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39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2541812" cy="33243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237" y="1484784"/>
            <a:ext cx="2386419" cy="332433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595" y="1478090"/>
            <a:ext cx="2493252" cy="332433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94334" y="5021372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Muchomůrka červená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51245" y="5021372"/>
            <a:ext cx="2314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Muchomůrka zelená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60249" y="5021372"/>
            <a:ext cx="2693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Muchomůrka tygrovaná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953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/>
              <a:t>P</a:t>
            </a:r>
            <a:r>
              <a:rPr lang="cs-CZ" dirty="0" smtClean="0"/>
              <a:t>atří mezi houby.</a:t>
            </a:r>
          </a:p>
          <a:p>
            <a:pPr>
              <a:lnSpc>
                <a:spcPct val="200000"/>
              </a:lnSpc>
            </a:pPr>
            <a:r>
              <a:rPr lang="cs-CZ" dirty="0"/>
              <a:t>V</a:t>
            </a:r>
            <a:r>
              <a:rPr lang="cs-CZ" dirty="0" smtClean="0"/>
              <a:t>ýroba plísňových sýrů (hermelín, niva).</a:t>
            </a:r>
          </a:p>
          <a:p>
            <a:pPr>
              <a:lnSpc>
                <a:spcPct val="200000"/>
              </a:lnSpc>
            </a:pPr>
            <a:r>
              <a:rPr lang="cs-CZ" dirty="0"/>
              <a:t>V</a:t>
            </a:r>
            <a:r>
              <a:rPr lang="cs-CZ" dirty="0" smtClean="0"/>
              <a:t>ýroba antibiotik (penicilin).</a:t>
            </a:r>
          </a:p>
          <a:p>
            <a:pPr>
              <a:lnSpc>
                <a:spcPct val="200000"/>
              </a:lnSpc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>
                <a:solidFill>
                  <a:schemeClr val="tx1"/>
                </a:solidFill>
              </a:rPr>
              <a:t>PLÍSNĚ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66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http://houby.naturfoto.cz/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Více obrázků hub najdeš zde: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74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/>
              <a:t>ŠTIKOVÁ, Věra. </a:t>
            </a:r>
            <a:r>
              <a:rPr lang="cs-CZ" sz="1800" i="1" dirty="0"/>
              <a:t>PRVOUKA 3 : UČEBNICE PRO 3.ROČNÍK ZÁKLADNÍ ŠKOLY</a:t>
            </a:r>
            <a:r>
              <a:rPr lang="cs-CZ" sz="1800" dirty="0"/>
              <a:t>. Brno : Nová škola, 2006. 75 s. ISBN 80-7289-044-1</a:t>
            </a:r>
            <a:r>
              <a:rPr lang="cs-CZ" sz="1800" dirty="0" smtClean="0"/>
              <a:t>.</a:t>
            </a:r>
            <a:endParaRPr lang="cs-CZ" sz="1800" dirty="0"/>
          </a:p>
          <a:p>
            <a:r>
              <a:rPr lang="cs-CZ" sz="1800" dirty="0"/>
              <a:t>MÜHLHAUSEROVÁ, Hana; SVOBODOVÁ, Jaromíra. </a:t>
            </a:r>
            <a:r>
              <a:rPr lang="cs-CZ" sz="1800" i="1" dirty="0"/>
              <a:t>PRVOUKA 2 : Učebnice pro 2. ročník základní školy</a:t>
            </a:r>
            <a:r>
              <a:rPr lang="cs-CZ" sz="1800" dirty="0"/>
              <a:t>. Brno : Nová škola, 2003. 63 s. ISBN 80-7289-034-4</a:t>
            </a:r>
            <a:r>
              <a:rPr lang="cs-CZ" sz="1800" dirty="0" smtClean="0"/>
              <a:t>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2011-03-18]. </a:t>
            </a:r>
            <a:r>
              <a:rPr lang="cs-CZ" sz="1800" dirty="0"/>
              <a:t>Dostupné z WWW: &lt;http://commons.wikimedia.org/wiki/File:H%C5%99ib_smrkov%C3%BD.jpg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2011-03-18]. </a:t>
            </a:r>
            <a:r>
              <a:rPr lang="cs-CZ" sz="1800" dirty="0"/>
              <a:t>Dostupné z WWW: &lt;http://commons.wikimedia.org/wiki/File:Amanita_pantherina_2007.JPG&gt;.</a:t>
            </a:r>
            <a:endParaRPr lang="cs-CZ" sz="1800" dirty="0" smtClean="0"/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2011-03-18]. </a:t>
            </a:r>
            <a:r>
              <a:rPr lang="cs-CZ" sz="1800" dirty="0"/>
              <a:t>Dostupné z WWW: &lt;http://commons.wikimedia.org/wiki/</a:t>
            </a:r>
            <a:r>
              <a:rPr lang="cs-CZ" sz="1800" dirty="0" err="1"/>
              <a:t>File:Amanita_phalloides.jpg</a:t>
            </a:r>
            <a:r>
              <a:rPr lang="cs-CZ" sz="1800" dirty="0" smtClean="0"/>
              <a:t>&gt;.</a:t>
            </a:r>
          </a:p>
          <a:p>
            <a:r>
              <a:rPr lang="cs-CZ" sz="1800" i="1" dirty="0" err="1"/>
              <a:t>Wikimedia</a:t>
            </a:r>
            <a:r>
              <a:rPr lang="cs-CZ" sz="1800" i="1" dirty="0"/>
              <a:t> </a:t>
            </a:r>
            <a:r>
              <a:rPr lang="cs-CZ" sz="1800" i="1" dirty="0" err="1"/>
              <a:t>Commons</a:t>
            </a:r>
            <a:r>
              <a:rPr lang="cs-CZ" sz="1800" dirty="0"/>
              <a:t> [online]. 2003 [cit. </a:t>
            </a:r>
            <a:r>
              <a:rPr lang="cs-CZ" sz="1800" dirty="0" smtClean="0"/>
              <a:t>2011-03-18]. </a:t>
            </a:r>
            <a:r>
              <a:rPr lang="cs-CZ" sz="1800" dirty="0"/>
              <a:t>Dostupné z WWW: &lt;http://commons.wikimedia.org/wiki/File:H%C5%99ib_smrkov%C3%BD_2.jpg&gt;.</a:t>
            </a:r>
          </a:p>
          <a:p>
            <a:pPr marL="0" indent="0">
              <a:buNone/>
            </a:pPr>
            <a:endParaRPr lang="cs-CZ" sz="1800" dirty="0"/>
          </a:p>
          <a:p>
            <a:endParaRPr lang="cs-CZ" sz="18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POUŽITÁ LITERATURA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47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9208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&lt;http://commons.wikimedia.org/wiki/File:H%C5%99ib_kov%C3%A1%C5%99_%2862%29.jpg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&lt;http://commons.wikimedia.org/wiki/File:H%C5%99ib_hn%C4%9Bd%C3%BD.jpeg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&lt;http://commons.wikimedia.org/wiki/File:H%C5%99ib_Dubov%C3%BD.JPG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&lt;http://commons.wikimedia.org/wiki/File:K%C5%99emen%C3%A1%C4%8D_b%C5%99ezov%C3%BD.JPG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&lt;http://commons.wikimedia.org/wiki/File:Leccinum_scabrum_JPG6.jpg&gt;.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File:Bedla.jpg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File:Suillus_grevillei.JPG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File:Stipak.jpg</a:t>
            </a:r>
            <a:r>
              <a:rPr lang="cs-CZ" dirty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36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</a:t>
            </a:r>
            <a:r>
              <a:rPr lang="cs-CZ" dirty="0" err="1"/>
              <a:t>File:Phallus_impudicus.jpg</a:t>
            </a:r>
            <a:r>
              <a:rPr lang="cs-CZ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2003 [cit. </a:t>
            </a:r>
            <a:r>
              <a:rPr lang="cs-CZ" dirty="0" smtClean="0"/>
              <a:t>2011-03-18]. </a:t>
            </a:r>
            <a:r>
              <a:rPr lang="cs-CZ" dirty="0"/>
              <a:t>Dostupné z WWW: &lt;http://commons.wikimedia.org/wiki/File:Amanita_</a:t>
            </a:r>
            <a:r>
              <a:rPr lang="cs-CZ" dirty="0" err="1"/>
              <a:t>muscaria</a:t>
            </a:r>
            <a:r>
              <a:rPr lang="cs-CZ" dirty="0"/>
              <a:t>_.</a:t>
            </a:r>
            <a:r>
              <a:rPr lang="cs-CZ" dirty="0" err="1"/>
              <a:t>jpg</a:t>
            </a:r>
            <a:r>
              <a:rPr lang="cs-CZ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val="124416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364</TotalTime>
  <Words>411</Words>
  <Application>Microsoft Office PowerPoint</Application>
  <PresentationFormat>Předvádění na obrazovce (4:3)</PresentationFormat>
  <Paragraphs>93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Papír</vt:lpstr>
      <vt:lpstr>HOUBY (výklad)</vt:lpstr>
      <vt:lpstr>HOUBY</vt:lpstr>
      <vt:lpstr>TĚLO HOUBY</vt:lpstr>
      <vt:lpstr>Prezentace aplikace PowerPoint</vt:lpstr>
      <vt:lpstr>DRUHY HUB</vt:lpstr>
      <vt:lpstr>JEDLÉ HOUBY</vt:lpstr>
      <vt:lpstr>Prezentace aplikace PowerPoint</vt:lpstr>
      <vt:lpstr>Prezentace aplikace PowerPoint</vt:lpstr>
      <vt:lpstr>NEJEDLÉ HOUBY</vt:lpstr>
      <vt:lpstr>Prezentace aplikace PowerPoint</vt:lpstr>
      <vt:lpstr>JEDOVATÉ HOUBY</vt:lpstr>
      <vt:lpstr>Prezentace aplikace PowerPoint</vt:lpstr>
      <vt:lpstr>PLÍSNĚ</vt:lpstr>
      <vt:lpstr>Více obrázků hub najdeš zde:</vt:lpstr>
      <vt:lpstr>POUŽITÁ LITERATURA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</dc:title>
  <dc:creator>Zdeňka Halamová</dc:creator>
  <cp:lastModifiedBy>Zdeňka Halamová</cp:lastModifiedBy>
  <cp:revision>49</cp:revision>
  <dcterms:created xsi:type="dcterms:W3CDTF">2011-04-27T19:36:53Z</dcterms:created>
  <dcterms:modified xsi:type="dcterms:W3CDTF">2012-04-05T08:31:15Z</dcterms:modified>
</cp:coreProperties>
</file>