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75" r:id="rId2"/>
    <p:sldId id="259" r:id="rId3"/>
    <p:sldId id="258" r:id="rId4"/>
    <p:sldId id="261" r:id="rId5"/>
    <p:sldId id="273" r:id="rId6"/>
    <p:sldId id="260" r:id="rId7"/>
    <p:sldId id="262" r:id="rId8"/>
    <p:sldId id="263" r:id="rId9"/>
    <p:sldId id="264" r:id="rId10"/>
    <p:sldId id="265" r:id="rId11"/>
    <p:sldId id="266" r:id="rId12"/>
    <p:sldId id="270" r:id="rId13"/>
    <p:sldId id="271" r:id="rId14"/>
    <p:sldId id="272" r:id="rId15"/>
    <p:sldId id="274" r:id="rId16"/>
    <p:sldId id="276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6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16638-40E1-4F95-9CBD-7DBF2F63A8F4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6FDE4C3-F494-4F25-BCF0-90231CED89AB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16638-40E1-4F95-9CBD-7DBF2F63A8F4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DE4C3-F494-4F25-BCF0-90231CED89A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16638-40E1-4F95-9CBD-7DBF2F63A8F4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DE4C3-F494-4F25-BCF0-90231CED89AB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16638-40E1-4F95-9CBD-7DBF2F63A8F4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DE4C3-F494-4F25-BCF0-90231CED89AB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16638-40E1-4F95-9CBD-7DBF2F63A8F4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DE4C3-F494-4F25-BCF0-90231CED89AB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16638-40E1-4F95-9CBD-7DBF2F63A8F4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DE4C3-F494-4F25-BCF0-90231CED89A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16638-40E1-4F95-9CBD-7DBF2F63A8F4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DE4C3-F494-4F25-BCF0-90231CED89A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16638-40E1-4F95-9CBD-7DBF2F63A8F4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DE4C3-F494-4F25-BCF0-90231CED89A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16638-40E1-4F95-9CBD-7DBF2F63A8F4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DE4C3-F494-4F25-BCF0-90231CED89A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16638-40E1-4F95-9CBD-7DBF2F63A8F4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DE4C3-F494-4F25-BCF0-90231CED89A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16638-40E1-4F95-9CBD-7DBF2F63A8F4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DE4C3-F494-4F25-BCF0-90231CED89A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D0516638-40E1-4F95-9CBD-7DBF2F63A8F4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D6FDE4C3-F494-4F25-BCF0-90231CED89AB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openxmlformats.org/officeDocument/2006/relationships/image" Target="../media/image12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aggi.cz/Magazin/Sezonni-kuchyne/Houby-1-dil-co-v-sobe-ukryvaji.aspx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slide" Target="slide1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hobby.idnes.cz/lanyz-houba-za-vsechny-penize-d2x-/houby.asp?c=A080709_143053_houby_MIB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37808" y="188640"/>
            <a:ext cx="7772400" cy="1470025"/>
          </a:xfrm>
        </p:spPr>
        <p:txBody>
          <a:bodyPr/>
          <a:lstStyle/>
          <a:p>
            <a:r>
              <a:rPr lang="cs-CZ" sz="6000" dirty="0" smtClean="0"/>
              <a:t>HOUBY (opakování)</a:t>
            </a:r>
            <a:endParaRPr lang="cs-CZ" sz="6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593177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323608" y="4959032"/>
            <a:ext cx="6400800" cy="45645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mtClean="0">
                <a:solidFill>
                  <a:schemeClr val="tx1"/>
                </a:solidFill>
              </a:rPr>
              <a:t>VY_32_INOVACE_06-47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101825"/>
              </p:ext>
            </p:extLst>
          </p:nvPr>
        </p:nvGraphicFramePr>
        <p:xfrm>
          <a:off x="1419810" y="2132856"/>
          <a:ext cx="6208395" cy="25603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8760"/>
                <a:gridCol w="4699635"/>
              </a:tblGrid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3.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oblast: 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Člověk</a:t>
                      </a:r>
                      <a:r>
                        <a:rPr lang="cs-CZ" sz="1400" kern="50" baseline="0" dirty="0" smtClean="0">
                          <a:effectLst/>
                        </a:rPr>
                        <a:t> a jeho svět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obor: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Prvouka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Tematický okruh: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Živá příroda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Téma: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Houby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Jméno autora: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Mgr.</a:t>
                      </a:r>
                      <a:r>
                        <a:rPr lang="cs-CZ" sz="1400" kern="50" baseline="0" dirty="0" smtClean="0">
                          <a:effectLst/>
                        </a:rPr>
                        <a:t> Zdeňka Halamová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Vytvořeno dne: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 </a:t>
                      </a:r>
                      <a:r>
                        <a:rPr lang="cs-CZ" sz="1400" kern="50" smtClean="0">
                          <a:effectLst/>
                        </a:rPr>
                        <a:t>27.3.2011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Metodický popis,</a:t>
                      </a:r>
                      <a:endParaRPr lang="cs-CZ" sz="1200" kern="50" dirty="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(anotace):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smtClean="0">
                          <a:effectLst/>
                        </a:rPr>
                        <a:t>Houby</a:t>
                      </a:r>
                      <a:r>
                        <a:rPr lang="cs-CZ" sz="1400" kern="50" baseline="0" smtClean="0">
                          <a:effectLst/>
                        </a:rPr>
                        <a:t> – opakování.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32461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</a:rPr>
              <a:t>Popiš tělo houby.</a:t>
            </a:r>
            <a:endParaRPr lang="cs-CZ" sz="4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010553" y="2428285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klobouk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7036838" y="3530755"/>
            <a:ext cx="13155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výtrusy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89804" y="4622118"/>
            <a:ext cx="9132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třeň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010605" y="4784849"/>
            <a:ext cx="16036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podhoubí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26367" y="3261353"/>
            <a:ext cx="14401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p</a:t>
            </a:r>
            <a:r>
              <a:rPr lang="cs-CZ" sz="2400" dirty="0" smtClean="0"/>
              <a:t>lodnice houby</a:t>
            </a:r>
            <a:endParaRPr lang="cs-CZ" sz="2400" dirty="0"/>
          </a:p>
        </p:txBody>
      </p:sp>
      <p:sp>
        <p:nvSpPr>
          <p:cNvPr id="2" name="Zaoblený obdélník 1"/>
          <p:cNvSpPr/>
          <p:nvPr/>
        </p:nvSpPr>
        <p:spPr>
          <a:xfrm>
            <a:off x="539552" y="3325769"/>
            <a:ext cx="1368152" cy="77553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>
            <a:off x="6941065" y="3596373"/>
            <a:ext cx="1531606" cy="46166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Zaoblený obdélník 16"/>
          <p:cNvSpPr/>
          <p:nvPr/>
        </p:nvSpPr>
        <p:spPr>
          <a:xfrm>
            <a:off x="6916048" y="4800117"/>
            <a:ext cx="1531606" cy="46166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Zaoblený obdélník 18"/>
          <p:cNvSpPr/>
          <p:nvPr/>
        </p:nvSpPr>
        <p:spPr>
          <a:xfrm>
            <a:off x="6916048" y="2428284"/>
            <a:ext cx="1531606" cy="46166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Zaoblený obdélník 20"/>
          <p:cNvSpPr/>
          <p:nvPr/>
        </p:nvSpPr>
        <p:spPr>
          <a:xfrm>
            <a:off x="376098" y="4622119"/>
            <a:ext cx="1531606" cy="46166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3" name="Zástupný symbol pro obsah 2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7881" y="2494934"/>
            <a:ext cx="3644222" cy="2733167"/>
          </a:xfrm>
          <a:prstGeom prst="rect">
            <a:avLst/>
          </a:prstGeom>
        </p:spPr>
      </p:pic>
      <p:cxnSp>
        <p:nvCxnSpPr>
          <p:cNvPr id="20" name="Přímá spojnice se šipkou 19"/>
          <p:cNvCxnSpPr/>
          <p:nvPr/>
        </p:nvCxnSpPr>
        <p:spPr>
          <a:xfrm flipV="1">
            <a:off x="1907704" y="4459389"/>
            <a:ext cx="2304256" cy="325460"/>
          </a:xfrm>
          <a:prstGeom prst="straightConnector1">
            <a:avLst/>
          </a:prstGeom>
          <a:ln w="1905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 flipV="1">
            <a:off x="2070448" y="2889950"/>
            <a:ext cx="1277416" cy="871638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2070448" y="3761587"/>
            <a:ext cx="1637456" cy="1395605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H="1">
            <a:off x="5508104" y="2716778"/>
            <a:ext cx="1322429" cy="424190"/>
          </a:xfrm>
          <a:prstGeom prst="straightConnector1">
            <a:avLst/>
          </a:prstGeom>
          <a:ln w="1905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H="1" flipV="1">
            <a:off x="5220072" y="3458748"/>
            <a:ext cx="1610461" cy="302840"/>
          </a:xfrm>
          <a:prstGeom prst="straightConnector1">
            <a:avLst/>
          </a:prstGeom>
          <a:ln w="1905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 flipH="1" flipV="1">
            <a:off x="5170925" y="4955593"/>
            <a:ext cx="1489307" cy="51598"/>
          </a:xfrm>
          <a:prstGeom prst="straightConnector1">
            <a:avLst/>
          </a:prstGeom>
          <a:ln w="1905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75408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17" grpId="0" animBg="1"/>
      <p:bldP spid="19" grpId="0" animBg="1"/>
      <p:bldP spid="2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</a:rPr>
              <a:t>Čím se houby rozmnožují?</a:t>
            </a:r>
            <a:endParaRPr lang="cs-CZ" sz="4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	</a:t>
            </a:r>
            <a:r>
              <a:rPr lang="cs-CZ" sz="2800" b="1" dirty="0" smtClean="0"/>
              <a:t>VÝTRUSY		</a:t>
            </a:r>
            <a:endParaRPr lang="cs-CZ" sz="2800" b="1" dirty="0"/>
          </a:p>
        </p:txBody>
      </p:sp>
      <p:sp>
        <p:nvSpPr>
          <p:cNvPr id="4" name="Zaoblený obdélník 3"/>
          <p:cNvSpPr/>
          <p:nvPr/>
        </p:nvSpPr>
        <p:spPr>
          <a:xfrm>
            <a:off x="3491880" y="3284984"/>
            <a:ext cx="1656184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7317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</a:rPr>
              <a:t>Urči, jak se tyto houby jmenují </a:t>
            </a:r>
            <a:br>
              <a:rPr lang="cs-CZ" sz="4800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</a:rPr>
              <a:t>a zda jsou jedlé nebo jedovaté.</a:t>
            </a:r>
            <a:endParaRPr lang="cs-CZ" sz="4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406670" y="5085184"/>
            <a:ext cx="24613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Muchomůrka zelená </a:t>
            </a:r>
          </a:p>
          <a:p>
            <a:pPr algn="ctr"/>
            <a:r>
              <a:rPr lang="cs-CZ" dirty="0" smtClean="0"/>
              <a:t>jedovatá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3707904" y="5085184"/>
            <a:ext cx="16906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Bedla vysoká </a:t>
            </a:r>
          </a:p>
          <a:p>
            <a:pPr algn="ctr"/>
            <a:r>
              <a:rPr lang="cs-CZ" dirty="0" smtClean="0"/>
              <a:t>jedlá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5932038" y="5157192"/>
            <a:ext cx="28137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Muchomůrka tygrovaná</a:t>
            </a:r>
          </a:p>
          <a:p>
            <a:pPr algn="ctr"/>
            <a:r>
              <a:rPr lang="cs-CZ" dirty="0" smtClean="0"/>
              <a:t>jedovatá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223" y="1859470"/>
            <a:ext cx="2222751" cy="309634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543" y="1916831"/>
            <a:ext cx="2265405" cy="3070084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1206" y="1916831"/>
            <a:ext cx="2293082" cy="3057441"/>
          </a:xfrm>
          <a:prstGeom prst="rect">
            <a:avLst/>
          </a:prstGeom>
        </p:spPr>
      </p:pic>
      <p:sp>
        <p:nvSpPr>
          <p:cNvPr id="15" name="Zaoblený obdélník 14"/>
          <p:cNvSpPr/>
          <p:nvPr/>
        </p:nvSpPr>
        <p:spPr>
          <a:xfrm>
            <a:off x="358009" y="5118491"/>
            <a:ext cx="2797178" cy="64633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Zaoblený obdélník 31"/>
          <p:cNvSpPr/>
          <p:nvPr/>
        </p:nvSpPr>
        <p:spPr>
          <a:xfrm>
            <a:off x="5899186" y="5118492"/>
            <a:ext cx="2797178" cy="64633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Zaoblený obdélník 32"/>
          <p:cNvSpPr/>
          <p:nvPr/>
        </p:nvSpPr>
        <p:spPr>
          <a:xfrm>
            <a:off x="3102008" y="5118492"/>
            <a:ext cx="2797178" cy="64633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9655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32" grpId="0" animBg="1"/>
      <p:bldP spid="3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723247" y="2342203"/>
            <a:ext cx="1868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h</a:t>
            </a:r>
            <a:r>
              <a:rPr lang="cs-CZ" dirty="0" smtClean="0"/>
              <a:t>řib smrkový</a:t>
            </a:r>
          </a:p>
          <a:p>
            <a:pPr algn="ctr"/>
            <a:r>
              <a:rPr lang="cs-CZ" dirty="0" smtClean="0"/>
              <a:t>jedlý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501001" y="2342203"/>
            <a:ext cx="20596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h</a:t>
            </a:r>
            <a:r>
              <a:rPr lang="cs-CZ" dirty="0" smtClean="0"/>
              <a:t>řib kovář </a:t>
            </a:r>
          </a:p>
          <a:p>
            <a:pPr algn="ctr"/>
            <a:r>
              <a:rPr lang="cs-CZ" dirty="0" smtClean="0"/>
              <a:t>jedlý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181016" y="2314617"/>
            <a:ext cx="26642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k</a:t>
            </a:r>
            <a:r>
              <a:rPr lang="cs-CZ" dirty="0" smtClean="0"/>
              <a:t>řemenáč březový</a:t>
            </a:r>
          </a:p>
          <a:p>
            <a:pPr algn="ctr"/>
            <a:r>
              <a:rPr lang="cs-CZ" dirty="0" smtClean="0"/>
              <a:t>jedlý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442757" y="5850548"/>
            <a:ext cx="27409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m</a:t>
            </a:r>
            <a:r>
              <a:rPr lang="cs-CZ" dirty="0" smtClean="0"/>
              <a:t>uchomůrka červená</a:t>
            </a:r>
          </a:p>
          <a:p>
            <a:pPr algn="ctr"/>
            <a:r>
              <a:rPr lang="cs-CZ" dirty="0" smtClean="0"/>
              <a:t>jedovatá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3419872" y="5877272"/>
            <a:ext cx="2448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k</a:t>
            </a:r>
            <a:r>
              <a:rPr lang="cs-CZ" dirty="0" smtClean="0"/>
              <a:t>louzek sličný</a:t>
            </a:r>
          </a:p>
          <a:p>
            <a:pPr algn="ctr"/>
            <a:r>
              <a:rPr lang="cs-CZ" dirty="0" smtClean="0"/>
              <a:t>jedlý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529386" y="5895410"/>
            <a:ext cx="19887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k</a:t>
            </a:r>
            <a:r>
              <a:rPr lang="cs-CZ" dirty="0" smtClean="0"/>
              <a:t>ozák březový</a:t>
            </a:r>
          </a:p>
          <a:p>
            <a:pPr algn="ctr"/>
            <a:r>
              <a:rPr lang="cs-CZ" dirty="0" smtClean="0"/>
              <a:t>jedlý</a:t>
            </a:r>
            <a:endParaRPr lang="cs-CZ" dirty="0"/>
          </a:p>
        </p:txBody>
      </p:sp>
      <p:sp>
        <p:nvSpPr>
          <p:cNvPr id="15" name="Zaoblený obdélník 14"/>
          <p:cNvSpPr/>
          <p:nvPr/>
        </p:nvSpPr>
        <p:spPr>
          <a:xfrm>
            <a:off x="3141797" y="2355564"/>
            <a:ext cx="2664296" cy="61960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Zaoblený obdélník 15"/>
          <p:cNvSpPr/>
          <p:nvPr/>
        </p:nvSpPr>
        <p:spPr>
          <a:xfrm>
            <a:off x="475319" y="5903996"/>
            <a:ext cx="2664296" cy="61960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Zaoblený obdélník 17"/>
          <p:cNvSpPr/>
          <p:nvPr/>
        </p:nvSpPr>
        <p:spPr>
          <a:xfrm>
            <a:off x="314970" y="2336675"/>
            <a:ext cx="2664296" cy="61960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Zaoblený obdélník 18"/>
          <p:cNvSpPr/>
          <p:nvPr/>
        </p:nvSpPr>
        <p:spPr>
          <a:xfrm>
            <a:off x="6191942" y="2336675"/>
            <a:ext cx="2664296" cy="61960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Zaoblený obdélník 20"/>
          <p:cNvSpPr/>
          <p:nvPr/>
        </p:nvSpPr>
        <p:spPr>
          <a:xfrm>
            <a:off x="3311860" y="5922134"/>
            <a:ext cx="2664296" cy="61960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" name="Obrázek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296" y="266110"/>
            <a:ext cx="2674620" cy="2005965"/>
          </a:xfrm>
          <a:prstGeom prst="rect">
            <a:avLst/>
          </a:prstGeom>
        </p:spPr>
      </p:pic>
      <p:pic>
        <p:nvPicPr>
          <p:cNvPr id="22" name="Zástupný symbol pro obsah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407" y="260648"/>
            <a:ext cx="2283423" cy="2011427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135" y="3500749"/>
            <a:ext cx="1786334" cy="2336276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6071" y="3500749"/>
            <a:ext cx="1884596" cy="2336276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4101" y="260648"/>
            <a:ext cx="2445480" cy="1990892"/>
          </a:xfrm>
          <a:prstGeom prst="rect">
            <a:avLst/>
          </a:prstGeom>
        </p:spPr>
      </p:pic>
      <p:sp>
        <p:nvSpPr>
          <p:cNvPr id="25" name="Zaoblený obdélník 24"/>
          <p:cNvSpPr/>
          <p:nvPr/>
        </p:nvSpPr>
        <p:spPr>
          <a:xfrm>
            <a:off x="6191942" y="5895410"/>
            <a:ext cx="2664296" cy="61960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6" name="Obrázek 2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3973" y="3500749"/>
            <a:ext cx="2920235" cy="2190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568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8" grpId="0" animBg="1"/>
      <p:bldP spid="19" grpId="0" animBg="1"/>
      <p:bldP spid="21" grpId="0" animBg="1"/>
      <p:bldP spid="2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dirty="0" smtClean="0">
                <a:solidFill>
                  <a:srgbClr val="0070C0"/>
                </a:solidFill>
              </a:rPr>
              <a:t>KVÍZOVÁ OTÁZKA</a:t>
            </a:r>
            <a:endParaRPr lang="cs-CZ" sz="4800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cs-CZ" sz="4400" dirty="0">
                <a:solidFill>
                  <a:schemeClr val="bg2">
                    <a:lumMod val="50000"/>
                  </a:schemeClr>
                </a:solidFill>
              </a:rPr>
              <a:t>Jsou houby dobře stravitelné?</a:t>
            </a:r>
            <a:endParaRPr lang="cs-CZ" sz="4400" dirty="0" smtClean="0">
              <a:solidFill>
                <a:schemeClr val="bg2">
                  <a:lumMod val="50000"/>
                </a:schemeClr>
              </a:solidFill>
            </a:endParaRP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accent3"/>
                </a:solidFill>
                <a:hlinkClick r:id="rId2" action="ppaction://hlinksldjump"/>
              </a:rPr>
              <a:t>ANO</a:t>
            </a:r>
            <a:endParaRPr lang="cs-CZ" sz="2800" dirty="0" smtClean="0">
              <a:solidFill>
                <a:schemeClr val="accent3"/>
              </a:solidFill>
            </a:endParaRP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accent3"/>
                </a:solidFill>
              </a:rPr>
              <a:t> </a:t>
            </a:r>
            <a:r>
              <a:rPr lang="cs-CZ" sz="2800" dirty="0" smtClean="0">
                <a:solidFill>
                  <a:schemeClr val="accent3"/>
                </a:solidFill>
                <a:hlinkClick r:id="rId3" action="ppaction://hlinksldjump"/>
              </a:rPr>
              <a:t>NE</a:t>
            </a:r>
            <a:endParaRPr lang="cs-CZ" sz="2800" dirty="0"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1295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800" dirty="0" smtClean="0">
                <a:solidFill>
                  <a:srgbClr val="00B0F0"/>
                </a:solidFill>
              </a:rPr>
              <a:t>SPRÁVNĚ </a:t>
            </a:r>
            <a:r>
              <a:rPr lang="cs-CZ" sz="4800" dirty="0" smtClean="0">
                <a:solidFill>
                  <a:srgbClr val="00B0F0"/>
                </a:solidFill>
                <a:sym typeface="Wingdings" pitchFamily="2" charset="2"/>
              </a:rPr>
              <a:t></a:t>
            </a:r>
            <a:endParaRPr lang="cs-CZ" sz="4800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cs-CZ" sz="4400" dirty="0" smtClean="0">
                <a:solidFill>
                  <a:schemeClr val="accent3"/>
                </a:solidFill>
                <a:hlinkClick r:id="rId2" action="ppaction://hlinksldjump"/>
              </a:rPr>
              <a:t>Pokračuj dál.</a:t>
            </a:r>
            <a:endParaRPr lang="cs-CZ" sz="4400" dirty="0"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4963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dirty="0" smtClean="0">
                <a:solidFill>
                  <a:srgbClr val="00B0F0"/>
                </a:solidFill>
              </a:rPr>
              <a:t>ŠPATNĚ </a:t>
            </a:r>
            <a:r>
              <a:rPr lang="cs-CZ" sz="4800" dirty="0" smtClean="0">
                <a:solidFill>
                  <a:srgbClr val="00B0F0"/>
                </a:solidFill>
                <a:sym typeface="Wingdings" pitchFamily="2" charset="2"/>
              </a:rPr>
              <a:t></a:t>
            </a:r>
            <a:endParaRPr lang="cs-CZ" sz="4800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cs-CZ" sz="4400" dirty="0" smtClean="0">
                <a:solidFill>
                  <a:schemeClr val="accent3"/>
                </a:solidFill>
                <a:hlinkClick r:id="rId2" action="ppaction://hlinksldjump"/>
              </a:rPr>
              <a:t>Vrať se zpět.</a:t>
            </a:r>
            <a:endParaRPr lang="cs-CZ" sz="4400" dirty="0"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9403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</a:rPr>
              <a:t>Více informací o houbách nalezneš zde:</a:t>
            </a:r>
            <a:endParaRPr lang="cs-CZ" sz="4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pPr>
              <a:lnSpc>
                <a:spcPct val="150000"/>
              </a:lnSpc>
            </a:pPr>
            <a:r>
              <a:rPr lang="cs-CZ" sz="2800" dirty="0" smtClean="0">
                <a:hlinkClick r:id="rId2"/>
              </a:rPr>
              <a:t>http</a:t>
            </a:r>
            <a:r>
              <a:rPr lang="cs-CZ" sz="2800" dirty="0">
                <a:hlinkClick r:id="rId2"/>
              </a:rPr>
              <a:t>://www.maggi.cz/Magazin/Sezonni-kuchyne/Houby-1-dil-co-v-sobe-ukryvaji.aspx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170795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</a:rPr>
              <a:t>Znáš odpověď?</a:t>
            </a:r>
            <a:endParaRPr lang="cs-CZ" sz="4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cs-CZ" sz="2800" dirty="0" smtClean="0"/>
          </a:p>
          <a:p>
            <a:r>
              <a:rPr lang="cs-CZ" sz="2800" dirty="0" smtClean="0"/>
              <a:t>Proč jsou houby špatně stravitelné?</a:t>
            </a:r>
          </a:p>
          <a:p>
            <a:pPr marL="0" indent="0">
              <a:buNone/>
            </a:pPr>
            <a:r>
              <a:rPr lang="cs-CZ" sz="2800" dirty="0"/>
              <a:t>	</a:t>
            </a:r>
            <a:r>
              <a:rPr lang="cs-CZ" sz="2800" dirty="0" smtClean="0"/>
              <a:t>obsahují chitin</a:t>
            </a:r>
          </a:p>
          <a:p>
            <a:endParaRPr lang="cs-CZ" dirty="0"/>
          </a:p>
          <a:p>
            <a:r>
              <a:rPr lang="cs-CZ" sz="2800" dirty="0" smtClean="0"/>
              <a:t>Můžeš si koupit houby i v obchodě?</a:t>
            </a:r>
          </a:p>
          <a:p>
            <a:pPr marL="0" indent="0">
              <a:buNone/>
            </a:pPr>
            <a:r>
              <a:rPr lang="cs-CZ" sz="2800" dirty="0"/>
              <a:t>	</a:t>
            </a:r>
            <a:r>
              <a:rPr lang="cs-CZ" sz="2800" dirty="0" smtClean="0"/>
              <a:t>ano (žampion, hlíva ústřičná)</a:t>
            </a:r>
          </a:p>
          <a:p>
            <a:pPr marL="0" indent="0">
              <a:buNone/>
            </a:pPr>
            <a:endParaRPr lang="cs-CZ" sz="2800" dirty="0"/>
          </a:p>
          <a:p>
            <a:r>
              <a:rPr lang="cs-CZ" sz="2800" dirty="0" smtClean="0"/>
              <a:t>Co je nejdůležitější výživnou složkou hub?</a:t>
            </a:r>
          </a:p>
          <a:p>
            <a:pPr marL="0" indent="0">
              <a:buNone/>
            </a:pPr>
            <a:r>
              <a:rPr lang="cs-CZ" dirty="0" smtClean="0"/>
              <a:t>	</a:t>
            </a:r>
            <a:r>
              <a:rPr lang="cs-CZ" sz="2800" dirty="0" smtClean="0"/>
              <a:t>bílkoviny</a:t>
            </a:r>
            <a:endParaRPr lang="cs-CZ" sz="2800" dirty="0"/>
          </a:p>
          <a:p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1403648" y="3901210"/>
            <a:ext cx="5112568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>
            <a:off x="1422241" y="5373216"/>
            <a:ext cx="2556284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1403648" y="2564904"/>
            <a:ext cx="2556284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1427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 dirty="0"/>
              <a:t>KVÍZOVÁ OTÁZKA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cs-CZ" sz="4400" dirty="0" smtClean="0">
                <a:solidFill>
                  <a:schemeClr val="bg2">
                    <a:lumMod val="50000"/>
                  </a:schemeClr>
                </a:solidFill>
              </a:rPr>
              <a:t>Jaká houba je nejdražší?</a:t>
            </a:r>
          </a:p>
          <a:p>
            <a:pPr marL="742950" indent="-742950">
              <a:lnSpc>
                <a:spcPct val="150000"/>
              </a:lnSpc>
              <a:buFont typeface="+mj-lt"/>
              <a:buAutoNum type="alphaLcParenR"/>
            </a:pPr>
            <a:r>
              <a:rPr lang="cs-CZ" sz="2800" dirty="0" smtClean="0">
                <a:solidFill>
                  <a:schemeClr val="accent3"/>
                </a:solidFill>
                <a:hlinkClick r:id="rId2" action="ppaction://hlinksldjump"/>
              </a:rPr>
              <a:t>Žampion</a:t>
            </a:r>
            <a:endParaRPr lang="cs-CZ" sz="2800" dirty="0" smtClean="0">
              <a:solidFill>
                <a:schemeClr val="accent3"/>
              </a:solidFill>
            </a:endParaRPr>
          </a:p>
          <a:p>
            <a:pPr marL="742950" indent="-742950">
              <a:lnSpc>
                <a:spcPct val="150000"/>
              </a:lnSpc>
              <a:buFont typeface="+mj-lt"/>
              <a:buAutoNum type="alphaLcParenR"/>
            </a:pPr>
            <a:r>
              <a:rPr lang="cs-CZ" sz="2800" dirty="0" smtClean="0">
                <a:solidFill>
                  <a:schemeClr val="accent3"/>
                </a:solidFill>
                <a:hlinkClick r:id="rId3" action="ppaction://hlinksldjump"/>
              </a:rPr>
              <a:t>Lanýž</a:t>
            </a:r>
            <a:endParaRPr lang="cs-CZ" sz="2800" dirty="0" smtClean="0">
              <a:solidFill>
                <a:schemeClr val="accent3"/>
              </a:solidFill>
            </a:endParaRPr>
          </a:p>
          <a:p>
            <a:pPr marL="742950" indent="-742950">
              <a:lnSpc>
                <a:spcPct val="150000"/>
              </a:lnSpc>
              <a:buFont typeface="+mj-lt"/>
              <a:buAutoNum type="alphaLcParenR"/>
            </a:pPr>
            <a:r>
              <a:rPr lang="cs-CZ" sz="2800" dirty="0" smtClean="0">
                <a:solidFill>
                  <a:schemeClr val="accent3"/>
                </a:solidFill>
                <a:hlinkClick r:id="rId2" action="ppaction://hlinksldjump"/>
              </a:rPr>
              <a:t>Hlíva ústřičná</a:t>
            </a:r>
            <a:endParaRPr lang="cs-CZ" sz="2800" dirty="0" smtClean="0">
              <a:solidFill>
                <a:schemeClr val="accent3"/>
              </a:solidFill>
            </a:endParaRPr>
          </a:p>
          <a:p>
            <a:pPr marL="742950" indent="-742950">
              <a:lnSpc>
                <a:spcPct val="150000"/>
              </a:lnSpc>
              <a:buFont typeface="+mj-lt"/>
              <a:buAutoNum type="alphaLcParenR"/>
            </a:pPr>
            <a:endParaRPr lang="cs-CZ" sz="4400" dirty="0" smtClean="0"/>
          </a:p>
          <a:p>
            <a:pPr marL="0" indent="0">
              <a:buNone/>
            </a:pPr>
            <a:endParaRPr lang="cs-CZ" sz="4400" dirty="0"/>
          </a:p>
          <a:p>
            <a:pPr marL="742950" indent="-742950">
              <a:buFont typeface="+mj-lt"/>
              <a:buAutoNum type="alphaLcParenR"/>
            </a:pP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895504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800" dirty="0" smtClean="0">
                <a:solidFill>
                  <a:srgbClr val="00B0F0"/>
                </a:solidFill>
              </a:rPr>
              <a:t>SPRÁVNĚ </a:t>
            </a:r>
            <a:r>
              <a:rPr lang="cs-CZ" sz="4800" dirty="0" smtClean="0">
                <a:solidFill>
                  <a:srgbClr val="00B0F0"/>
                </a:solidFill>
                <a:sym typeface="Wingdings" pitchFamily="2" charset="2"/>
              </a:rPr>
              <a:t></a:t>
            </a:r>
            <a:endParaRPr lang="cs-CZ" sz="4800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cs-CZ" sz="4400" dirty="0" smtClean="0">
                <a:solidFill>
                  <a:schemeClr val="accent3"/>
                </a:solidFill>
                <a:hlinkClick r:id="rId2" action="ppaction://hlinksldjump"/>
              </a:rPr>
              <a:t>Pokračuj dál.</a:t>
            </a:r>
            <a:endParaRPr lang="cs-CZ" sz="4400" dirty="0"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18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dirty="0" smtClean="0">
                <a:solidFill>
                  <a:srgbClr val="00B0F0"/>
                </a:solidFill>
              </a:rPr>
              <a:t>ŠPATNĚ </a:t>
            </a:r>
            <a:r>
              <a:rPr lang="cs-CZ" sz="4800" dirty="0" smtClean="0">
                <a:solidFill>
                  <a:srgbClr val="00B0F0"/>
                </a:solidFill>
                <a:sym typeface="Wingdings" pitchFamily="2" charset="2"/>
              </a:rPr>
              <a:t></a:t>
            </a:r>
            <a:endParaRPr lang="cs-CZ" sz="4800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cs-CZ" sz="4400" dirty="0" smtClean="0">
                <a:solidFill>
                  <a:schemeClr val="accent3"/>
                </a:solidFill>
                <a:hlinkClick r:id="rId2" action="ppaction://hlinksldjump"/>
              </a:rPr>
              <a:t>Vrať se zpět.</a:t>
            </a:r>
            <a:endParaRPr lang="cs-CZ" sz="4400" dirty="0"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0419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Lanýž</a:t>
            </a:r>
            <a:endParaRPr lang="cs-CZ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sz="2800" dirty="0">
                <a:hlinkClick r:id="rId2"/>
              </a:rPr>
              <a:t>http://hobby.idnes.cz/lanyz-houba-za-vsechny-penize-d2x-/houby.asp?c=A080709_143053_houby_MIB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4047328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</a:rPr>
              <a:t>POUŽITÁ LITERATURA</a:t>
            </a:r>
            <a:endParaRPr lang="cs-CZ" sz="4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sz="1900" dirty="0">
                <a:solidFill>
                  <a:schemeClr val="tx1"/>
                </a:solidFill>
              </a:rPr>
              <a:t>ŠTIKOVÁ, Věra. </a:t>
            </a:r>
            <a:r>
              <a:rPr lang="cs-CZ" sz="1900" i="1" dirty="0">
                <a:solidFill>
                  <a:schemeClr val="tx1"/>
                </a:solidFill>
              </a:rPr>
              <a:t>PRVOUKA 3 : UČEBNICE PRO 3.ROČNÍK ZÁKLADNÍ ŠKOLY</a:t>
            </a:r>
            <a:r>
              <a:rPr lang="cs-CZ" sz="1900" dirty="0">
                <a:solidFill>
                  <a:schemeClr val="tx1"/>
                </a:solidFill>
              </a:rPr>
              <a:t>. Brno : Nová škola, 2006. 75 s. ISBN 80-7289-044-1.</a:t>
            </a:r>
          </a:p>
          <a:p>
            <a:r>
              <a:rPr lang="cs-CZ" sz="2000" dirty="0">
                <a:solidFill>
                  <a:schemeClr val="tx1"/>
                </a:solidFill>
              </a:rPr>
              <a:t>MÜHLHAUSEROVÁ, Hana; SVOBODOVÁ, Jaromíra. </a:t>
            </a:r>
            <a:r>
              <a:rPr lang="cs-CZ" sz="2000" i="1" dirty="0">
                <a:solidFill>
                  <a:schemeClr val="tx1"/>
                </a:solidFill>
              </a:rPr>
              <a:t>PRVOUKA 2 : Učebnice pro 2. ročník základní školy</a:t>
            </a:r>
            <a:r>
              <a:rPr lang="cs-CZ" sz="2000" dirty="0">
                <a:solidFill>
                  <a:schemeClr val="tx1"/>
                </a:solidFill>
              </a:rPr>
              <a:t>. Brno : Nová škola, 2003. 63 s. ISBN 80-7289-034-4</a:t>
            </a:r>
            <a:r>
              <a:rPr lang="cs-CZ" sz="2000" dirty="0" smtClean="0">
                <a:solidFill>
                  <a:schemeClr val="tx1"/>
                </a:solidFill>
              </a:rPr>
              <a:t>.</a:t>
            </a:r>
            <a:endParaRPr lang="cs-CZ" sz="1900" dirty="0" smtClean="0">
              <a:solidFill>
                <a:schemeClr val="tx1"/>
              </a:solidFill>
            </a:endParaRPr>
          </a:p>
          <a:p>
            <a:r>
              <a:rPr lang="cs-CZ" sz="1900" i="1" dirty="0" err="1" smtClean="0">
                <a:solidFill>
                  <a:schemeClr val="tx1"/>
                </a:solidFill>
              </a:rPr>
              <a:t>Wikimedia</a:t>
            </a:r>
            <a:r>
              <a:rPr lang="cs-CZ" sz="1900" i="1" dirty="0" smtClean="0">
                <a:solidFill>
                  <a:schemeClr val="tx1"/>
                </a:solidFill>
              </a:rPr>
              <a:t> </a:t>
            </a:r>
            <a:r>
              <a:rPr lang="cs-CZ" sz="1900" i="1" dirty="0" err="1">
                <a:solidFill>
                  <a:schemeClr val="tx1"/>
                </a:solidFill>
              </a:rPr>
              <a:t>Commons</a:t>
            </a:r>
            <a:r>
              <a:rPr lang="cs-CZ" sz="1900" dirty="0">
                <a:solidFill>
                  <a:schemeClr val="tx1"/>
                </a:solidFill>
              </a:rPr>
              <a:t> [online]. 2003 [cit. </a:t>
            </a:r>
            <a:r>
              <a:rPr lang="cs-CZ" sz="1900" dirty="0" smtClean="0">
                <a:solidFill>
                  <a:schemeClr val="tx1"/>
                </a:solidFill>
              </a:rPr>
              <a:t>2011-03-27</a:t>
            </a:r>
            <a:r>
              <a:rPr lang="cs-CZ" sz="1900" dirty="0">
                <a:solidFill>
                  <a:schemeClr val="tx1"/>
                </a:solidFill>
              </a:rPr>
              <a:t>]. Dostupné z WWW: &lt;http://commons.wikimedia.org/wiki/File:H%C5%99ib_smrkov%C3%BD.jpg</a:t>
            </a:r>
            <a:r>
              <a:rPr lang="cs-CZ" sz="1900" dirty="0" smtClean="0">
                <a:solidFill>
                  <a:schemeClr val="tx1"/>
                </a:solidFill>
              </a:rPr>
              <a:t>&gt;.</a:t>
            </a:r>
          </a:p>
          <a:p>
            <a:r>
              <a:rPr lang="cs-CZ" sz="1900" i="1" dirty="0" err="1">
                <a:solidFill>
                  <a:schemeClr val="tx1"/>
                </a:solidFill>
              </a:rPr>
              <a:t>Wikimedia</a:t>
            </a:r>
            <a:r>
              <a:rPr lang="cs-CZ" sz="1900" i="1" dirty="0">
                <a:solidFill>
                  <a:schemeClr val="tx1"/>
                </a:solidFill>
              </a:rPr>
              <a:t> </a:t>
            </a:r>
            <a:r>
              <a:rPr lang="cs-CZ" sz="1900" i="1" dirty="0" err="1">
                <a:solidFill>
                  <a:schemeClr val="tx1"/>
                </a:solidFill>
              </a:rPr>
              <a:t>Commons</a:t>
            </a:r>
            <a:r>
              <a:rPr lang="cs-CZ" sz="1900" dirty="0">
                <a:solidFill>
                  <a:schemeClr val="tx1"/>
                </a:solidFill>
              </a:rPr>
              <a:t> [online]. 2003 [cit. </a:t>
            </a:r>
            <a:r>
              <a:rPr lang="cs-CZ" sz="1900" dirty="0" smtClean="0">
                <a:solidFill>
                  <a:schemeClr val="tx1"/>
                </a:solidFill>
              </a:rPr>
              <a:t>2011-03-27</a:t>
            </a:r>
            <a:r>
              <a:rPr lang="cs-CZ" sz="1900" dirty="0">
                <a:solidFill>
                  <a:schemeClr val="tx1"/>
                </a:solidFill>
              </a:rPr>
              <a:t>]. Dostupné z WWW: &lt;http://commons.wikimedia.org/wiki/</a:t>
            </a:r>
            <a:r>
              <a:rPr lang="cs-CZ" sz="1900" dirty="0" err="1">
                <a:solidFill>
                  <a:schemeClr val="tx1"/>
                </a:solidFill>
              </a:rPr>
              <a:t>File:Amanita_phalloides.jpg</a:t>
            </a:r>
            <a:r>
              <a:rPr lang="cs-CZ" sz="1900" dirty="0">
                <a:solidFill>
                  <a:schemeClr val="tx1"/>
                </a:solidFill>
              </a:rPr>
              <a:t>&gt;.</a:t>
            </a:r>
          </a:p>
          <a:p>
            <a:r>
              <a:rPr lang="cs-CZ" sz="1900" i="1" dirty="0" err="1">
                <a:solidFill>
                  <a:schemeClr val="tx1"/>
                </a:solidFill>
              </a:rPr>
              <a:t>Wikimedia</a:t>
            </a:r>
            <a:r>
              <a:rPr lang="cs-CZ" sz="1900" i="1" dirty="0">
                <a:solidFill>
                  <a:schemeClr val="tx1"/>
                </a:solidFill>
              </a:rPr>
              <a:t> </a:t>
            </a:r>
            <a:r>
              <a:rPr lang="cs-CZ" sz="1900" i="1" dirty="0" err="1">
                <a:solidFill>
                  <a:schemeClr val="tx1"/>
                </a:solidFill>
              </a:rPr>
              <a:t>Commons</a:t>
            </a:r>
            <a:r>
              <a:rPr lang="cs-CZ" sz="1900" dirty="0">
                <a:solidFill>
                  <a:schemeClr val="tx1"/>
                </a:solidFill>
              </a:rPr>
              <a:t> [online]. 2003 [cit. </a:t>
            </a:r>
            <a:r>
              <a:rPr lang="cs-CZ" sz="1900" dirty="0" smtClean="0">
                <a:solidFill>
                  <a:schemeClr val="tx1"/>
                </a:solidFill>
              </a:rPr>
              <a:t>2011-03-27</a:t>
            </a:r>
            <a:r>
              <a:rPr lang="cs-CZ" sz="1900" dirty="0">
                <a:solidFill>
                  <a:schemeClr val="tx1"/>
                </a:solidFill>
              </a:rPr>
              <a:t>]. Dostupné z WWW: &lt;http://commons.wikimedia.org/wiki/</a:t>
            </a:r>
            <a:r>
              <a:rPr lang="cs-CZ" sz="1900" dirty="0" err="1">
                <a:solidFill>
                  <a:schemeClr val="tx1"/>
                </a:solidFill>
              </a:rPr>
              <a:t>File:Bedla.jpg</a:t>
            </a:r>
            <a:r>
              <a:rPr lang="cs-CZ" sz="1900" dirty="0" smtClean="0">
                <a:solidFill>
                  <a:schemeClr val="tx1"/>
                </a:solidFill>
              </a:rPr>
              <a:t>&gt;.</a:t>
            </a:r>
          </a:p>
          <a:p>
            <a:r>
              <a:rPr lang="cs-CZ" sz="1900" i="1" dirty="0" err="1">
                <a:solidFill>
                  <a:schemeClr val="tx1"/>
                </a:solidFill>
              </a:rPr>
              <a:t>Wikimedia</a:t>
            </a:r>
            <a:r>
              <a:rPr lang="cs-CZ" sz="1900" i="1" dirty="0">
                <a:solidFill>
                  <a:schemeClr val="tx1"/>
                </a:solidFill>
              </a:rPr>
              <a:t> </a:t>
            </a:r>
            <a:r>
              <a:rPr lang="cs-CZ" sz="1900" i="1" dirty="0" err="1">
                <a:solidFill>
                  <a:schemeClr val="tx1"/>
                </a:solidFill>
              </a:rPr>
              <a:t>Commons</a:t>
            </a:r>
            <a:r>
              <a:rPr lang="cs-CZ" sz="1900" dirty="0">
                <a:solidFill>
                  <a:schemeClr val="tx1"/>
                </a:solidFill>
              </a:rPr>
              <a:t> [online]. 2003 [cit. </a:t>
            </a:r>
            <a:r>
              <a:rPr lang="cs-CZ" sz="1900" dirty="0" smtClean="0">
                <a:solidFill>
                  <a:schemeClr val="tx1"/>
                </a:solidFill>
              </a:rPr>
              <a:t>2011-03-27</a:t>
            </a:r>
            <a:r>
              <a:rPr lang="cs-CZ" sz="1900" dirty="0">
                <a:solidFill>
                  <a:schemeClr val="tx1"/>
                </a:solidFill>
              </a:rPr>
              <a:t>]. Dostupné z WWW: &lt;http://commons.wikimedia.org/wiki/File:Amanita_pantherina_2007.JPG</a:t>
            </a:r>
            <a:r>
              <a:rPr lang="cs-CZ" sz="1900" dirty="0" smtClean="0">
                <a:solidFill>
                  <a:schemeClr val="tx1"/>
                </a:solidFill>
              </a:rPr>
              <a:t>&gt;.</a:t>
            </a:r>
          </a:p>
          <a:p>
            <a:endParaRPr lang="cs-CZ" sz="18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94934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404664"/>
            <a:ext cx="7992888" cy="7848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i="1" dirty="0" err="1">
                <a:latin typeface="+mj-lt"/>
              </a:rPr>
              <a:t>Wikimedia</a:t>
            </a:r>
            <a:r>
              <a:rPr lang="cs-CZ" i="1" dirty="0">
                <a:latin typeface="+mj-lt"/>
              </a:rPr>
              <a:t> </a:t>
            </a:r>
            <a:r>
              <a:rPr lang="cs-CZ" i="1" dirty="0" err="1">
                <a:latin typeface="+mj-lt"/>
              </a:rPr>
              <a:t>Commons</a:t>
            </a:r>
            <a:r>
              <a:rPr lang="cs-CZ" dirty="0">
                <a:latin typeface="+mj-lt"/>
              </a:rPr>
              <a:t> [online]. 2003 [cit. </a:t>
            </a:r>
            <a:r>
              <a:rPr lang="cs-CZ" dirty="0" smtClean="0">
                <a:latin typeface="+mj-lt"/>
              </a:rPr>
              <a:t>2011-03-27</a:t>
            </a:r>
            <a:r>
              <a:rPr lang="cs-CZ" dirty="0">
                <a:latin typeface="+mj-lt"/>
              </a:rPr>
              <a:t>]. Dostupné z WWW: &lt;http://commons.wikimedia.org/wiki/File:H%C5%99ib_smrkov%C3%BD_2.jpg</a:t>
            </a:r>
            <a:r>
              <a:rPr lang="cs-CZ" dirty="0" smtClean="0">
                <a:latin typeface="+mj-lt"/>
              </a:rPr>
              <a:t>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i="1" dirty="0" err="1">
                <a:latin typeface="+mj-lt"/>
              </a:rPr>
              <a:t>Wikimedia</a:t>
            </a:r>
            <a:r>
              <a:rPr lang="cs-CZ" i="1" dirty="0">
                <a:latin typeface="+mj-lt"/>
              </a:rPr>
              <a:t> </a:t>
            </a:r>
            <a:r>
              <a:rPr lang="cs-CZ" i="1" dirty="0" err="1">
                <a:latin typeface="+mj-lt"/>
              </a:rPr>
              <a:t>Commons</a:t>
            </a:r>
            <a:r>
              <a:rPr lang="cs-CZ" dirty="0">
                <a:latin typeface="+mj-lt"/>
              </a:rPr>
              <a:t> [online]. 2003 [cit. </a:t>
            </a:r>
            <a:r>
              <a:rPr lang="cs-CZ" dirty="0" smtClean="0">
                <a:latin typeface="+mj-lt"/>
              </a:rPr>
              <a:t>2011-03-27</a:t>
            </a:r>
            <a:r>
              <a:rPr lang="cs-CZ" dirty="0">
                <a:latin typeface="+mj-lt"/>
              </a:rPr>
              <a:t>]. Dostupné z WWW: &lt;http://commons.wikimedia.org/wiki/File:H%C5%99ib_kov%C3%A1%C5%99_%2862%29.jpg</a:t>
            </a:r>
            <a:r>
              <a:rPr lang="cs-CZ" dirty="0" smtClean="0">
                <a:latin typeface="+mj-lt"/>
              </a:rPr>
              <a:t>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i="1" dirty="0" err="1">
                <a:latin typeface="+mj-lt"/>
              </a:rPr>
              <a:t>Wikimedia</a:t>
            </a:r>
            <a:r>
              <a:rPr lang="cs-CZ" i="1" dirty="0">
                <a:latin typeface="+mj-lt"/>
              </a:rPr>
              <a:t> </a:t>
            </a:r>
            <a:r>
              <a:rPr lang="cs-CZ" i="1" dirty="0" err="1">
                <a:latin typeface="+mj-lt"/>
              </a:rPr>
              <a:t>Commons</a:t>
            </a:r>
            <a:r>
              <a:rPr lang="cs-CZ" dirty="0">
                <a:latin typeface="+mj-lt"/>
              </a:rPr>
              <a:t> [online]. 2003 [cit. </a:t>
            </a:r>
            <a:r>
              <a:rPr lang="cs-CZ" dirty="0" smtClean="0">
                <a:latin typeface="+mj-lt"/>
              </a:rPr>
              <a:t>2011-03-27</a:t>
            </a:r>
            <a:r>
              <a:rPr lang="cs-CZ" dirty="0">
                <a:latin typeface="+mj-lt"/>
              </a:rPr>
              <a:t>]. Dostupné z WWW: &lt;http://commons.wikimedia.org/wiki/File:K%C5%99emen%C3%A1%C4%8D_b%C5%99ezov%C3%BD.JPG</a:t>
            </a:r>
            <a:r>
              <a:rPr lang="cs-CZ" dirty="0" smtClean="0">
                <a:latin typeface="+mj-lt"/>
              </a:rPr>
              <a:t>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i="1" dirty="0" err="1">
                <a:latin typeface="+mj-lt"/>
              </a:rPr>
              <a:t>Wikimedia</a:t>
            </a:r>
            <a:r>
              <a:rPr lang="cs-CZ" i="1" dirty="0">
                <a:latin typeface="+mj-lt"/>
              </a:rPr>
              <a:t> </a:t>
            </a:r>
            <a:r>
              <a:rPr lang="cs-CZ" i="1" dirty="0" err="1">
                <a:latin typeface="+mj-lt"/>
              </a:rPr>
              <a:t>Commons</a:t>
            </a:r>
            <a:r>
              <a:rPr lang="cs-CZ" dirty="0">
                <a:latin typeface="+mj-lt"/>
              </a:rPr>
              <a:t> [online]. 2003 [cit. </a:t>
            </a:r>
            <a:r>
              <a:rPr lang="cs-CZ" dirty="0" smtClean="0">
                <a:latin typeface="+mj-lt"/>
              </a:rPr>
              <a:t>2011-03-27</a:t>
            </a:r>
            <a:r>
              <a:rPr lang="cs-CZ" dirty="0">
                <a:latin typeface="+mj-lt"/>
              </a:rPr>
              <a:t>]. Dostupné z WWW: &lt;http://commons.wikimedia.org/wiki/File:Amanita_</a:t>
            </a:r>
            <a:r>
              <a:rPr lang="cs-CZ" dirty="0" err="1">
                <a:latin typeface="+mj-lt"/>
              </a:rPr>
              <a:t>muscaria</a:t>
            </a:r>
            <a:r>
              <a:rPr lang="cs-CZ" dirty="0">
                <a:latin typeface="+mj-lt"/>
              </a:rPr>
              <a:t>_.</a:t>
            </a:r>
            <a:r>
              <a:rPr lang="cs-CZ" dirty="0" err="1">
                <a:latin typeface="+mj-lt"/>
              </a:rPr>
              <a:t>jpg</a:t>
            </a:r>
            <a:r>
              <a:rPr lang="cs-CZ" dirty="0" smtClean="0">
                <a:latin typeface="+mj-lt"/>
              </a:rPr>
              <a:t>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i="1" dirty="0" err="1">
                <a:latin typeface="+mj-lt"/>
              </a:rPr>
              <a:t>Wikimedia</a:t>
            </a:r>
            <a:r>
              <a:rPr lang="cs-CZ" i="1" dirty="0">
                <a:latin typeface="+mj-lt"/>
              </a:rPr>
              <a:t> </a:t>
            </a:r>
            <a:r>
              <a:rPr lang="cs-CZ" i="1" dirty="0" err="1">
                <a:latin typeface="+mj-lt"/>
              </a:rPr>
              <a:t>Commons</a:t>
            </a:r>
            <a:r>
              <a:rPr lang="cs-CZ" dirty="0">
                <a:latin typeface="+mj-lt"/>
              </a:rPr>
              <a:t> [online]. 2003 [cit. </a:t>
            </a:r>
            <a:r>
              <a:rPr lang="cs-CZ" dirty="0" smtClean="0">
                <a:latin typeface="+mj-lt"/>
              </a:rPr>
              <a:t>2011-03-27</a:t>
            </a:r>
            <a:r>
              <a:rPr lang="cs-CZ" dirty="0">
                <a:latin typeface="+mj-lt"/>
              </a:rPr>
              <a:t>]. Dostupné z WWW: &lt;http://commons.wikimedia.org/wiki/</a:t>
            </a:r>
            <a:r>
              <a:rPr lang="cs-CZ" dirty="0" err="1">
                <a:latin typeface="+mj-lt"/>
              </a:rPr>
              <a:t>File:Suillus_grevillei.JPG</a:t>
            </a:r>
            <a:r>
              <a:rPr lang="cs-CZ" dirty="0" smtClean="0">
                <a:latin typeface="+mj-lt"/>
              </a:rPr>
              <a:t>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i="1" dirty="0" err="1">
                <a:latin typeface="+mj-lt"/>
              </a:rPr>
              <a:t>Wikimedia</a:t>
            </a:r>
            <a:r>
              <a:rPr lang="cs-CZ" i="1" dirty="0">
                <a:latin typeface="+mj-lt"/>
              </a:rPr>
              <a:t> </a:t>
            </a:r>
            <a:r>
              <a:rPr lang="cs-CZ" i="1" dirty="0" err="1">
                <a:latin typeface="+mj-lt"/>
              </a:rPr>
              <a:t>Commons</a:t>
            </a:r>
            <a:r>
              <a:rPr lang="cs-CZ" dirty="0">
                <a:latin typeface="+mj-lt"/>
              </a:rPr>
              <a:t> [online]. 2003 [cit. </a:t>
            </a:r>
            <a:r>
              <a:rPr lang="cs-CZ" dirty="0" smtClean="0">
                <a:latin typeface="+mj-lt"/>
              </a:rPr>
              <a:t>2011-03-27</a:t>
            </a:r>
            <a:r>
              <a:rPr lang="cs-CZ" dirty="0">
                <a:latin typeface="+mj-lt"/>
              </a:rPr>
              <a:t>]. Dostupné z WWW: &lt;http://commons.wikimedia.org/wiki/File:Leccinum_scabrum_JPG6.jpg&gt;.</a:t>
            </a:r>
          </a:p>
          <a:p>
            <a:endParaRPr lang="cs-CZ" dirty="0">
              <a:latin typeface="+mj-lt"/>
            </a:endParaRPr>
          </a:p>
          <a:p>
            <a:pPr marL="285750" indent="-285750">
              <a:buFont typeface="Arial" pitchFamily="34" charset="0"/>
              <a:buChar char="•"/>
            </a:pPr>
            <a:endParaRPr lang="cs-CZ" dirty="0">
              <a:latin typeface="+mj-lt"/>
            </a:endParaRPr>
          </a:p>
          <a:p>
            <a:pPr marL="285750" indent="-285750">
              <a:buFont typeface="Arial" pitchFamily="34" charset="0"/>
              <a:buChar char="•"/>
            </a:pPr>
            <a:endParaRPr lang="cs-CZ" dirty="0">
              <a:latin typeface="+mj-lt"/>
            </a:endParaRPr>
          </a:p>
          <a:p>
            <a:pPr marL="285750" indent="-285750">
              <a:buFont typeface="Arial" pitchFamily="34" charset="0"/>
              <a:buChar char="•"/>
            </a:pPr>
            <a:endParaRPr lang="cs-CZ" dirty="0"/>
          </a:p>
          <a:p>
            <a:pPr marL="285750" indent="-285750">
              <a:buFont typeface="Arial" pitchFamily="34" charset="0"/>
              <a:buChar char="•"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9395212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252</TotalTime>
  <Words>287</Words>
  <Application>Microsoft Office PowerPoint</Application>
  <PresentationFormat>Předvádění na obrazovce (4:3)</PresentationFormat>
  <Paragraphs>100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Exekutivní</vt:lpstr>
      <vt:lpstr>HOUBY (opakování)</vt:lpstr>
      <vt:lpstr>Popiš tělo houby.</vt:lpstr>
      <vt:lpstr>Čím se houby rozmnožují?</vt:lpstr>
      <vt:lpstr>Urči, jak se tyto houby jmenují  a zda jsou jedlé nebo jedovaté.</vt:lpstr>
      <vt:lpstr>Prezentace aplikace PowerPoint</vt:lpstr>
      <vt:lpstr>KVÍZOVÁ OTÁZKA</vt:lpstr>
      <vt:lpstr>SPRÁVNĚ </vt:lpstr>
      <vt:lpstr>ŠPATNĚ </vt:lpstr>
      <vt:lpstr>Více informací o houbách nalezneš zde:</vt:lpstr>
      <vt:lpstr>Znáš odpověď?</vt:lpstr>
      <vt:lpstr>KVÍZOVÁ OTÁZKA</vt:lpstr>
      <vt:lpstr>SPRÁVNĚ </vt:lpstr>
      <vt:lpstr>ŠPATNĚ </vt:lpstr>
      <vt:lpstr>Lanýž</vt:lpstr>
      <vt:lpstr>POUŽITÁ LITERATURA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HOUBY</dc:title>
  <dc:creator>Zdeňka Halamová</dc:creator>
  <cp:lastModifiedBy>Zdeňka Halamová</cp:lastModifiedBy>
  <cp:revision>38</cp:revision>
  <dcterms:created xsi:type="dcterms:W3CDTF">2011-05-18T04:32:45Z</dcterms:created>
  <dcterms:modified xsi:type="dcterms:W3CDTF">2012-04-05T08:32:26Z</dcterms:modified>
</cp:coreProperties>
</file>