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9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6" r:id="rId11"/>
    <p:sldId id="26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2438400"/>
            <a:ext cx="9144000" cy="457200"/>
          </a:xfrm>
          <a:prstGeom prst="rect">
            <a:avLst/>
          </a:prstGeom>
          <a:solidFill>
            <a:schemeClr val="accent1">
              <a:shade val="75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0" y="914400"/>
            <a:ext cx="9144000" cy="1524000"/>
          </a:xfrm>
          <a:prstGeom prst="rect">
            <a:avLst/>
          </a:prstGeom>
          <a:solidFill>
            <a:srgbClr val="000000">
              <a:alpha val="89800"/>
            </a:srgb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2476108"/>
            <a:ext cx="8305800" cy="381000"/>
          </a:xfrm>
        </p:spPr>
        <p:txBody>
          <a:bodyPr>
            <a:noAutofit/>
          </a:bodyPr>
          <a:lstStyle>
            <a:lvl1pPr marL="0" indent="0" algn="l">
              <a:buNone/>
              <a:defRPr sz="2000" spc="100" baseline="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066800"/>
            <a:ext cx="8305800" cy="1295400"/>
          </a:xfrm>
        </p:spPr>
        <p:txBody>
          <a:bodyPr anchor="ctr" anchorCtr="0">
            <a:noAutofit/>
          </a:bodyPr>
          <a:lstStyle>
            <a:lvl1pPr algn="l">
              <a:defRPr sz="4800" cap="all" spc="-100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301926"/>
            <a:ext cx="9144000" cy="4572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8926"/>
            <a:ext cx="8229600" cy="1143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4958864"/>
            <a:ext cx="9144000" cy="457200"/>
          </a:xfrm>
          <a:prstGeom prst="rect">
            <a:avLst/>
          </a:prstGeom>
          <a:solidFill>
            <a:schemeClr val="accent1">
              <a:shade val="75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0" y="3429000"/>
            <a:ext cx="9144000" cy="1527048"/>
          </a:xfrm>
          <a:prstGeom prst="rect">
            <a:avLst/>
          </a:prstGeom>
          <a:solidFill>
            <a:srgbClr val="000000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>
              <a:buNone/>
              <a:defRPr sz="4200" b="0" cap="all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457200"/>
          </a:xfrm>
        </p:spPr>
        <p:txBody>
          <a:bodyPr anchor="ctr"/>
          <a:lstStyle>
            <a:lvl1pPr>
              <a:buNone/>
              <a:defRPr sz="2000" spc="100" baseline="0">
                <a:solidFill>
                  <a:srgbClr val="FFFFFF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301926"/>
            <a:ext cx="9144000" cy="4572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4040188" cy="838200"/>
          </a:xfrm>
          <a:solidFill>
            <a:schemeClr val="accent1">
              <a:alpha val="83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82880" tIns="91440" bIns="91440" anchor="ctr">
            <a:noAutofit/>
          </a:bodyPr>
          <a:lstStyle>
            <a:lvl1pPr marL="0" indent="0" algn="l">
              <a:spcBef>
                <a:spcPts val="0"/>
              </a:spcBef>
              <a:buNone/>
              <a:defRPr sz="2400" b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quarter" idx="2"/>
          </p:nvPr>
        </p:nvSpPr>
        <p:spPr>
          <a:xfrm>
            <a:off x="457200" y="2220558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20558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71600"/>
            <a:ext cx="4040188" cy="838200"/>
          </a:xfrm>
          <a:solidFill>
            <a:schemeClr val="accent2">
              <a:alpha val="83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82880" tIns="91440" bIns="91440" anchor="ctr">
            <a:noAutofit/>
          </a:bodyPr>
          <a:lstStyle>
            <a:lvl1pPr marL="0" indent="0" algn="l">
              <a:spcBef>
                <a:spcPts val="0"/>
              </a:spcBef>
              <a:buNone/>
              <a:defRPr sz="2400" b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301926"/>
            <a:ext cx="9144000" cy="4572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2590800" cy="685800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1563892" y="4337173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0" y="381000"/>
            <a:ext cx="2133600" cy="2388889"/>
          </a:xfrm>
          <a:prstGeom prst="rect">
            <a:avLst/>
          </a:prstGeom>
          <a:solidFill>
            <a:schemeClr val="accent1">
              <a:tint val="90000"/>
              <a:satMod val="200000"/>
              <a:alpha val="7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447800" y="0"/>
            <a:ext cx="1175303" cy="633656"/>
          </a:xfrm>
          <a:prstGeom prst="rect">
            <a:avLst/>
          </a:prstGeom>
          <a:solidFill>
            <a:schemeClr val="accent1">
              <a:tint val="60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0" name="Oval 19"/>
          <p:cNvSpPr/>
          <p:nvPr/>
        </p:nvSpPr>
        <p:spPr>
          <a:xfrm>
            <a:off x="59403" y="0"/>
            <a:ext cx="2302797" cy="2378511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0" y="3276600"/>
            <a:ext cx="891076" cy="886968"/>
          </a:xfrm>
          <a:prstGeom prst="ellipse">
            <a:avLst/>
          </a:prstGeom>
          <a:solidFill>
            <a:schemeClr val="tx2"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793097" y="1721630"/>
            <a:ext cx="1402570" cy="140257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609600" y="4038600"/>
            <a:ext cx="1554480" cy="1554480"/>
          </a:xfrm>
          <a:prstGeom prst="ellipse">
            <a:avLst/>
          </a:prstGeom>
          <a:solidFill>
            <a:schemeClr val="tx2"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152400" y="2362200"/>
            <a:ext cx="457200" cy="45720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1752600" y="381000"/>
            <a:ext cx="457200" cy="457200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579120" y="2514600"/>
            <a:ext cx="2011680" cy="2011680"/>
          </a:xfrm>
          <a:prstGeom prst="ellipse">
            <a:avLst/>
          </a:prstGeom>
          <a:solidFill>
            <a:schemeClr val="bg2"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0" y="5715000"/>
            <a:ext cx="1600200" cy="1143000"/>
          </a:xfrm>
          <a:prstGeom prst="rect">
            <a:avLst/>
          </a:prstGeom>
          <a:solidFill>
            <a:schemeClr val="accent1">
              <a:shade val="75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1323393" y="5875179"/>
            <a:ext cx="731520" cy="73152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30970" y="5212570"/>
            <a:ext cx="1645430" cy="164543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86000" y="6357144"/>
            <a:ext cx="34290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5448" y="6318504"/>
            <a:ext cx="118872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2743200" y="228600"/>
            <a:ext cx="6248400" cy="5867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01752" y="1600200"/>
            <a:ext cx="2057400" cy="3733800"/>
          </a:xfrm>
        </p:spPr>
        <p:txBody>
          <a:bodyPr tIns="45720" bIns="45720" anchor="t" anchorCtr="0"/>
          <a:lstStyle>
            <a:lvl1pPr marL="0" indent="0">
              <a:lnSpc>
                <a:spcPts val="2400"/>
              </a:lnSpc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301752" y="384048"/>
            <a:ext cx="2057400" cy="11430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solidFill>
                  <a:srgbClr val="FFFFFF"/>
                </a:solidFill>
                <a:latin typeface="+mn-lt"/>
                <a:ea typeface="+mn-lt"/>
                <a:cs typeface="+mn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0"/>
            <a:ext cx="2590800" cy="685800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1563892" y="4337173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0" y="381000"/>
            <a:ext cx="2133600" cy="2388889"/>
          </a:xfrm>
          <a:prstGeom prst="rect">
            <a:avLst/>
          </a:prstGeom>
          <a:solidFill>
            <a:schemeClr val="accent1">
              <a:tint val="90000"/>
              <a:satMod val="200000"/>
              <a:alpha val="7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1447800" y="0"/>
            <a:ext cx="1175303" cy="633656"/>
          </a:xfrm>
          <a:prstGeom prst="rect">
            <a:avLst/>
          </a:prstGeom>
          <a:solidFill>
            <a:schemeClr val="accent1">
              <a:tint val="60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9403" y="0"/>
            <a:ext cx="2302797" cy="2378511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0" y="3276600"/>
            <a:ext cx="891076" cy="886968"/>
          </a:xfrm>
          <a:prstGeom prst="ellipse">
            <a:avLst/>
          </a:prstGeom>
          <a:solidFill>
            <a:schemeClr val="tx2"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793097" y="1721630"/>
            <a:ext cx="1402570" cy="140257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609600" y="4038600"/>
            <a:ext cx="1554480" cy="1554480"/>
          </a:xfrm>
          <a:prstGeom prst="ellipse">
            <a:avLst/>
          </a:prstGeom>
          <a:solidFill>
            <a:schemeClr val="tx2"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34" name="Oval 33"/>
          <p:cNvSpPr/>
          <p:nvPr/>
        </p:nvSpPr>
        <p:spPr>
          <a:xfrm>
            <a:off x="1752600" y="381000"/>
            <a:ext cx="457200" cy="457200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579120" y="2514600"/>
            <a:ext cx="2011680" cy="2011680"/>
          </a:xfrm>
          <a:prstGeom prst="ellipse">
            <a:avLst/>
          </a:prstGeom>
          <a:solidFill>
            <a:schemeClr val="bg2"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0" y="5715000"/>
            <a:ext cx="1600200" cy="1143000"/>
          </a:xfrm>
          <a:prstGeom prst="rect">
            <a:avLst/>
          </a:prstGeom>
          <a:solidFill>
            <a:schemeClr val="accent1">
              <a:shade val="75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1323393" y="5875179"/>
            <a:ext cx="731520" cy="73152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8" name="Oval 37"/>
          <p:cNvSpPr/>
          <p:nvPr/>
        </p:nvSpPr>
        <p:spPr>
          <a:xfrm>
            <a:off x="30970" y="5212570"/>
            <a:ext cx="1645430" cy="164543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152400" y="2362200"/>
            <a:ext cx="457200" cy="45720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5448" y="6318504"/>
            <a:ext cx="118872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2057400" cy="11430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solidFill>
                  <a:srgbClr val="FFFFFF"/>
                </a:solidFill>
                <a:latin typeface="+mn-lt"/>
                <a:ea typeface="+mn-lt"/>
                <a:cs typeface="+mn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90800" y="0"/>
            <a:ext cx="6553200" cy="5943600"/>
          </a:xfrm>
          <a:solidFill>
            <a:schemeClr val="bg2"/>
          </a:solidFill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1600200"/>
            <a:ext cx="2057400" cy="4267200"/>
          </a:xfrm>
        </p:spPr>
        <p:txBody>
          <a:bodyPr anchor="t" anchorCtr="0"/>
          <a:lstStyle>
            <a:lvl1pPr marL="0" indent="0">
              <a:lnSpc>
                <a:spcPts val="2400"/>
              </a:lnSpc>
              <a:spcAft>
                <a:spcPts val="1000"/>
              </a:spcAft>
              <a:buFontTx/>
              <a:buNone/>
              <a:defRPr sz="1600" b="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914400" y="2292526"/>
            <a:ext cx="2743200" cy="2127074"/>
          </a:xfrm>
          <a:prstGeom prst="rect">
            <a:avLst/>
          </a:prstGeom>
          <a:solidFill>
            <a:schemeClr val="accent1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2977827" y="5072066"/>
            <a:ext cx="1758141" cy="1739481"/>
          </a:xfrm>
          <a:prstGeom prst="ellipse">
            <a:avLst/>
          </a:prstGeom>
          <a:solidFill>
            <a:schemeClr val="accent1">
              <a:tint val="90000"/>
              <a:shade val="45000"/>
              <a:satMod val="200000"/>
              <a:alpha val="13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5257800" y="0"/>
            <a:ext cx="3886200" cy="3048000"/>
          </a:xfrm>
          <a:prstGeom prst="rect">
            <a:avLst/>
          </a:prstGeom>
          <a:solidFill>
            <a:schemeClr val="accent1"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0" y="4114800"/>
            <a:ext cx="2362200" cy="2463018"/>
          </a:xfrm>
          <a:prstGeom prst="rect">
            <a:avLst/>
          </a:prstGeom>
          <a:solidFill>
            <a:schemeClr val="bg2">
              <a:tint val="60000"/>
              <a:alpha val="7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4178687" y="2389810"/>
            <a:ext cx="2174118" cy="2174118"/>
          </a:xfrm>
          <a:prstGeom prst="ellipse">
            <a:avLst/>
          </a:prstGeom>
          <a:solidFill>
            <a:schemeClr val="accent1">
              <a:tint val="75000"/>
              <a:shade val="50000"/>
              <a:satMod val="200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6384588" y="5842728"/>
            <a:ext cx="1011260" cy="101126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322493" y="1427132"/>
            <a:ext cx="2047390" cy="2047390"/>
          </a:xfrm>
          <a:prstGeom prst="ellipse">
            <a:avLst/>
          </a:prstGeom>
          <a:solidFill>
            <a:srgbClr val="C1E8E4">
              <a:alpha val="10980"/>
            </a:srgb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114300" y="4803322"/>
            <a:ext cx="1959428" cy="1959428"/>
          </a:xfrm>
          <a:prstGeom prst="ellipse">
            <a:avLst/>
          </a:prstGeom>
          <a:solidFill>
            <a:srgbClr val="C1E8E4">
              <a:alpha val="12157"/>
            </a:srgb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9" name="Oval 18"/>
          <p:cNvSpPr/>
          <p:nvPr/>
        </p:nvSpPr>
        <p:spPr>
          <a:xfrm>
            <a:off x="2021092" y="4578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4172385" y="4626825"/>
            <a:ext cx="1515880" cy="1394583"/>
          </a:xfrm>
          <a:prstGeom prst="ellipse">
            <a:avLst/>
          </a:prstGeom>
          <a:solidFill>
            <a:schemeClr val="accent1">
              <a:tint val="100000"/>
              <a:satMod val="275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906" y="361813"/>
            <a:ext cx="2512694" cy="2388889"/>
          </a:xfrm>
          <a:prstGeom prst="rect">
            <a:avLst/>
          </a:prstGeom>
          <a:solidFill>
            <a:schemeClr val="accent1">
              <a:tint val="90000"/>
              <a:satMod val="200000"/>
              <a:alpha val="7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295400" y="0"/>
            <a:ext cx="1524000" cy="609600"/>
          </a:xfrm>
          <a:prstGeom prst="rect">
            <a:avLst/>
          </a:prstGeom>
          <a:solidFill>
            <a:schemeClr val="accent1">
              <a:tint val="60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59403" y="212289"/>
            <a:ext cx="2022300" cy="2022300"/>
          </a:xfrm>
          <a:prstGeom prst="ellipse">
            <a:avLst/>
          </a:prstGeom>
          <a:solidFill>
            <a:schemeClr val="accent1">
              <a:tint val="100000"/>
              <a:satMod val="275000"/>
              <a:alpha val="15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76200" y="3962400"/>
            <a:ext cx="891076" cy="886968"/>
          </a:xfrm>
          <a:prstGeom prst="ellipse">
            <a:avLst/>
          </a:prstGeom>
          <a:solidFill>
            <a:schemeClr val="accent1">
              <a:tint val="75000"/>
              <a:satMod val="200000"/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121357" y="1507438"/>
            <a:ext cx="1402570" cy="140257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3369253" y="466436"/>
            <a:ext cx="1595105" cy="1595105"/>
          </a:xfrm>
          <a:prstGeom prst="ellipse">
            <a:avLst/>
          </a:prstGeom>
          <a:solidFill>
            <a:schemeClr val="accent1">
              <a:tint val="100000"/>
              <a:satMod val="275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189756" y="2967572"/>
            <a:ext cx="3234945" cy="3234944"/>
          </a:xfrm>
          <a:prstGeom prst="ellipse">
            <a:avLst/>
          </a:prstGeom>
          <a:solidFill>
            <a:schemeClr val="accent1">
              <a:tint val="100000"/>
              <a:satMod val="180000"/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5562600" y="6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4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6951220" y="4665220"/>
            <a:ext cx="2192780" cy="2192780"/>
          </a:xfrm>
          <a:prstGeom prst="ellipse">
            <a:avLst/>
          </a:prstGeom>
          <a:solidFill>
            <a:schemeClr val="accent1">
              <a:tint val="75000"/>
              <a:shade val="50000"/>
              <a:satMod val="200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1600200" y="3705807"/>
            <a:ext cx="1195876" cy="1198294"/>
          </a:xfrm>
          <a:prstGeom prst="ellipse">
            <a:avLst/>
          </a:prstGeom>
          <a:solidFill>
            <a:schemeClr val="accent1">
              <a:tint val="75000"/>
              <a:satMod val="200000"/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6324600" y="228600"/>
            <a:ext cx="822960" cy="822960"/>
          </a:xfrm>
          <a:prstGeom prst="ellipse">
            <a:avLst/>
          </a:prstGeom>
          <a:solidFill>
            <a:schemeClr val="accent1">
              <a:tint val="90000"/>
              <a:satMod val="275000"/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8077200" y="6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4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5410200" y="6324600"/>
            <a:ext cx="1524000" cy="533400"/>
          </a:xfrm>
          <a:prstGeom prst="rect">
            <a:avLst/>
          </a:prstGeom>
          <a:solidFill>
            <a:schemeClr val="accent1"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011692" y="6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4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357144"/>
            <a:ext cx="2974848" cy="384048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E0577689-9874-4832-AF1E-1E8816D3DF5D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357144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55448" y="6315075"/>
            <a:ext cx="1188720" cy="457200"/>
          </a:xfrm>
          <a:prstGeom prst="rect">
            <a:avLst/>
          </a:prstGeom>
          <a:noFill/>
        </p:spPr>
        <p:txBody>
          <a:bodyPr vert="horz" lIns="0" tIns="0" rIns="0" bIns="0" anchor="ctr" anchorCtr="1">
            <a:normAutofit/>
          </a:bodyPr>
          <a:lstStyle>
            <a:lvl1pPr algn="ctr">
              <a:defRPr sz="2800">
                <a:solidFill>
                  <a:schemeClr val="tx2"/>
                </a:solidFill>
              </a:defRPr>
            </a:lvl1pPr>
          </a:lstStyle>
          <a:p>
            <a:fld id="{A78703A6-7ED0-4041-91D0-81EE19C0CAD7}" type="slidenum">
              <a:rPr lang="cs-CZ" smtClean="0"/>
              <a:t>‹#›</a:t>
            </a:fld>
            <a:endParaRPr lang="cs-CZ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sz="38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700"/>
        </a:spcBef>
        <a:buClr>
          <a:schemeClr val="accent2"/>
        </a:buClr>
        <a:buSzPct val="85000"/>
        <a:buFont typeface="Wingdings 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600"/>
        </a:spcBef>
        <a:buClr>
          <a:schemeClr val="accent1"/>
        </a:buClr>
        <a:buSzPct val="85000"/>
        <a:buFont typeface="Wingdings 2"/>
        <a:buChar char="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500"/>
        </a:spcBef>
        <a:buClr>
          <a:schemeClr val="accent3"/>
        </a:buClr>
        <a:buSzPct val="85000"/>
        <a:buFont typeface="Wingdings 2"/>
        <a:buChar char="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400"/>
        </a:spcBef>
        <a:buClr>
          <a:schemeClr val="accent4"/>
        </a:buClr>
        <a:buFont typeface="Wingdings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ct val="20000"/>
        </a:spcBef>
        <a:buClr>
          <a:schemeClr val="accent5"/>
        </a:buClr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ct val="20000"/>
        </a:spcBef>
        <a:buClr>
          <a:schemeClr val="accent5"/>
        </a:buClr>
        <a:buFont typeface="Wingdings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6"/>
        </a:buClr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836712"/>
            <a:ext cx="7772400" cy="1470025"/>
          </a:xfrm>
        </p:spPr>
        <p:txBody>
          <a:bodyPr/>
          <a:lstStyle/>
          <a:p>
            <a:pPr algn="ctr"/>
            <a:r>
              <a:rPr lang="cs-CZ" sz="4000" dirty="0" smtClean="0"/>
              <a:t> SPOLEČNÉ ZNAKY živočichů (výklad)</a:t>
            </a:r>
            <a:endParaRPr lang="cs-CZ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48780" y="5136721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VY_32_INOVACE_06-48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077746"/>
              </p:ext>
            </p:extLst>
          </p:nvPr>
        </p:nvGraphicFramePr>
        <p:xfrm>
          <a:off x="1444982" y="2420888"/>
          <a:ext cx="6208395" cy="256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3.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Prvouka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Živá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Živočichové – společné znaky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Zdeňka Halamová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1</a:t>
                      </a:r>
                      <a:r>
                        <a:rPr lang="cs-CZ" sz="1400" kern="50" dirty="0" smtClean="0">
                          <a:effectLst/>
                        </a:rPr>
                        <a:t>. 4.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Metodický popis,</a:t>
                      </a:r>
                      <a:endParaRPr lang="cs-CZ" sz="12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(anotace):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Podpora výkladové hodiny – </a:t>
                      </a:r>
                      <a:r>
                        <a:rPr lang="cs-CZ" sz="1400" kern="50" dirty="0" smtClean="0">
                          <a:effectLst/>
                        </a:rPr>
                        <a:t>Společné</a:t>
                      </a:r>
                      <a:r>
                        <a:rPr lang="cs-CZ" sz="1400" kern="50" baseline="0" dirty="0" smtClean="0">
                          <a:effectLst/>
                        </a:rPr>
                        <a:t> </a:t>
                      </a:r>
                      <a:r>
                        <a:rPr lang="cs-CZ" sz="1400" kern="50" baseline="0" dirty="0" smtClean="0">
                          <a:effectLst/>
                        </a:rPr>
                        <a:t>znaky živočichů.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055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ŽIVOČICHOVÉ</a:t>
            </a:r>
            <a:endParaRPr lang="cs-CZ" sz="40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480312"/>
            <a:ext cx="1761744" cy="1609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48" y="1933274"/>
            <a:ext cx="2409608" cy="829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5089000"/>
            <a:ext cx="1695494" cy="755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496" y="2060848"/>
            <a:ext cx="1927176" cy="837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959" y="3284984"/>
            <a:ext cx="566928" cy="841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712" y="4725144"/>
            <a:ext cx="2648350" cy="1450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255368"/>
            <a:ext cx="1542288" cy="1194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707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2829855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ŽIVOČICHOVÉ</a:t>
            </a:r>
            <a:endParaRPr lang="cs-CZ" sz="4000" dirty="0"/>
          </a:p>
        </p:txBody>
      </p:sp>
      <p:sp>
        <p:nvSpPr>
          <p:cNvPr id="7" name="Čárový popisek 1 6"/>
          <p:cNvSpPr/>
          <p:nvPr/>
        </p:nvSpPr>
        <p:spPr>
          <a:xfrm>
            <a:off x="6300192" y="1410431"/>
            <a:ext cx="2592288" cy="1169934"/>
          </a:xfrm>
          <a:prstGeom prst="borderCallout1">
            <a:avLst>
              <a:gd name="adj1" fmla="val 49455"/>
              <a:gd name="adj2" fmla="val -4134"/>
              <a:gd name="adj3" fmla="val 112500"/>
              <a:gd name="adj4" fmla="val -38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ROSTOU </a:t>
            </a:r>
          </a:p>
          <a:p>
            <a:pPr algn="ctr"/>
            <a:r>
              <a:rPr lang="cs-CZ" sz="2000" dirty="0" smtClean="0"/>
              <a:t>A VYVÍJEJÍ SE</a:t>
            </a:r>
            <a:endParaRPr lang="cs-CZ" sz="2000" dirty="0"/>
          </a:p>
        </p:txBody>
      </p:sp>
      <p:sp>
        <p:nvSpPr>
          <p:cNvPr id="8" name="Čárový popisek 1 7"/>
          <p:cNvSpPr/>
          <p:nvPr/>
        </p:nvSpPr>
        <p:spPr>
          <a:xfrm>
            <a:off x="2843808" y="554584"/>
            <a:ext cx="2808312" cy="1169934"/>
          </a:xfrm>
          <a:prstGeom prst="borderCallout1">
            <a:avLst>
              <a:gd name="adj1" fmla="val 108073"/>
              <a:gd name="adj2" fmla="val 50037"/>
              <a:gd name="adj3" fmla="val 178562"/>
              <a:gd name="adj4" fmla="val 494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ROZMNOŽUJÍ SE</a:t>
            </a:r>
            <a:endParaRPr lang="cs-CZ" sz="2000" dirty="0"/>
          </a:p>
        </p:txBody>
      </p:sp>
      <p:sp>
        <p:nvSpPr>
          <p:cNvPr id="9" name="Čárový popisek 1 8"/>
          <p:cNvSpPr/>
          <p:nvPr/>
        </p:nvSpPr>
        <p:spPr>
          <a:xfrm>
            <a:off x="734007" y="809903"/>
            <a:ext cx="1584176" cy="1201055"/>
          </a:xfrm>
          <a:prstGeom prst="borderCallout1">
            <a:avLst>
              <a:gd name="adj1" fmla="val 103039"/>
              <a:gd name="adj2" fmla="val 103673"/>
              <a:gd name="adj3" fmla="val 175038"/>
              <a:gd name="adj4" fmla="val 1623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DÝCHAJÍ</a:t>
            </a:r>
            <a:endParaRPr lang="cs-CZ" sz="2000" dirty="0"/>
          </a:p>
        </p:txBody>
      </p:sp>
      <p:sp>
        <p:nvSpPr>
          <p:cNvPr id="10" name="Čárový popisek 1 9"/>
          <p:cNvSpPr/>
          <p:nvPr/>
        </p:nvSpPr>
        <p:spPr>
          <a:xfrm>
            <a:off x="6300192" y="3627218"/>
            <a:ext cx="2610814" cy="1169934"/>
          </a:xfrm>
          <a:prstGeom prst="borderCallout1">
            <a:avLst>
              <a:gd name="adj1" fmla="val 49455"/>
              <a:gd name="adj2" fmla="val -4134"/>
              <a:gd name="adj3" fmla="val -3807"/>
              <a:gd name="adj4" fmla="val -43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PŘIJÍMAJÍ VODU</a:t>
            </a:r>
          </a:p>
          <a:p>
            <a:pPr algn="ctr"/>
            <a:r>
              <a:rPr lang="cs-CZ" sz="2000" dirty="0" smtClean="0"/>
              <a:t> A POTRAVU</a:t>
            </a:r>
            <a:endParaRPr lang="cs-CZ" sz="2000" dirty="0"/>
          </a:p>
        </p:txBody>
      </p:sp>
      <p:sp>
        <p:nvSpPr>
          <p:cNvPr id="11" name="Čárový popisek 1 10"/>
          <p:cNvSpPr/>
          <p:nvPr/>
        </p:nvSpPr>
        <p:spPr>
          <a:xfrm>
            <a:off x="4240391" y="5157192"/>
            <a:ext cx="3168352" cy="1440160"/>
          </a:xfrm>
          <a:prstGeom prst="borderCallout1">
            <a:avLst>
              <a:gd name="adj1" fmla="val -5570"/>
              <a:gd name="adj2" fmla="val 49977"/>
              <a:gd name="adj3" fmla="val -105880"/>
              <a:gd name="adj4" fmla="val 36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REAGUJÍ </a:t>
            </a:r>
          </a:p>
          <a:p>
            <a:pPr algn="ctr"/>
            <a:r>
              <a:rPr lang="cs-CZ" sz="2000" dirty="0" smtClean="0"/>
              <a:t>NA ZMĚNU TEPLOTY PROSTŘEDÍ</a:t>
            </a:r>
            <a:endParaRPr lang="cs-CZ" sz="2000" dirty="0"/>
          </a:p>
        </p:txBody>
      </p:sp>
      <p:sp>
        <p:nvSpPr>
          <p:cNvPr id="12" name="Čárový popisek 1 11"/>
          <p:cNvSpPr/>
          <p:nvPr/>
        </p:nvSpPr>
        <p:spPr>
          <a:xfrm>
            <a:off x="411695" y="2829854"/>
            <a:ext cx="1656184" cy="959185"/>
          </a:xfrm>
          <a:prstGeom prst="borderCallout1">
            <a:avLst>
              <a:gd name="adj1" fmla="val 52797"/>
              <a:gd name="adj2" fmla="val 102747"/>
              <a:gd name="adj3" fmla="val 51216"/>
              <a:gd name="adj4" fmla="val 1194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VYLUČUJÍ</a:t>
            </a:r>
            <a:endParaRPr lang="cs-CZ" sz="2000" dirty="0"/>
          </a:p>
        </p:txBody>
      </p:sp>
      <p:sp>
        <p:nvSpPr>
          <p:cNvPr id="13" name="Čárový popisek 1 12"/>
          <p:cNvSpPr/>
          <p:nvPr/>
        </p:nvSpPr>
        <p:spPr>
          <a:xfrm>
            <a:off x="755576" y="4797152"/>
            <a:ext cx="2664296" cy="1296144"/>
          </a:xfrm>
          <a:prstGeom prst="borderCallout1">
            <a:avLst>
              <a:gd name="adj1" fmla="val -8125"/>
              <a:gd name="adj2" fmla="val 50911"/>
              <a:gd name="adj3" fmla="val -78987"/>
              <a:gd name="adj4" fmla="val 866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POHYBUJÍ SE </a:t>
            </a:r>
          </a:p>
          <a:p>
            <a:pPr algn="ctr"/>
            <a:r>
              <a:rPr lang="cs-CZ" sz="2000" dirty="0" smtClean="0"/>
              <a:t>A SVÉ OKOLÍ VNÍMAJÍ SMYSLY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2557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DÝCHAJÍ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spotřebovávají kyslík</a:t>
            </a:r>
          </a:p>
          <a:p>
            <a:r>
              <a:rPr lang="cs-CZ" dirty="0"/>
              <a:t>v</a:t>
            </a:r>
            <a:r>
              <a:rPr lang="cs-CZ" dirty="0" smtClean="0"/>
              <a:t>ylučují oxid uhličitý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5" y="5157192"/>
            <a:ext cx="2299612" cy="79208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13" y="2959321"/>
            <a:ext cx="2322363" cy="163991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707904" y="3501008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d</a:t>
            </a:r>
            <a:r>
              <a:rPr lang="cs-CZ" sz="2400" dirty="0" smtClean="0"/>
              <a:t>ýchá kyslík ze vzduchu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5301208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dirty="0"/>
              <a:t>d</a:t>
            </a:r>
            <a:r>
              <a:rPr lang="cs-CZ" sz="2400" dirty="0" smtClean="0"/>
              <a:t>ýchá kyslík rozpuštěný ve vodě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4346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ROZMNOŽUJÍ 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d každého druhu existují dva jedinci – samec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a samice</a:t>
            </a:r>
          </a:p>
          <a:p>
            <a:r>
              <a:rPr lang="cs-CZ" dirty="0" smtClean="0"/>
              <a:t>rozmnožováním </a:t>
            </a:r>
            <a:r>
              <a:rPr lang="cs-CZ" dirty="0"/>
              <a:t>vznikají noví </a:t>
            </a:r>
            <a:r>
              <a:rPr lang="cs-CZ" dirty="0" smtClean="0"/>
              <a:t>jedinci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 SAMICE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7" name="Čárový popisek 1 6"/>
          <p:cNvSpPr/>
          <p:nvPr/>
        </p:nvSpPr>
        <p:spPr>
          <a:xfrm>
            <a:off x="827584" y="4797152"/>
            <a:ext cx="3168352" cy="1224136"/>
          </a:xfrm>
          <a:prstGeom prst="borderCallout1">
            <a:avLst>
              <a:gd name="adj1" fmla="val -5260"/>
              <a:gd name="adj2" fmla="val 49388"/>
              <a:gd name="adj3" fmla="val -53791"/>
              <a:gd name="adj4" fmla="val 1131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rodí </a:t>
            </a:r>
            <a:r>
              <a:rPr lang="cs-CZ" sz="2400" dirty="0"/>
              <a:t>živá mláďata </a:t>
            </a:r>
          </a:p>
          <a:p>
            <a:pPr algn="ctr"/>
            <a:r>
              <a:rPr lang="cs-CZ" sz="2400" dirty="0"/>
              <a:t>(</a:t>
            </a:r>
            <a:r>
              <a:rPr lang="cs-CZ" sz="2400" dirty="0" smtClean="0"/>
              <a:t>kočka, pes, zajíc)</a:t>
            </a:r>
            <a:endParaRPr lang="cs-CZ" sz="2400" dirty="0"/>
          </a:p>
          <a:p>
            <a:pPr algn="ctr"/>
            <a:endParaRPr lang="cs-CZ" dirty="0"/>
          </a:p>
        </p:txBody>
      </p:sp>
      <p:sp>
        <p:nvSpPr>
          <p:cNvPr id="8" name="Čárový popisek 1 7"/>
          <p:cNvSpPr/>
          <p:nvPr/>
        </p:nvSpPr>
        <p:spPr>
          <a:xfrm>
            <a:off x="4404253" y="4797152"/>
            <a:ext cx="4248472" cy="1224136"/>
          </a:xfrm>
          <a:prstGeom prst="borderCallout1">
            <a:avLst>
              <a:gd name="adj1" fmla="val -4371"/>
              <a:gd name="adj2" fmla="val 49062"/>
              <a:gd name="adj3" fmla="val -54680"/>
              <a:gd name="adj4" fmla="val 106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r>
              <a:rPr lang="cs-CZ" sz="2400" dirty="0" smtClean="0"/>
              <a:t>snášejí </a:t>
            </a:r>
            <a:r>
              <a:rPr lang="cs-CZ" sz="2400" dirty="0"/>
              <a:t>vajíčka,</a:t>
            </a:r>
          </a:p>
          <a:p>
            <a:pPr algn="ctr"/>
            <a:r>
              <a:rPr lang="cs-CZ" sz="2400" dirty="0"/>
              <a:t> ze kterých se líhnou mláďata</a:t>
            </a:r>
          </a:p>
          <a:p>
            <a:pPr algn="ctr"/>
            <a:r>
              <a:rPr lang="cs-CZ" sz="2400" dirty="0"/>
              <a:t> (kur, sýkora, skokan, had)</a:t>
            </a:r>
          </a:p>
          <a:p>
            <a:pPr algn="ctr"/>
            <a:endParaRPr lang="cs-CZ" sz="2400" dirty="0"/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29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ROSTOU A VYVÍJEJÍ 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Mláďata </a:t>
            </a:r>
          </a:p>
          <a:p>
            <a:pPr lvl="1"/>
            <a:r>
              <a:rPr lang="cs-CZ" dirty="0" smtClean="0"/>
              <a:t>po narození slepá</a:t>
            </a:r>
          </a:p>
          <a:p>
            <a:pPr lvl="1"/>
            <a:r>
              <a:rPr lang="cs-CZ" dirty="0"/>
              <a:t>z</a:t>
            </a:r>
            <a:r>
              <a:rPr lang="cs-CZ" dirty="0" smtClean="0"/>
              <a:t>ávislá na rodičích </a:t>
            </a:r>
          </a:p>
          <a:p>
            <a:pPr lvl="2"/>
            <a:r>
              <a:rPr lang="cs-CZ" dirty="0"/>
              <a:t>k</a:t>
            </a:r>
            <a:r>
              <a:rPr lang="cs-CZ" dirty="0" smtClean="0"/>
              <a:t>oťata sají mateřské mléko</a:t>
            </a:r>
          </a:p>
          <a:p>
            <a:pPr lvl="2"/>
            <a:r>
              <a:rPr lang="cs-CZ" dirty="0"/>
              <a:t>p</a:t>
            </a:r>
            <a:r>
              <a:rPr lang="cs-CZ" dirty="0" smtClean="0"/>
              <a:t>táčata </a:t>
            </a:r>
            <a:r>
              <a:rPr lang="cs-CZ" dirty="0"/>
              <a:t>č</a:t>
            </a:r>
            <a:r>
              <a:rPr lang="cs-CZ" dirty="0" smtClean="0"/>
              <a:t>ekají na potravu </a:t>
            </a:r>
          </a:p>
          <a:p>
            <a:pPr lvl="1"/>
            <a:r>
              <a:rPr lang="cs-CZ" dirty="0" smtClean="0"/>
              <a:t>postupně rostou a vyvíjejí se v dospělého jedince</a:t>
            </a:r>
          </a:p>
          <a:p>
            <a:pPr marL="365760" lvl="1" indent="0">
              <a:buNone/>
            </a:pPr>
            <a:r>
              <a:rPr lang="cs-CZ" dirty="0" smtClean="0"/>
              <a:t> – v samce nebo samici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95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PŘIJÍMAJÍ VODU A POTRAVU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2843808" y="1571126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ŽIVOČICHOVÉ</a:t>
            </a:r>
            <a:endParaRPr lang="cs-CZ" sz="3600" dirty="0"/>
          </a:p>
        </p:txBody>
      </p:sp>
      <p:sp>
        <p:nvSpPr>
          <p:cNvPr id="11" name="Vývojový diagram: postup 10"/>
          <p:cNvSpPr/>
          <p:nvPr/>
        </p:nvSpPr>
        <p:spPr>
          <a:xfrm>
            <a:off x="611560" y="2348880"/>
            <a:ext cx="2304256" cy="100811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BÝLOŽRAVCI</a:t>
            </a:r>
            <a:endParaRPr lang="cs-CZ" dirty="0"/>
          </a:p>
        </p:txBody>
      </p:sp>
      <p:sp>
        <p:nvSpPr>
          <p:cNvPr id="12" name="Vývojový diagram: postup 11"/>
          <p:cNvSpPr/>
          <p:nvPr/>
        </p:nvSpPr>
        <p:spPr>
          <a:xfrm>
            <a:off x="3383868" y="2340564"/>
            <a:ext cx="2304256" cy="100811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MASOŽRAVCI</a:t>
            </a:r>
            <a:endParaRPr lang="cs-CZ" dirty="0"/>
          </a:p>
        </p:txBody>
      </p:sp>
      <p:sp>
        <p:nvSpPr>
          <p:cNvPr id="13" name="Vývojový diagram: postup 12"/>
          <p:cNvSpPr/>
          <p:nvPr/>
        </p:nvSpPr>
        <p:spPr>
          <a:xfrm>
            <a:off x="6156176" y="2348880"/>
            <a:ext cx="2304256" cy="100811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VŠEŽRAVCI</a:t>
            </a:r>
            <a:endParaRPr lang="cs-CZ" dirty="0"/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96" y="3620491"/>
            <a:ext cx="1249680" cy="1274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05" y="5179402"/>
            <a:ext cx="1389888" cy="981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556" y="5253615"/>
            <a:ext cx="1706880" cy="920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052" y="3620558"/>
            <a:ext cx="1389888" cy="1091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630" y="3620558"/>
            <a:ext cx="1859280" cy="1018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950" y="5085428"/>
            <a:ext cx="1310640" cy="1091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035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REAGUJÍ NA ZMĚNU TEPLOTY </a:t>
            </a:r>
            <a:br>
              <a:rPr lang="cs-CZ" sz="3600" dirty="0" smtClean="0"/>
            </a:br>
            <a:r>
              <a:rPr lang="cs-CZ" sz="3600" dirty="0" smtClean="0"/>
              <a:t>PROSTŘEDÍ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/>
              <a:t>s</a:t>
            </a:r>
            <a:r>
              <a:rPr lang="cs-CZ" dirty="0" smtClean="0"/>
              <a:t>tav strnulosti (netopýr)</a:t>
            </a:r>
          </a:p>
          <a:p>
            <a:pPr>
              <a:lnSpc>
                <a:spcPct val="200000"/>
              </a:lnSpc>
            </a:pPr>
            <a:r>
              <a:rPr lang="cs-CZ" dirty="0"/>
              <a:t>z</a:t>
            </a:r>
            <a:r>
              <a:rPr lang="cs-CZ" dirty="0" smtClean="0"/>
              <a:t>imní spánek (křeček, ježek, veverka)</a:t>
            </a:r>
          </a:p>
          <a:p>
            <a:pPr>
              <a:lnSpc>
                <a:spcPct val="200000"/>
              </a:lnSpc>
            </a:pPr>
            <a:r>
              <a:rPr lang="cs-CZ" dirty="0"/>
              <a:t>s</a:t>
            </a:r>
            <a:r>
              <a:rPr lang="cs-CZ" dirty="0" smtClean="0"/>
              <a:t>těhování ptáků (vlaštovka, špaček, čáp)</a:t>
            </a:r>
          </a:p>
          <a:p>
            <a:pPr>
              <a:lnSpc>
                <a:spcPct val="200000"/>
              </a:lnSpc>
            </a:pPr>
            <a:r>
              <a:rPr lang="cs-CZ" dirty="0"/>
              <a:t>l</a:t>
            </a:r>
            <a:r>
              <a:rPr lang="cs-CZ" dirty="0" smtClean="0"/>
              <a:t>etní spánek (hlemýžď)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352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POHYBUJÍ SE A SVÉ OKOLÍ VNÍMAJÍ SMYSLY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z</a:t>
            </a:r>
            <a:r>
              <a:rPr lang="cs-CZ" dirty="0" smtClean="0"/>
              <a:t>působy pohybu:</a:t>
            </a:r>
          </a:p>
          <a:p>
            <a:pPr lvl="1"/>
            <a:r>
              <a:rPr lang="cs-CZ" dirty="0" smtClean="0"/>
              <a:t>chůze (srna, kočka)</a:t>
            </a:r>
          </a:p>
          <a:p>
            <a:pPr lvl="1"/>
            <a:r>
              <a:rPr lang="cs-CZ" dirty="0" smtClean="0"/>
              <a:t>plazení (had, hlemýžď)</a:t>
            </a:r>
          </a:p>
          <a:p>
            <a:pPr lvl="1"/>
            <a:r>
              <a:rPr lang="cs-CZ" dirty="0" smtClean="0"/>
              <a:t>plavání (kapr, štika)</a:t>
            </a:r>
          </a:p>
          <a:p>
            <a:pPr lvl="1"/>
            <a:r>
              <a:rPr lang="cs-CZ" dirty="0" smtClean="0"/>
              <a:t>létání (káně, vlaštovka)</a:t>
            </a:r>
          </a:p>
          <a:p>
            <a:pPr marL="365760" lvl="1" indent="0">
              <a:buNone/>
            </a:pPr>
            <a:endParaRPr lang="cs-CZ" dirty="0" smtClean="0"/>
          </a:p>
          <a:p>
            <a:r>
              <a:rPr lang="cs-CZ" dirty="0" smtClean="0"/>
              <a:t>Někteří živočichové se mohou pohybovat  několika způsoby: </a:t>
            </a:r>
            <a:endParaRPr lang="cs-CZ" dirty="0"/>
          </a:p>
          <a:p>
            <a:pPr lvl="1"/>
            <a:r>
              <a:rPr lang="cs-CZ" dirty="0"/>
              <a:t>k</a:t>
            </a:r>
            <a:r>
              <a:rPr lang="cs-CZ" dirty="0" smtClean="0"/>
              <a:t>achna – létá, chodí a plave</a:t>
            </a:r>
          </a:p>
          <a:p>
            <a:pPr lvl="1"/>
            <a:r>
              <a:rPr lang="cs-CZ" dirty="0"/>
              <a:t>s</a:t>
            </a:r>
            <a:r>
              <a:rPr lang="cs-CZ" dirty="0" smtClean="0"/>
              <a:t>kokan – skáče a plave</a:t>
            </a:r>
          </a:p>
          <a:p>
            <a:pPr lvl="1"/>
            <a:r>
              <a:rPr lang="cs-CZ" dirty="0"/>
              <a:t>s</a:t>
            </a:r>
            <a:r>
              <a:rPr lang="cs-CZ" dirty="0" smtClean="0"/>
              <a:t>lunéčko – leze a létá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385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SMYSLY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200000"/>
              </a:lnSpc>
            </a:pPr>
            <a:r>
              <a:rPr lang="cs-CZ" dirty="0"/>
              <a:t>z</a:t>
            </a:r>
            <a:r>
              <a:rPr lang="cs-CZ" dirty="0" smtClean="0"/>
              <a:t>rak</a:t>
            </a:r>
          </a:p>
          <a:p>
            <a:pPr>
              <a:lnSpc>
                <a:spcPct val="200000"/>
              </a:lnSpc>
            </a:pPr>
            <a:r>
              <a:rPr lang="cs-CZ" dirty="0"/>
              <a:t>s</a:t>
            </a:r>
            <a:r>
              <a:rPr lang="cs-CZ" dirty="0" smtClean="0"/>
              <a:t>luch</a:t>
            </a:r>
          </a:p>
          <a:p>
            <a:pPr>
              <a:lnSpc>
                <a:spcPct val="200000"/>
              </a:lnSpc>
            </a:pPr>
            <a:r>
              <a:rPr lang="cs-CZ" dirty="0"/>
              <a:t>č</a:t>
            </a:r>
            <a:r>
              <a:rPr lang="cs-CZ" dirty="0" smtClean="0"/>
              <a:t>ich </a:t>
            </a:r>
          </a:p>
          <a:p>
            <a:pPr>
              <a:lnSpc>
                <a:spcPct val="200000"/>
              </a:lnSpc>
            </a:pPr>
            <a:r>
              <a:rPr lang="cs-CZ" dirty="0"/>
              <a:t>c</a:t>
            </a:r>
            <a:r>
              <a:rPr lang="cs-CZ" dirty="0" smtClean="0"/>
              <a:t>huť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hmat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306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VYLUČUJÍ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250000"/>
              </a:lnSpc>
            </a:pPr>
            <a:r>
              <a:rPr lang="cs-CZ" dirty="0"/>
              <a:t>o</a:t>
            </a:r>
            <a:r>
              <a:rPr lang="cs-CZ" dirty="0" smtClean="0"/>
              <a:t>xid uhličitý (dýchání)</a:t>
            </a:r>
          </a:p>
          <a:p>
            <a:pPr>
              <a:lnSpc>
                <a:spcPct val="250000"/>
              </a:lnSpc>
            </a:pPr>
            <a:r>
              <a:rPr lang="cs-CZ" dirty="0"/>
              <a:t>n</a:t>
            </a:r>
            <a:r>
              <a:rPr lang="cs-CZ" dirty="0" smtClean="0"/>
              <a:t>estrávené zbytky potravy (trus)</a:t>
            </a:r>
          </a:p>
          <a:p>
            <a:pPr>
              <a:lnSpc>
                <a:spcPct val="250000"/>
              </a:lnSpc>
            </a:pPr>
            <a:r>
              <a:rPr lang="cs-CZ" dirty="0" smtClean="0"/>
              <a:t>vodu (moč a pot)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616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OBRÁZKY  A POUŽITÁ </a:t>
            </a:r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ŠTIKOVÁ, Věra. </a:t>
            </a:r>
            <a:r>
              <a:rPr lang="cs-CZ" i="1" dirty="0"/>
              <a:t>PRVOUKA 3 : UČEBNICE PRO 3.ROČNÍK ZÁKLADNÍ ŠKOLY</a:t>
            </a:r>
            <a:r>
              <a:rPr lang="cs-CZ" dirty="0"/>
              <a:t>. Brno : Nová škola, 2006. 75 s. ISBN 80-7289-044-1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26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rrency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urrency">
      <a:majorFont>
        <a:latin typeface="Constantia"/>
        <a:ea typeface=""/>
        <a:cs typeface=""/>
        <a:font script="Jpan" typeface="HGS明朝E"/>
        <a:font script="Hang" typeface="맑은 고딕"/>
        <a:font script="Hans" typeface="华文楷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S明朝E"/>
        <a:font script="Hang" typeface="맑은 고딕"/>
        <a:font script="Hans" typeface="华文楷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20000"/>
                <a:satMod val="3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8000"/>
                <a:shade val="98000"/>
                <a:satMod val="120000"/>
              </a:schemeClr>
              <a:schemeClr val="phClr">
                <a:tint val="86000"/>
                <a:shade val="92000"/>
                <a:satMod val="150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Rozšířená témata</Template>
  <TotalTime>270</TotalTime>
  <Words>297</Words>
  <Application>Microsoft Office PowerPoint</Application>
  <PresentationFormat>Předvádění na obrazovce (4:3)</PresentationFormat>
  <Paragraphs>96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Currency</vt:lpstr>
      <vt:lpstr> SPOLEČNÉ ZNAKY živočichů (výklad)</vt:lpstr>
      <vt:lpstr>ŽIVOČICHOVÉ</vt:lpstr>
      <vt:lpstr>Prezentace aplikace PowerPoint</vt:lpstr>
      <vt:lpstr>DÝCHAJÍ</vt:lpstr>
      <vt:lpstr>ROZMNOŽUJÍ SE</vt:lpstr>
      <vt:lpstr>ROSTOU A VYVÍJEJÍ SE</vt:lpstr>
      <vt:lpstr>PŘIJÍMAJÍ VODU A POTRAVU</vt:lpstr>
      <vt:lpstr>REAGUJÍ NA ZMĚNU TEPLOTY  PROSTŘEDÍ</vt:lpstr>
      <vt:lpstr>POHYBUJÍ SE A SVÉ OKOLÍ VNÍMAJÍ SMYSLY</vt:lpstr>
      <vt:lpstr>SMYSLY</vt:lpstr>
      <vt:lpstr>VYLUČUJÍ</vt:lpstr>
      <vt:lpstr>OBRÁZKY  A 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ŽIVOČICHOVÉ</dc:title>
  <dc:creator>Zdeňka Halamová</dc:creator>
  <cp:lastModifiedBy>Učitel</cp:lastModifiedBy>
  <cp:revision>42</cp:revision>
  <dcterms:created xsi:type="dcterms:W3CDTF">2011-05-06T18:02:15Z</dcterms:created>
  <dcterms:modified xsi:type="dcterms:W3CDTF">2012-04-11T20:28:06Z</dcterms:modified>
</cp:coreProperties>
</file>