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1" r:id="rId5"/>
    <p:sldId id="263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30D85514-EE56-4AFA-9379-D7289E17CC52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40759DD6-0ACB-4CEA-B408-31BDBD62D1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afika.cz/rubriky/design/co-je-to-design-a-jak-se-vyvijel--135674cz" TargetMode="External"/><Relationship Id="rId2" Type="http://schemas.openxmlformats.org/officeDocument/2006/relationships/hyperlink" Target="http://www.radio.cz/cz/static/vynalezci/resse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Konesprezna_tramvaj_Praha_1876.png" TargetMode="External"/><Relationship Id="rId4" Type="http://schemas.openxmlformats.org/officeDocument/2006/relationships/hyperlink" Target="http://www.komenskeho66.cz/materialy/dejepis/88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9682396"/>
              </p:ext>
            </p:extLst>
          </p:nvPr>
        </p:nvGraphicFramePr>
        <p:xfrm>
          <a:off x="611560" y="1581730"/>
          <a:ext cx="8127419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38787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 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VY_12_INOVACE_428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Vlastivěda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Vynálezy, krize 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18.10.2012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24.10.2012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780559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92" y="2564904"/>
            <a:ext cx="8981238" cy="3153717"/>
          </a:xfrm>
        </p:spPr>
      </p:pic>
      <p:sp>
        <p:nvSpPr>
          <p:cNvPr id="6" name="TextovéPole 5"/>
          <p:cNvSpPr txBox="1"/>
          <p:nvPr/>
        </p:nvSpPr>
        <p:spPr>
          <a:xfrm>
            <a:off x="899592" y="692695"/>
            <a:ext cx="66127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Prudký rozvoj průmyslu v druhé polovině 19. století souvisí s novými </a:t>
            </a:r>
          </a:p>
          <a:p>
            <a:r>
              <a:rPr lang="cs-CZ" dirty="0"/>
              <a:t> </a:t>
            </a:r>
            <a:r>
              <a:rPr lang="cs-CZ" dirty="0" smtClean="0"/>
              <a:t>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8003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76672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Prudký rozvoj průmyslu v druhé polovině 19. století souvisí s novými </a:t>
            </a:r>
          </a:p>
          <a:p>
            <a:r>
              <a:rPr lang="cs-CZ" dirty="0" smtClean="0"/>
              <a:t> __________________________________________________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6" y="2276872"/>
            <a:ext cx="9166684" cy="331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036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17026"/>
            <a:ext cx="238125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774" y="460673"/>
            <a:ext cx="24765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977840"/>
            <a:ext cx="2653650" cy="176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508" y="2550566"/>
            <a:ext cx="2193032" cy="1622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98762"/>
            <a:ext cx="2753031" cy="21790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44" y="5331007"/>
            <a:ext cx="3707904" cy="1422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005" y="4469877"/>
            <a:ext cx="1517269" cy="2321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60762" y="0"/>
            <a:ext cx="4526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PŘIŘAĎ   K   OBRÁZKŮM SPRÁVNÉ   POJMY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764703"/>
            <a:ext cx="2481994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</a:rPr>
              <a:t>PARNÍ   LOKOMOTIVA</a:t>
            </a:r>
          </a:p>
          <a:p>
            <a:endParaRPr lang="cs-CZ" sz="2000" dirty="0">
              <a:solidFill>
                <a:srgbClr val="7030A0"/>
              </a:solidFill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PARNÍ  AUTOMOBIL</a:t>
            </a:r>
          </a:p>
          <a:p>
            <a:endParaRPr lang="cs-CZ" sz="2000" dirty="0">
              <a:solidFill>
                <a:srgbClr val="7030A0"/>
              </a:solidFill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PARNÍ   STROJ</a:t>
            </a:r>
          </a:p>
          <a:p>
            <a:endParaRPr lang="cs-CZ" sz="2000" dirty="0">
              <a:solidFill>
                <a:srgbClr val="7030A0"/>
              </a:solidFill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LODNÍ   ŠROUB</a:t>
            </a:r>
          </a:p>
          <a:p>
            <a:endParaRPr lang="cs-CZ" sz="2000" dirty="0">
              <a:solidFill>
                <a:srgbClr val="7030A0"/>
              </a:solidFill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RUCHADLO</a:t>
            </a:r>
          </a:p>
          <a:p>
            <a:endParaRPr lang="cs-CZ" sz="2000" dirty="0">
              <a:solidFill>
                <a:srgbClr val="7030A0"/>
              </a:solidFill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BLESKOSVOD</a:t>
            </a:r>
          </a:p>
          <a:p>
            <a:endParaRPr lang="cs-CZ" sz="2000" dirty="0">
              <a:solidFill>
                <a:srgbClr val="7030A0"/>
              </a:solidFill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PARNÍK</a:t>
            </a:r>
          </a:p>
          <a:p>
            <a:endParaRPr lang="cs-CZ" dirty="0">
              <a:solidFill>
                <a:srgbClr val="7030A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5796136" y="980728"/>
            <a:ext cx="8016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682801" y="1588576"/>
            <a:ext cx="1056707" cy="14083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2560762" y="1484784"/>
            <a:ext cx="1075134" cy="7189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932543" y="2798762"/>
            <a:ext cx="703353" cy="198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3098329" y="3501008"/>
            <a:ext cx="537567" cy="18299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004048" y="4077072"/>
            <a:ext cx="2552957" cy="9007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355976" y="4725144"/>
            <a:ext cx="376901" cy="2526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362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19256" cy="5649491"/>
          </a:xfrm>
        </p:spPr>
        <p:txBody>
          <a:bodyPr/>
          <a:lstStyle/>
          <a:p>
            <a:r>
              <a:rPr lang="cs-CZ" dirty="0" smtClean="0"/>
              <a:t>Prudký rozvoj průmyslu v druhé polovině 19. století souvisel s novými vynálezy, začala se používat   ELEKTŘINA.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1514475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12776"/>
            <a:ext cx="2979017" cy="219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152" y="4077072"/>
            <a:ext cx="3810000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1844824"/>
            <a:ext cx="274812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OBLOUKOVÁ   LAMPA</a:t>
            </a:r>
          </a:p>
          <a:p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KOŇSKÁ  POULIČNÍ  DRÁHA</a:t>
            </a:r>
          </a:p>
          <a:p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AUTOMOBIL   PRESIDENT</a:t>
            </a:r>
          </a:p>
          <a:p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cs-CZ" dirty="0" smtClean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838003" y="2060848"/>
            <a:ext cx="78978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483768" y="2708920"/>
            <a:ext cx="144016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5076056" y="2996952"/>
            <a:ext cx="86409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516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794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Období hospodářských nesnází nazveme   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27372"/>
            <a:ext cx="9010548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325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67544" y="476673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Období hospodářských nesnází nazveme   _________________________________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88" y="2348880"/>
            <a:ext cx="9090290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427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435280" cy="5649491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http://www.google.cz/imgres?hl=cs&amp;biw=1280&amp;bih=530&amp;tbm=isch&amp;tbnid=jLofGfOkiznqPM:&amp;imgrefurl=http://www.osel.cz/index.php%3Fclanek%3D1083&amp;docid=EU0tusPcCKb2jM&amp;imgurl=http://www.osel.cz/_popisky/110_/</a:t>
            </a:r>
            <a:r>
              <a:rPr lang="cs-CZ" dirty="0" smtClean="0"/>
              <a:t>s_1105681409.jpg&amp;w=250&amp;h=204&amp;ei=8fVfUqzwDoLX4ASSrYDAAQ&amp;zoom=1&amp;iact=hc&amp;vpx=333&amp;vpy=244&amp;dur=2131&amp;hovh=163&amp;hovw=200&amp;tx=79&amp;ty=108&amp;page=1&amp;tbnh=138&amp;tbnw=165&amp;start=0&amp;ndsp=21&amp;ved=1t:429,r:2,s:0,i:92</a:t>
            </a:r>
          </a:p>
          <a:p>
            <a:r>
              <a:rPr lang="cs-CZ" dirty="0"/>
              <a:t>http://www.google.cz/imgres?hl=cs&amp;biw=1280&amp;bih=530&amp;tbm=isch&amp;tbnid=2LOofIuWpoNc2M:&amp;imgrefurl=http://cs.wikipedia.org/wiki/Parn%25C3%25AD_lokomotiva&amp;docid=_5S1rDrUx4S2aM&amp;imgurl=http://</a:t>
            </a:r>
            <a:r>
              <a:rPr lang="cs-CZ" dirty="0" smtClean="0"/>
              <a:t>upload.wikimedia.org/wikipedia/commons/thumb/0/04/Ctyrkolak.jpg/260px-Ctyrkolak.jpg&amp;w=260&amp;h=183&amp;ei=4fZfUu7iGKip4gS6mICABQ&amp;zoom=1&amp;iact=rc&amp;dur=444&amp;page=1&amp;tbnh=146&amp;tbnw=206&amp;start=0&amp;ndsp=16&amp;ved=1t:429,r:1,s:0,i:90&amp;tx=128&amp;ty=98</a:t>
            </a:r>
          </a:p>
          <a:p>
            <a:r>
              <a:rPr lang="cs-CZ" dirty="0"/>
              <a:t>http://www.google.cz/imgres?hl=cs&amp;biw=1280&amp;bih=530&amp;tbm=isch&amp;tbnid=2LZI1YIHy2nYDM:&amp;imgrefurl=http://czechfolks.com/plus/2011/05/24/miroslav-sigl-o-kamenotiskarich-pred-200-lety/&amp;docid=6m2OHtbZTWr-wM&amp;imgurl=http://czechfolks.com/plus/wp-content/uploads/2011/05/4.-</a:t>
            </a:r>
            <a:r>
              <a:rPr lang="cs-CZ" dirty="0" smtClean="0"/>
              <a:t>Parn%2525C3%2525ADk-Bohemia-litografie-z-litom%2525C4%25259B%2525C5%252599ick%2525C3%2525A9-d%2525C3%2525ADlny.jpg&amp;w=600&amp;h=400&amp;ei=dvhfUueNMObf4QTEx4Eg&amp;zoom=1&amp;iact=rc&amp;dur=470&amp;page=1&amp;tbnh=140&amp;tbnw=191&amp;start=0&amp;ndsp=18&amp;ved=1t:429,r:0,s:0,i:80&amp;tx=83&amp;ty=16</a:t>
            </a:r>
          </a:p>
          <a:p>
            <a:r>
              <a:rPr lang="cs-CZ" dirty="0"/>
              <a:t>http://www.google.cz/imgres?hl=cs&amp;biw=1280&amp;bih=530&amp;tbm=isch&amp;tbnid=oSbwli4S24ulKM:&amp;imgrefurl=http://www.radio.cz/cz/static/vynalezci/bozek&amp;docid=HpBs4Vh28tHZ1M&amp;imgurl=http://</a:t>
            </a:r>
            <a:r>
              <a:rPr lang="cs-CZ" dirty="0" smtClean="0"/>
              <a:t>img.radio.cz/pictures/historie/bozek_josef2.jpg&amp;w=400&amp;h=296&amp;ei=7flfUtvhDca24ATf8oHICA&amp;zoom=1&amp;iact=hc&amp;vpx=167&amp;vpy=193&amp;dur=5275&amp;hovh=193&amp;hovw=261&amp;tx=189&amp;ty=152&amp;page=1&amp;tbnh=138&amp;tbnw=200&amp;start=0&amp;ndsp=18&amp;ved=1t:429,r:1,s:0,i:83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www.radio.cz/cz/static/vynalezci/ressel</a:t>
            </a:r>
            <a:endParaRPr lang="cs-CZ" dirty="0" smtClean="0"/>
          </a:p>
          <a:p>
            <a:r>
              <a:rPr lang="cs-CZ" dirty="0"/>
              <a:t>http://www.google.cz/imgres?hl=cs&amp;biw=1280&amp;bih=530&amp;tbm=isch&amp;tbnid=ec2tAutf_1jByM:&amp;imgrefurl=http://www.zsskolnikaplice.cz/files/zaci/web9/web2008/veda/files/veverka.htm&amp;docid=GZBhuLy1tOJxfM&amp;imgurl=http://</a:t>
            </a:r>
            <a:r>
              <a:rPr lang="cs-CZ" dirty="0" smtClean="0"/>
              <a:t>www.zsskolnikaplice.cz/files/zaci/web9/web2008/veda/files/obrazy/ruchadlo.gif&amp;w=1626&amp;h=624&amp;ei=yv1fUs3OKqSI4ASfsoHYBg&amp;zoom=1&amp;iact=rc&amp;dur=339&amp;page=1&amp;tbnh=103&amp;tbnw=268&amp;start=0&amp;ndsp=18&amp;ved=1t:429,r:3,s:0,i:96&amp;tx=145&amp;ty=43</a:t>
            </a:r>
          </a:p>
          <a:p>
            <a:r>
              <a:rPr lang="cs-CZ" dirty="0"/>
              <a:t>http://www.google.cz/imgres?hl=cs&amp;biw=1280&amp;bih=530&amp;tbm=isch&amp;tbnid=8Kno0WVdgN38-M:&amp;imgrefurl=http://www.cnb.cz/cs/platidla/numismatika/plan_emise_2001-2005/plan_blesk.html&amp;docid=KsCgizmcKUGblM&amp;imgurl=http://</a:t>
            </a:r>
            <a:r>
              <a:rPr lang="cs-CZ" dirty="0" smtClean="0"/>
              <a:t>www.cnb.cz/miranda2/export/sites/www.cnb.cz/cs/platidla/numismatika/plan_emise_2001-2005/plan_blesk_obr_1712bleskosvod.jpg&amp;w=200&amp;h=306&amp;ei=XP5fUoCNEcXStAaKsoCYCQ&amp;zoom=1&amp;iact=hc&amp;vpx=895&amp;vpy=167&amp;dur=3655&amp;hovh=244&amp;hovw=160&amp;tx=88&amp;ty=189&amp;page=1&amp;tbnh=155&amp;tbnw=101&amp;start=0&amp;ndsp=22&amp;ved=1t:429,r:14,s:0,i:122</a:t>
            </a:r>
          </a:p>
          <a:p>
            <a:r>
              <a:rPr lang="cs-CZ" dirty="0">
                <a:hlinkClick r:id="rId3"/>
              </a:rPr>
              <a:t>http://www.grafika.cz/rubriky/design/co-je-to-design-a-jak-se-vyvijel--</a:t>
            </a:r>
            <a:r>
              <a:rPr lang="cs-CZ" dirty="0" smtClean="0">
                <a:hlinkClick r:id="rId3"/>
              </a:rPr>
              <a:t>135674cz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www.komenskeho66.cz/materialy/dejepis/88.html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http://cs.wikipedia.org/wiki/Soubor:Konesprezna_tramvaj_Praha_1876.png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068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113</TotalTime>
  <Words>258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Macro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428; 24.10.2012</cp:keywords>
  <cp:lastModifiedBy>teacher</cp:lastModifiedBy>
  <cp:revision>16</cp:revision>
  <dcterms:created xsi:type="dcterms:W3CDTF">2013-03-18T16:04:11Z</dcterms:created>
  <dcterms:modified xsi:type="dcterms:W3CDTF">2013-10-17T15:48:01Z</dcterms:modified>
</cp:coreProperties>
</file>