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6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039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909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152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646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65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617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04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598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362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100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4533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540814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07214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9647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744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5244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1653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332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4000"/>
                </a:schemeClr>
              </a:gs>
              <a:gs pos="73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0000"/>
                </a:schemeClr>
              </a:gs>
              <a:gs pos="66000">
                <a:schemeClr val="accent1">
                  <a:lumMod val="60000"/>
                  <a:lumOff val="40000"/>
                  <a:alpha val="0"/>
                </a:schemeClr>
              </a:gs>
              <a:gs pos="31000">
                <a:schemeClr val="accent1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1000"/>
                </a:schemeClr>
              </a:gs>
              <a:gs pos="75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8000"/>
                </a:schemeClr>
              </a:gs>
              <a:gs pos="72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4432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  <p:sldLayoutId id="2147483918" r:id="rId12"/>
    <p:sldLayoutId id="2147483919" r:id="rId13"/>
    <p:sldLayoutId id="2147483920" r:id="rId14"/>
    <p:sldLayoutId id="2147483921" r:id="rId15"/>
    <p:sldLayoutId id="2147483922" r:id="rId16"/>
    <p:sldLayoutId id="214748392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79652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VY_12_INOVACE_474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Částice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okrajově seznámí s</a:t>
                      </a:r>
                      <a:r>
                        <a:rPr lang="cs-CZ" sz="1400" baseline="0" dirty="0" smtClean="0"/>
                        <a:t> novým slovním druhem – jejich postavením ve větě a funkcí, doplňují a </a:t>
                      </a:r>
                      <a:r>
                        <a:rPr lang="cs-CZ" sz="1400" baseline="0" smtClean="0"/>
                        <a:t>vyhledávají částice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28.3.2014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22.5.2014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24944"/>
            <a:ext cx="7680960" cy="13716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latin typeface="Comic Sans MS" panose="030F0702030302020204" pitchFamily="66" charset="0"/>
              </a:rPr>
              <a:t>ČÁSTICE</a:t>
            </a:r>
            <a:endParaRPr lang="cs-CZ" sz="6000" dirty="0">
              <a:latin typeface="Comic Sans MS" panose="030F0702030302020204" pitchFamily="66" charset="0"/>
            </a:endParaRPr>
          </a:p>
        </p:txBody>
      </p:sp>
      <p:sp>
        <p:nvSpPr>
          <p:cNvPr id="5" name="Oválný bublinový popisek 4"/>
          <p:cNvSpPr/>
          <p:nvPr/>
        </p:nvSpPr>
        <p:spPr>
          <a:xfrm>
            <a:off x="6012160" y="1575648"/>
            <a:ext cx="1440160" cy="8669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Ať</a:t>
            </a:r>
            <a:endParaRPr lang="cs-CZ" sz="4000" dirty="0"/>
          </a:p>
        </p:txBody>
      </p:sp>
      <p:sp>
        <p:nvSpPr>
          <p:cNvPr id="6" name="Oválný bublinový popisek 5"/>
          <p:cNvSpPr/>
          <p:nvPr/>
        </p:nvSpPr>
        <p:spPr>
          <a:xfrm>
            <a:off x="1043608" y="1087357"/>
            <a:ext cx="1224136" cy="10115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éž</a:t>
            </a:r>
            <a:endParaRPr lang="cs-CZ" sz="3200" dirty="0"/>
          </a:p>
        </p:txBody>
      </p:sp>
      <p:sp>
        <p:nvSpPr>
          <p:cNvPr id="7" name="Oválný bublinový popisek 6"/>
          <p:cNvSpPr/>
          <p:nvPr/>
        </p:nvSpPr>
        <p:spPr>
          <a:xfrm>
            <a:off x="6012160" y="4778860"/>
            <a:ext cx="2016224" cy="12424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B</a:t>
            </a:r>
            <a:r>
              <a:rPr lang="cs-CZ" sz="2400" dirty="0" smtClean="0"/>
              <a:t>ohudík</a:t>
            </a:r>
            <a:endParaRPr lang="cs-CZ" sz="2400" dirty="0"/>
          </a:p>
        </p:txBody>
      </p:sp>
      <p:sp>
        <p:nvSpPr>
          <p:cNvPr id="8" name="Oválný bublinový popisek 7"/>
          <p:cNvSpPr/>
          <p:nvPr/>
        </p:nvSpPr>
        <p:spPr>
          <a:xfrm>
            <a:off x="1259632" y="4509120"/>
            <a:ext cx="1728192" cy="11887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Nechť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296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827700" y="764703"/>
            <a:ext cx="6711654" cy="54837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sz="3200" u="sng" dirty="0" smtClean="0">
                <a:latin typeface="Comic Sans MS" panose="030F0702030302020204" pitchFamily="66" charset="0"/>
              </a:rPr>
              <a:t>neohebný</a:t>
            </a:r>
            <a:r>
              <a:rPr lang="cs-CZ" sz="3200" dirty="0" smtClean="0">
                <a:latin typeface="Comic Sans MS" panose="030F0702030302020204" pitchFamily="66" charset="0"/>
              </a:rPr>
              <a:t> slovní druh</a:t>
            </a:r>
          </a:p>
          <a:p>
            <a:endParaRPr lang="cs-CZ" sz="3200" dirty="0" smtClean="0">
              <a:latin typeface="Comic Sans MS" panose="030F0702030302020204" pitchFamily="66" charset="0"/>
            </a:endParaRPr>
          </a:p>
          <a:p>
            <a:r>
              <a:rPr lang="cs-CZ" sz="3200" dirty="0">
                <a:latin typeface="Comic Sans MS" panose="030F0702030302020204" pitchFamily="66" charset="0"/>
              </a:rPr>
              <a:t>č</a:t>
            </a:r>
            <a:r>
              <a:rPr lang="cs-CZ" sz="3200" dirty="0" smtClean="0">
                <a:latin typeface="Comic Sans MS" panose="030F0702030302020204" pitchFamily="66" charset="0"/>
              </a:rPr>
              <a:t>asto </a:t>
            </a:r>
            <a:r>
              <a:rPr lang="cs-CZ" sz="3200" u="sng" dirty="0" smtClean="0">
                <a:latin typeface="Comic Sans MS" panose="030F0702030302020204" pitchFamily="66" charset="0"/>
              </a:rPr>
              <a:t>uvozují věty</a:t>
            </a:r>
          </a:p>
          <a:p>
            <a:pPr marL="0" indent="0">
              <a:buNone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r>
              <a:rPr lang="cs-CZ" sz="3200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smtClean="0">
                <a:latin typeface="Comic Sans MS" panose="030F0702030302020204" pitchFamily="66" charset="0"/>
              </a:rPr>
              <a:t>vyjadřují</a:t>
            </a:r>
            <a:r>
              <a:rPr lang="cs-CZ" sz="3200" dirty="0">
                <a:latin typeface="Comic Sans MS" panose="030F0702030302020204" pitchFamily="66" charset="0"/>
              </a:rPr>
              <a:t>:</a:t>
            </a: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- </a:t>
            </a:r>
            <a:r>
              <a:rPr lang="cs-CZ" sz="3200" dirty="0" smtClean="0">
                <a:latin typeface="Comic Sans MS" panose="030F0702030302020204" pitchFamily="66" charset="0"/>
              </a:rPr>
              <a:t>přání </a:t>
            </a:r>
            <a:r>
              <a:rPr lang="cs-CZ" sz="3200" dirty="0">
                <a:latin typeface="Comic Sans MS" panose="030F0702030302020204" pitchFamily="66" charset="0"/>
              </a:rPr>
              <a:t>- kéž, </a:t>
            </a:r>
            <a:r>
              <a:rPr lang="cs-CZ" sz="3200" dirty="0" smtClean="0">
                <a:latin typeface="Comic Sans MS" panose="030F0702030302020204" pitchFamily="66" charset="0"/>
              </a:rPr>
              <a:t>ať</a:t>
            </a:r>
            <a:endParaRPr lang="cs-CZ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- hodnocení - bohudík</a:t>
            </a: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- míru jistoty - nejspíš, </a:t>
            </a:r>
            <a:r>
              <a:rPr lang="cs-CZ" sz="3200" dirty="0" smtClean="0">
                <a:latin typeface="Comic Sans MS" panose="030F0702030302020204" pitchFamily="66" charset="0"/>
              </a:rPr>
              <a:t>patrně, </a:t>
            </a:r>
            <a:r>
              <a:rPr lang="cs-CZ" sz="3200" dirty="0">
                <a:latin typeface="Comic Sans MS" panose="030F0702030302020204" pitchFamily="66" charset="0"/>
              </a:rPr>
              <a:t>asi, snad</a:t>
            </a: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- </a:t>
            </a:r>
            <a:r>
              <a:rPr lang="cs-CZ" sz="3200" dirty="0" smtClean="0">
                <a:latin typeface="Comic Sans MS" panose="030F0702030302020204" pitchFamily="66" charset="0"/>
              </a:rPr>
              <a:t>zdůraznění </a:t>
            </a:r>
            <a:r>
              <a:rPr lang="cs-CZ" sz="3200" dirty="0">
                <a:latin typeface="Comic Sans MS" panose="030F0702030302020204" pitchFamily="66" charset="0"/>
              </a:rPr>
              <a:t>- </a:t>
            </a:r>
            <a:r>
              <a:rPr lang="cs-CZ" sz="3200" dirty="0" smtClean="0">
                <a:latin typeface="Comic Sans MS" panose="030F0702030302020204" pitchFamily="66" charset="0"/>
              </a:rPr>
              <a:t>zejména</a:t>
            </a:r>
            <a:r>
              <a:rPr lang="cs-CZ" sz="3200" dirty="0">
                <a:latin typeface="Comic Sans MS" panose="030F0702030302020204" pitchFamily="66" charset="0"/>
              </a:rPr>
              <a:t>, </a:t>
            </a:r>
            <a:r>
              <a:rPr lang="cs-CZ" sz="3200" dirty="0" smtClean="0">
                <a:latin typeface="Comic Sans MS" panose="030F0702030302020204" pitchFamily="66" charset="0"/>
              </a:rPr>
              <a:t>zvlášť</a:t>
            </a:r>
            <a:endParaRPr lang="cs-CZ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- </a:t>
            </a:r>
            <a:r>
              <a:rPr lang="cs-CZ" sz="3200" dirty="0" smtClean="0">
                <a:latin typeface="Comic Sans MS" panose="030F0702030302020204" pitchFamily="66" charset="0"/>
              </a:rPr>
              <a:t>přitakání </a:t>
            </a:r>
            <a:r>
              <a:rPr lang="cs-CZ" sz="3200" dirty="0">
                <a:latin typeface="Comic Sans MS" panose="030F0702030302020204" pitchFamily="66" charset="0"/>
              </a:rPr>
              <a:t>nebo popírání - ano, ne, kdepak</a:t>
            </a:r>
          </a:p>
        </p:txBody>
      </p:sp>
      <p:pic>
        <p:nvPicPr>
          <p:cNvPr id="5122" name="Picture 2" descr="C:\Users\uživatel\AppData\Local\Microsoft\Windows\Temporary Internet Files\Content.IE5\71HE1B6J\MC900250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92696"/>
            <a:ext cx="2412319" cy="278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71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3974" y="404664"/>
            <a:ext cx="7055380" cy="1008112"/>
          </a:xfrm>
        </p:spPr>
        <p:txBody>
          <a:bodyPr/>
          <a:lstStyle/>
          <a:p>
            <a:pPr algn="ctr"/>
            <a:r>
              <a:rPr lang="cs-CZ" sz="6000" dirty="0" smtClean="0">
                <a:latin typeface="Comic Sans MS" panose="030F0702030302020204" pitchFamily="66" charset="0"/>
              </a:rPr>
              <a:t>Příklady</a:t>
            </a:r>
            <a:endParaRPr lang="cs-CZ" sz="6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u="sng" dirty="0" smtClean="0">
                <a:latin typeface="Comic Sans MS" panose="030F0702030302020204" pitchFamily="66" charset="0"/>
              </a:rPr>
              <a:t>Ať</a:t>
            </a:r>
            <a:r>
              <a:rPr lang="cs-CZ" sz="4000" dirty="0">
                <a:latin typeface="Comic Sans MS" panose="030F0702030302020204" pitchFamily="66" charset="0"/>
              </a:rPr>
              <a:t> </a:t>
            </a:r>
            <a:r>
              <a:rPr lang="cs-CZ" sz="4000" dirty="0" smtClean="0">
                <a:latin typeface="Comic Sans MS" panose="030F0702030302020204" pitchFamily="66" charset="0"/>
              </a:rPr>
              <a:t>už je hezky.</a:t>
            </a:r>
          </a:p>
          <a:p>
            <a:endParaRPr lang="cs-CZ" dirty="0"/>
          </a:p>
        </p:txBody>
      </p:sp>
      <p:pic>
        <p:nvPicPr>
          <p:cNvPr id="4098" name="Picture 2" descr="C:\Users\uživatel\AppData\Local\Microsoft\Windows\Temporary Internet Files\Content.IE5\MBNJE0WS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090" y="2924944"/>
            <a:ext cx="3243808" cy="324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69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700" y="1196753"/>
            <a:ext cx="6711654" cy="5051654"/>
          </a:xfrm>
        </p:spPr>
        <p:txBody>
          <a:bodyPr>
            <a:normAutofit/>
          </a:bodyPr>
          <a:lstStyle/>
          <a:p>
            <a:r>
              <a:rPr lang="cs-CZ" sz="4000" u="sng" dirty="0" smtClean="0">
                <a:latin typeface="Comic Sans MS" panose="030F0702030302020204" pitchFamily="66" charset="0"/>
              </a:rPr>
              <a:t>Kéž</a:t>
            </a:r>
            <a:r>
              <a:rPr lang="cs-CZ" sz="4000" dirty="0" smtClean="0">
                <a:latin typeface="Comic Sans MS" panose="030F0702030302020204" pitchFamily="66" charset="0"/>
              </a:rPr>
              <a:t> bych měl pejska.</a:t>
            </a:r>
            <a:endParaRPr lang="cs-CZ" sz="4000" dirty="0">
              <a:latin typeface="Comic Sans MS" panose="030F0702030302020204" pitchFamily="66" charset="0"/>
            </a:endParaRPr>
          </a:p>
        </p:txBody>
      </p:sp>
      <p:pic>
        <p:nvPicPr>
          <p:cNvPr id="3074" name="Picture 2" descr="C:\Users\uživatel\AppData\Local\Microsoft\Windows\Temporary Internet Files\Content.IE5\M96NF4NN\MP9004448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134442"/>
            <a:ext cx="3600400" cy="472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86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700" y="692697"/>
            <a:ext cx="6711654" cy="555571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latin typeface="Comic Sans MS" panose="030F0702030302020204" pitchFamily="66" charset="0"/>
              </a:rPr>
              <a:t>Konečně</a:t>
            </a:r>
            <a:r>
              <a:rPr lang="cs-CZ" sz="3600" dirty="0" smtClean="0">
                <a:latin typeface="Comic Sans MS" panose="030F0702030302020204" pitchFamily="66" charset="0"/>
              </a:rPr>
              <a:t> budou prázdniny ! </a:t>
            </a:r>
            <a:endParaRPr lang="cs-CZ" sz="3600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 descr="C:\Users\uživatel\AppData\Local\Microsoft\Windows\Temporary Internet Files\Content.IE5\3A9WNVSX\MP9004486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304" y="1702844"/>
            <a:ext cx="3440824" cy="515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25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4644" cy="1104074"/>
          </a:xfrm>
        </p:spPr>
        <p:txBody>
          <a:bodyPr/>
          <a:lstStyle/>
          <a:p>
            <a:pPr algn="ctr"/>
            <a:r>
              <a:rPr lang="cs-CZ" sz="5400" dirty="0" smtClean="0">
                <a:latin typeface="Comic Sans MS" panose="030F0702030302020204" pitchFamily="66" charset="0"/>
              </a:rPr>
              <a:t>Cvičení</a:t>
            </a:r>
            <a:endParaRPr lang="cs-CZ" sz="54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700" y="1700809"/>
            <a:ext cx="6711654" cy="4547598"/>
          </a:xfrm>
        </p:spPr>
        <p:txBody>
          <a:bodyPr>
            <a:normAutofit fontScale="85000" lnSpcReduction="20000"/>
          </a:bodyPr>
          <a:lstStyle/>
          <a:p>
            <a:r>
              <a:rPr lang="cs-CZ" sz="2600" dirty="0" smtClean="0">
                <a:latin typeface="Comic Sans MS" panose="030F0702030302020204" pitchFamily="66" charset="0"/>
              </a:rPr>
              <a:t>Najděte ve větách částice: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600" dirty="0" smtClean="0">
                <a:latin typeface="Comic Sans MS" panose="030F0702030302020204" pitchFamily="66" charset="0"/>
              </a:rPr>
              <a:t>Kdyby tady byla Zuzanka.</a:t>
            </a:r>
          </a:p>
          <a:p>
            <a:pPr marL="0" indent="0">
              <a:buNone/>
            </a:pPr>
            <a:endParaRPr lang="cs-CZ" sz="26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600" dirty="0" smtClean="0">
                <a:latin typeface="Comic Sans MS" panose="030F0702030302020204" pitchFamily="66" charset="0"/>
              </a:rPr>
              <a:t>To je ale počasí !</a:t>
            </a:r>
          </a:p>
          <a:p>
            <a:pPr marL="0" indent="0">
              <a:buNone/>
            </a:pPr>
            <a:endParaRPr lang="cs-CZ" sz="26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600" dirty="0" smtClean="0">
                <a:latin typeface="Comic Sans MS" panose="030F0702030302020204" pitchFamily="66" charset="0"/>
              </a:rPr>
              <a:t>Ať mi tu knížku vrátíš v pořádku !</a:t>
            </a:r>
          </a:p>
          <a:p>
            <a:pPr marL="0" indent="0">
              <a:buNone/>
            </a:pPr>
            <a:endParaRPr lang="cs-CZ" sz="26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600" dirty="0" smtClean="0">
                <a:latin typeface="Comic Sans MS" panose="030F0702030302020204" pitchFamily="66" charset="0"/>
              </a:rPr>
              <a:t>Prý odjíždíte až zítra?</a:t>
            </a:r>
          </a:p>
          <a:p>
            <a:pPr marL="0" indent="0">
              <a:buNone/>
            </a:pPr>
            <a:endParaRPr lang="cs-CZ" sz="26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600" dirty="0" smtClean="0">
                <a:latin typeface="Comic Sans MS" panose="030F0702030302020204" pitchFamily="66" charset="0"/>
              </a:rPr>
              <a:t>Ano, zavolám ti ráno.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MBNJE0W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01008"/>
            <a:ext cx="3074183" cy="25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77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700" y="692697"/>
            <a:ext cx="6711654" cy="555571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anose="030F0702030302020204" pitchFamily="66" charset="0"/>
              </a:rPr>
              <a:t>Podtrhni slovo, které je částicí:</a:t>
            </a:r>
          </a:p>
          <a:p>
            <a:pPr marL="0" indent="0">
              <a:buNone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t</a:t>
            </a:r>
            <a:r>
              <a:rPr lang="cs-CZ" sz="3200" dirty="0" smtClean="0">
                <a:latin typeface="Comic Sans MS" panose="030F0702030302020204" pitchFamily="66" charset="0"/>
              </a:rPr>
              <a:t>en, za, dopředu, kéž, ale, u</a:t>
            </a: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k</a:t>
            </a:r>
            <a:r>
              <a:rPr lang="cs-CZ" sz="3200" dirty="0" smtClean="0">
                <a:latin typeface="Comic Sans MS" panose="030F0702030302020204" pitchFamily="66" charset="0"/>
              </a:rPr>
              <a:t>dyž, dům, nechť, několikanásobný</a:t>
            </a: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n</a:t>
            </a:r>
            <a:r>
              <a:rPr lang="cs-CZ" sz="3200" dirty="0" smtClean="0">
                <a:latin typeface="Comic Sans MS" panose="030F0702030302020204" pitchFamily="66" charset="0"/>
              </a:rPr>
              <a:t>ový, nejen, starý, vesnice, a, prý</a:t>
            </a:r>
          </a:p>
          <a:p>
            <a:pPr marL="0" indent="0">
              <a:buNone/>
            </a:pPr>
            <a:r>
              <a:rPr lang="cs-CZ" sz="3200" dirty="0">
                <a:latin typeface="Comic Sans MS" panose="030F0702030302020204" pitchFamily="66" charset="0"/>
              </a:rPr>
              <a:t>a</a:t>
            </a:r>
            <a:r>
              <a:rPr lang="cs-CZ" sz="3200" dirty="0" smtClean="0">
                <a:latin typeface="Comic Sans MS" panose="030F0702030302020204" pitchFamily="66" charset="0"/>
              </a:rPr>
              <a:t>by, pod, nad, sama, naše, což</a:t>
            </a:r>
          </a:p>
          <a:p>
            <a:pPr marL="0" indent="0">
              <a:buNone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r>
              <a:rPr lang="cs-CZ" sz="3200" dirty="0" smtClean="0">
                <a:latin typeface="Comic Sans MS" panose="030F0702030302020204" pitchFamily="66" charset="0"/>
              </a:rPr>
              <a:t>Vymysli věty, které budou obsahovat částice.</a:t>
            </a:r>
          </a:p>
          <a:p>
            <a:endParaRPr lang="cs-CZ" sz="3200" dirty="0">
              <a:latin typeface="Comic Sans MS" panose="030F0702030302020204" pitchFamily="66" charset="0"/>
            </a:endParaRPr>
          </a:p>
          <a:p>
            <a:endParaRPr lang="cs-CZ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65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32656"/>
            <a:ext cx="6711654" cy="59157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Cit.: 2014-03-28</a:t>
            </a:r>
          </a:p>
          <a:p>
            <a:pPr marL="0" indent="0">
              <a:buNone/>
            </a:pPr>
            <a:r>
              <a:rPr lang="cs-CZ" dirty="0" smtClean="0"/>
              <a:t>Obrazový materiál dostupný na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Klipart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28.3.2014 </a:t>
            </a:r>
            <a:r>
              <a:rPr lang="cs-CZ"/>
              <a:t>– </a:t>
            </a:r>
            <a:r>
              <a:rPr lang="cs-CZ" smtClean="0"/>
              <a:t>18:52  - 18.59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0457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333</TotalTime>
  <Words>273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Ion</vt:lpstr>
      <vt:lpstr>Prezentace aplikace PowerPoint</vt:lpstr>
      <vt:lpstr>ČÁSTICE</vt:lpstr>
      <vt:lpstr>Prezentace aplikace PowerPoint</vt:lpstr>
      <vt:lpstr>Příklady</vt:lpstr>
      <vt:lpstr>Prezentace aplikace PowerPoint</vt:lpstr>
      <vt:lpstr>Prezentace aplikace PowerPoint</vt:lpstr>
      <vt:lpstr>Cvičení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53</cp:revision>
  <dcterms:created xsi:type="dcterms:W3CDTF">2012-10-04T17:02:39Z</dcterms:created>
  <dcterms:modified xsi:type="dcterms:W3CDTF">2014-09-01T09:55:25Z</dcterms:modified>
</cp:coreProperties>
</file>