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39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696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001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14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171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656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37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608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90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910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8234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39634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954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22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201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654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44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840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  <p:sldLayoutId id="2147484080" r:id="rId12"/>
    <p:sldLayoutId id="2147484081" r:id="rId13"/>
    <p:sldLayoutId id="2147484082" r:id="rId14"/>
    <p:sldLayoutId id="2147484083" r:id="rId15"/>
    <p:sldLayoutId id="2147484084" r:id="rId16"/>
    <p:sldLayoutId id="2147484085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@api/deki/files/15563/=Zv%C3%AD%C5%99%C3%A1tka.jpg?size=web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8662105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Citoslovce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novým slovním druhem, pomocí cvičení si vyzkoušejí správné užití slovního</a:t>
                      </a:r>
                      <a:r>
                        <a:rPr lang="cs-CZ" sz="1400" baseline="0" dirty="0" smtClean="0"/>
                        <a:t> druhu, vytváří věty s daným </a:t>
                      </a:r>
                      <a:r>
                        <a:rPr lang="cs-CZ" sz="1400" baseline="0" smtClean="0"/>
                        <a:t>slovním druhem.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12.5.2014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04987" y="2752775"/>
            <a:ext cx="6896534" cy="1080120"/>
          </a:xfrm>
        </p:spPr>
        <p:txBody>
          <a:bodyPr/>
          <a:lstStyle/>
          <a:p>
            <a:pPr algn="ctr"/>
            <a:r>
              <a:rPr lang="cs-CZ" b="1" dirty="0" smtClean="0">
                <a:latin typeface="Curlz MT" panose="04040404050702020202" pitchFamily="82" charset="0"/>
              </a:rPr>
              <a:t>CITOSLOVCE</a:t>
            </a:r>
            <a:endParaRPr lang="cs-CZ" b="1" dirty="0">
              <a:latin typeface="Curlz MT" panose="04040404050702020202" pitchFamily="82" charset="0"/>
            </a:endParaRPr>
          </a:p>
        </p:txBody>
      </p:sp>
      <p:sp>
        <p:nvSpPr>
          <p:cNvPr id="4" name="Bublinový popisek ve tvaru obláčku 3"/>
          <p:cNvSpPr/>
          <p:nvPr/>
        </p:nvSpPr>
        <p:spPr>
          <a:xfrm>
            <a:off x="6804248" y="441248"/>
            <a:ext cx="1994520" cy="165618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urlz MT" panose="04040404050702020202" pitchFamily="82" charset="0"/>
              </a:rPr>
              <a:t>ŽBLUŇK</a:t>
            </a:r>
            <a:endParaRPr lang="cs-CZ" sz="2400" dirty="0">
              <a:latin typeface="Curlz MT" panose="04040404050702020202" pitchFamily="82" charset="0"/>
            </a:endParaRPr>
          </a:p>
        </p:txBody>
      </p:sp>
      <p:sp>
        <p:nvSpPr>
          <p:cNvPr id="5" name="Bublinový popisek ve tvaru obláčku 4"/>
          <p:cNvSpPr/>
          <p:nvPr/>
        </p:nvSpPr>
        <p:spPr>
          <a:xfrm>
            <a:off x="1475656" y="1321047"/>
            <a:ext cx="1800200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urlz MT" panose="04040404050702020202" pitchFamily="82" charset="0"/>
              </a:rPr>
              <a:t>AU</a:t>
            </a:r>
            <a:endParaRPr lang="cs-CZ" sz="4000" dirty="0">
              <a:latin typeface="Curlz MT" panose="04040404050702020202" pitchFamily="82" charset="0"/>
            </a:endParaRPr>
          </a:p>
        </p:txBody>
      </p:sp>
      <p:sp>
        <p:nvSpPr>
          <p:cNvPr id="6" name="Bublinový popisek ve tvaru obláčku 5"/>
          <p:cNvSpPr/>
          <p:nvPr/>
        </p:nvSpPr>
        <p:spPr>
          <a:xfrm>
            <a:off x="6614946" y="4256512"/>
            <a:ext cx="1586575" cy="13327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Curlz MT" panose="04040404050702020202" pitchFamily="82" charset="0"/>
              </a:rPr>
              <a:t>BÁC</a:t>
            </a:r>
            <a:endParaRPr lang="cs-CZ" sz="3600" dirty="0">
              <a:latin typeface="Curlz MT" panose="04040404050702020202" pitchFamily="82" charset="0"/>
            </a:endParaRPr>
          </a:p>
        </p:txBody>
      </p:sp>
      <p:sp>
        <p:nvSpPr>
          <p:cNvPr id="7" name="Bublinový popisek ve tvaru obláčku 6"/>
          <p:cNvSpPr/>
          <p:nvPr/>
        </p:nvSpPr>
        <p:spPr>
          <a:xfrm>
            <a:off x="683568" y="4256512"/>
            <a:ext cx="1562472" cy="15487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Curlz MT" panose="04040404050702020202" pitchFamily="82" charset="0"/>
              </a:rPr>
              <a:t>BUM</a:t>
            </a:r>
            <a:endParaRPr lang="cs-CZ" sz="2800" dirty="0">
              <a:latin typeface="Curlz MT" panose="0404040405070202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770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692696"/>
            <a:ext cx="6887389" cy="52434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sz="4000" u="sng" dirty="0">
                <a:latin typeface="Curlz MT" panose="04040404050702020202" pitchFamily="82" charset="0"/>
              </a:rPr>
              <a:t>N</a:t>
            </a:r>
            <a:r>
              <a:rPr lang="cs-CZ" sz="4000" u="sng" dirty="0" smtClean="0">
                <a:latin typeface="Curlz MT" panose="04040404050702020202" pitchFamily="82" charset="0"/>
              </a:rPr>
              <a:t>eohebný</a:t>
            </a:r>
            <a:r>
              <a:rPr lang="cs-CZ" sz="4000" dirty="0" smtClean="0">
                <a:latin typeface="Curlz MT" panose="04040404050702020202" pitchFamily="82" charset="0"/>
              </a:rPr>
              <a:t> slovní druh</a:t>
            </a:r>
          </a:p>
          <a:p>
            <a:endParaRPr lang="cs-CZ" dirty="0">
              <a:latin typeface="Curlz MT" panose="04040404050702020202" pitchFamily="82" charset="0"/>
            </a:endParaRPr>
          </a:p>
          <a:p>
            <a:r>
              <a:rPr lang="cs-CZ" sz="3600" u="sng" dirty="0" smtClean="0">
                <a:latin typeface="Curlz MT" panose="04040404050702020202" pitchFamily="82" charset="0"/>
              </a:rPr>
              <a:t>Vyjadřují</a:t>
            </a:r>
            <a:r>
              <a:rPr lang="cs-CZ" sz="3600" dirty="0" smtClean="0">
                <a:latin typeface="Curlz MT" panose="04040404050702020202" pitchFamily="82" charset="0"/>
              </a:rPr>
              <a:t>: city, pocity a hodnocení (au, jé, ach, brr)</a:t>
            </a:r>
          </a:p>
          <a:p>
            <a:r>
              <a:rPr lang="cs-CZ" sz="3600" u="sng" dirty="0" smtClean="0">
                <a:latin typeface="Curlz MT" panose="04040404050702020202" pitchFamily="82" charset="0"/>
              </a:rPr>
              <a:t>Napodobují zvuky </a:t>
            </a:r>
            <a:r>
              <a:rPr lang="cs-CZ" sz="3600" dirty="0" smtClean="0">
                <a:latin typeface="Curlz MT" panose="04040404050702020202" pitchFamily="82" charset="0"/>
              </a:rPr>
              <a:t>– jsou tzv. zvukomalebné ( škyt, bác, bum, kykyryký)</a:t>
            </a:r>
          </a:p>
          <a:p>
            <a:r>
              <a:rPr lang="cs-CZ" sz="3600" u="sng" dirty="0" smtClean="0">
                <a:latin typeface="Curlz MT" panose="04040404050702020202" pitchFamily="82" charset="0"/>
              </a:rPr>
              <a:t>Vybízí a kontaktuje </a:t>
            </a:r>
            <a:r>
              <a:rPr lang="cs-CZ" sz="3600" dirty="0" smtClean="0">
                <a:latin typeface="Curlz MT" panose="04040404050702020202" pitchFamily="82" charset="0"/>
              </a:rPr>
              <a:t>(halo, pozor)</a:t>
            </a:r>
            <a:endParaRPr lang="cs-CZ" sz="3600" dirty="0">
              <a:latin typeface="Curlz MT" panose="04040404050702020202" pitchFamily="82" charset="0"/>
            </a:endParaRPr>
          </a:p>
        </p:txBody>
      </p:sp>
      <p:pic>
        <p:nvPicPr>
          <p:cNvPr id="2050" name="Picture 2" descr="C:\Users\uživatel\AppData\Local\Microsoft\Windows\Temporary Internet Files\Content.IE5\MBNJE0WS\MC900326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0"/>
            <a:ext cx="3834233" cy="169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320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latin typeface="Curlz MT" panose="04040404050702020202" pitchFamily="82" charset="0"/>
              </a:rPr>
              <a:t>Příklady</a:t>
            </a:r>
            <a:endParaRPr lang="cs-CZ" sz="66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65244"/>
            <a:ext cx="5832648" cy="5160100"/>
          </a:xfrm>
        </p:spPr>
      </p:pic>
    </p:spTree>
    <p:extLst>
      <p:ext uri="{BB962C8B-B14F-4D97-AF65-F5344CB8AC3E}">
        <p14:creationId xmlns:p14="http://schemas.microsoft.com/office/powerpoint/2010/main" val="3728825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latin typeface="Curlz MT" panose="04040404050702020202" pitchFamily="82" charset="0"/>
              </a:rPr>
              <a:t>CVIČENÍ:</a:t>
            </a:r>
            <a:endParaRPr lang="cs-CZ" sz="6600" dirty="0">
              <a:latin typeface="Curlz MT" panose="040404040507020202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4000" dirty="0" smtClean="0">
              <a:latin typeface="Curlz MT" panose="04040404050702020202" pitchFamily="82" charset="0"/>
            </a:endParaRPr>
          </a:p>
          <a:p>
            <a:r>
              <a:rPr lang="cs-CZ" sz="4000" dirty="0" smtClean="0">
                <a:latin typeface="Curlz MT" panose="04040404050702020202" pitchFamily="82" charset="0"/>
              </a:rPr>
              <a:t>Doplň vhodné citoslovce:</a:t>
            </a:r>
          </a:p>
          <a:p>
            <a:pPr marL="0" indent="0">
              <a:buNone/>
            </a:pPr>
            <a:endParaRPr lang="cs-CZ" sz="4000" dirty="0" smtClean="0">
              <a:latin typeface="Curlz MT" panose="04040404050702020202" pitchFamily="82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Curlz MT" panose="04040404050702020202" pitchFamily="82" charset="0"/>
              </a:rPr>
              <a:t>……., to je dobrota.</a:t>
            </a:r>
          </a:p>
          <a:p>
            <a:pPr marL="0" indent="0">
              <a:buNone/>
            </a:pPr>
            <a:r>
              <a:rPr lang="cs-CZ" sz="4000" dirty="0" smtClean="0">
                <a:latin typeface="Curlz MT" panose="04040404050702020202" pitchFamily="82" charset="0"/>
              </a:rPr>
              <a:t>……., je mi zima.</a:t>
            </a:r>
          </a:p>
          <a:p>
            <a:pPr marL="0" indent="0">
              <a:buNone/>
            </a:pPr>
            <a:r>
              <a:rPr lang="cs-CZ" sz="4000" dirty="0" smtClean="0">
                <a:latin typeface="Curlz MT" panose="04040404050702020202" pitchFamily="82" charset="0"/>
              </a:rPr>
              <a:t>……., to bolí.</a:t>
            </a:r>
          </a:p>
          <a:p>
            <a:pPr marL="0" indent="0">
              <a:buNone/>
            </a:pPr>
            <a:r>
              <a:rPr lang="cs-CZ" sz="4000" dirty="0" smtClean="0">
                <a:latin typeface="Curlz MT" panose="04040404050702020202" pitchFamily="82" charset="0"/>
              </a:rPr>
              <a:t>……., vyhrála jsem.</a:t>
            </a:r>
          </a:p>
        </p:txBody>
      </p:sp>
      <p:pic>
        <p:nvPicPr>
          <p:cNvPr id="1027" name="Picture 3" descr="C:\Users\uživatel\AppData\Local\Microsoft\Windows\Temporary Internet Files\Content.IE5\M96NF4NN\MC9003835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16832"/>
            <a:ext cx="2017370" cy="444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052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620688"/>
            <a:ext cx="7675350" cy="5556275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>
                <a:latin typeface="Curlz MT" panose="04040404050702020202" pitchFamily="82" charset="0"/>
              </a:rPr>
              <a:t>Slova vyjádři citoslovcem:</a:t>
            </a:r>
          </a:p>
          <a:p>
            <a:endParaRPr lang="cs-CZ" sz="4400" dirty="0">
              <a:latin typeface="Curlz MT" panose="04040404050702020202" pitchFamily="82" charset="0"/>
            </a:endParaRPr>
          </a:p>
          <a:p>
            <a:pPr marL="0" indent="0">
              <a:buNone/>
            </a:pPr>
            <a:r>
              <a:rPr lang="cs-CZ" sz="4400" dirty="0" smtClean="0">
                <a:latin typeface="Curlz MT" panose="04040404050702020202" pitchFamily="82" charset="0"/>
              </a:rPr>
              <a:t>bučet				dupat</a:t>
            </a:r>
          </a:p>
          <a:p>
            <a:pPr marL="0" indent="0">
              <a:buNone/>
            </a:pPr>
            <a:r>
              <a:rPr lang="cs-CZ" sz="4400" dirty="0">
                <a:latin typeface="Curlz MT" panose="04040404050702020202" pitchFamily="82" charset="0"/>
              </a:rPr>
              <a:t>š</a:t>
            </a:r>
            <a:r>
              <a:rPr lang="cs-CZ" sz="4400" dirty="0" smtClean="0">
                <a:latin typeface="Curlz MT" panose="04040404050702020202" pitchFamily="82" charset="0"/>
              </a:rPr>
              <a:t>těkat				bouchat</a:t>
            </a:r>
          </a:p>
          <a:p>
            <a:pPr marL="0" indent="0">
              <a:buNone/>
            </a:pPr>
            <a:r>
              <a:rPr lang="cs-CZ" sz="4400" dirty="0">
                <a:latin typeface="Curlz MT" panose="04040404050702020202" pitchFamily="82" charset="0"/>
              </a:rPr>
              <a:t>m</a:t>
            </a:r>
            <a:r>
              <a:rPr lang="cs-CZ" sz="4400" dirty="0" smtClean="0">
                <a:latin typeface="Curlz MT" panose="04040404050702020202" pitchFamily="82" charset="0"/>
              </a:rPr>
              <a:t>ečet				smát se</a:t>
            </a:r>
          </a:p>
          <a:p>
            <a:pPr marL="0" indent="0">
              <a:buNone/>
            </a:pPr>
            <a:r>
              <a:rPr lang="cs-CZ" sz="4400" dirty="0">
                <a:latin typeface="Curlz MT" panose="04040404050702020202" pitchFamily="82" charset="0"/>
              </a:rPr>
              <a:t>h</a:t>
            </a:r>
            <a:r>
              <a:rPr lang="cs-CZ" sz="4400" dirty="0" smtClean="0">
                <a:latin typeface="Curlz MT" panose="04040404050702020202" pitchFamily="82" charset="0"/>
              </a:rPr>
              <a:t>oukat			plakat</a:t>
            </a:r>
          </a:p>
          <a:p>
            <a:pPr marL="0" indent="0">
              <a:buNone/>
            </a:pPr>
            <a:r>
              <a:rPr lang="cs-CZ" sz="4400" dirty="0">
                <a:latin typeface="Curlz MT" panose="04040404050702020202" pitchFamily="82" charset="0"/>
              </a:rPr>
              <a:t>k</a:t>
            </a:r>
            <a:r>
              <a:rPr lang="cs-CZ" sz="4400" dirty="0" smtClean="0">
                <a:latin typeface="Curlz MT" panose="04040404050702020202" pitchFamily="82" charset="0"/>
              </a:rPr>
              <a:t>lapat				cinkat</a:t>
            </a:r>
          </a:p>
          <a:p>
            <a:pPr marL="0" indent="0">
              <a:buNone/>
            </a:pPr>
            <a:r>
              <a:rPr lang="cs-CZ" sz="4400" dirty="0">
                <a:latin typeface="Curlz MT" panose="04040404050702020202" pitchFamily="82" charset="0"/>
              </a:rPr>
              <a:t>v</a:t>
            </a:r>
            <a:r>
              <a:rPr lang="cs-CZ" sz="4400" dirty="0" smtClean="0">
                <a:latin typeface="Curlz MT" panose="04040404050702020202" pitchFamily="82" charset="0"/>
              </a:rPr>
              <a:t>rčet				bzučet</a:t>
            </a:r>
            <a:endParaRPr lang="cs-CZ" sz="4400" dirty="0">
              <a:latin typeface="Curlz MT" panose="04040404050702020202" pitchFamily="82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483768" y="1993355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483768" y="255368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483768" y="3199475"/>
            <a:ext cx="7920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483768" y="3773715"/>
            <a:ext cx="792088" cy="5303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483768" y="4518049"/>
            <a:ext cx="792088" cy="4477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483768" y="5123614"/>
            <a:ext cx="792088" cy="4477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73550" y="1947302"/>
            <a:ext cx="792088" cy="4553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191552" y="2587640"/>
            <a:ext cx="756084" cy="4532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227556" y="3211401"/>
            <a:ext cx="720080" cy="468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203254" y="3850840"/>
            <a:ext cx="762384" cy="4689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227556" y="4491603"/>
            <a:ext cx="762384" cy="4742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235253" y="5149766"/>
            <a:ext cx="762384" cy="4216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274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548680"/>
            <a:ext cx="7675350" cy="56282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Cit.: 2014-03-28</a:t>
            </a:r>
          </a:p>
          <a:p>
            <a:pPr marL="0" indent="0">
              <a:buNone/>
            </a:pPr>
            <a:r>
              <a:rPr lang="cs-CZ" dirty="0" smtClean="0"/>
              <a:t>Obrazový materiál dostupný na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Klipart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28.3.2014 – </a:t>
            </a:r>
            <a:r>
              <a:rPr lang="cs-CZ" dirty="0" smtClean="0"/>
              <a:t>19:55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://wiki.rvp.cz/@api/deki/files/15563/=</a:t>
            </a:r>
            <a:r>
              <a:rPr lang="cs-CZ" dirty="0" smtClean="0">
                <a:hlinkClick r:id="rId2"/>
              </a:rPr>
              <a:t>Zv%C3%AD%C5%99%C3%A1tka.jpg?size=webview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28.3.2014 - </a:t>
            </a:r>
            <a:r>
              <a:rPr lang="cs-CZ" dirty="0" smtClean="0"/>
              <a:t>20:03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95635289"/>
      </p:ext>
    </p:extLst>
  </p:cSld>
  <p:clrMapOvr>
    <a:masterClrMapping/>
  </p:clrMapOvr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366</TotalTime>
  <Words>208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Hloubka</vt:lpstr>
      <vt:lpstr>Prezentace aplikace PowerPoint</vt:lpstr>
      <vt:lpstr>CITOSLOVCE</vt:lpstr>
      <vt:lpstr>Prezentace aplikace PowerPoint</vt:lpstr>
      <vt:lpstr>Příklady</vt:lpstr>
      <vt:lpstr>CVIČENÍ: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57</cp:revision>
  <dcterms:created xsi:type="dcterms:W3CDTF">2012-10-04T17:02:39Z</dcterms:created>
  <dcterms:modified xsi:type="dcterms:W3CDTF">2014-09-01T09:57:17Z</dcterms:modified>
</cp:coreProperties>
</file>