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7" r:id="rId6"/>
    <p:sldId id="268" r:id="rId7"/>
    <p:sldId id="269" r:id="rId8"/>
    <p:sldId id="270" r:id="rId9"/>
    <p:sldId id="271" r:id="rId10"/>
    <p:sldId id="272" r:id="rId11"/>
    <p:sldId id="26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1073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214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3551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7463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1916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38324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0913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0537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0745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71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40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98686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6330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4902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459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0354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8031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393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ublicdomainvectors.org/cs/volnych-vektoru/%C5%A0%C5%A5astn%C3%BD-%C5%A1ipka-doleva-doprava-sada-vektorov%C3%BD-obr%C3%A1zek/6080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59313"/>
              </p:ext>
            </p:extLst>
          </p:nvPr>
        </p:nvGraphicFramePr>
        <p:xfrm>
          <a:off x="539552" y="1691774"/>
          <a:ext cx="8064896" cy="47670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VY_12_INOVACE_476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Zájmena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 novým slovním druhem, pomocí cvičení si vyzkoušejí správné užití slovního</a:t>
                      </a:r>
                      <a:r>
                        <a:rPr lang="cs-CZ" sz="1400" baseline="0" dirty="0" smtClean="0"/>
                        <a:t> druhu, vytváří věty s daným slovním druhem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7.5.2014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84784"/>
            <a:ext cx="7773338" cy="1596177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Comic Sans MS" panose="030F0702030302020204" pitchFamily="66" charset="0"/>
              </a:rPr>
              <a:t>ZÁJMENA</a:t>
            </a:r>
            <a:endParaRPr lang="cs-CZ" sz="6600" dirty="0">
              <a:latin typeface="Comic Sans MS" panose="030F0702030302020204" pitchFamily="66" charset="0"/>
            </a:endParaRPr>
          </a:p>
        </p:txBody>
      </p:sp>
      <p:pic>
        <p:nvPicPr>
          <p:cNvPr id="9218" name="Picture 2" descr="C:\Users\uživatel\AppData\Local\Microsoft\Windows\Temporary Internet Files\Content.IE5\MBNJE0WS\MM9002888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954" y="3022214"/>
            <a:ext cx="2346966" cy="306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9876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096" y="1659651"/>
            <a:ext cx="7773338" cy="1596177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anose="030F0702030302020204" pitchFamily="66" charset="0"/>
              </a:rPr>
              <a:t>zastupují</a:t>
            </a:r>
            <a:endParaRPr lang="cs-CZ" sz="4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3255829"/>
            <a:ext cx="9144000" cy="185814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 </a:t>
            </a:r>
            <a:r>
              <a:rPr lang="cs-CZ" sz="9600" dirty="0" smtClean="0">
                <a:latin typeface="Comic Sans MS" panose="030F0702030302020204" pitchFamily="66" charset="0"/>
              </a:rPr>
              <a:t>Podstatná jména                           přídavná jména</a:t>
            </a:r>
          </a:p>
          <a:p>
            <a:endParaRPr lang="cs-CZ" dirty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sz="11200" dirty="0" smtClean="0">
                <a:latin typeface="Comic Sans MS" panose="030F0702030302020204" pitchFamily="66" charset="0"/>
              </a:rPr>
              <a:t>Nebo na ně ukazují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4247729" y="2827067"/>
            <a:ext cx="519862" cy="74594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4717" y="3573016"/>
            <a:ext cx="2405885" cy="78160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71600" y="1124744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anose="030F0702030302020204" pitchFamily="66" charset="0"/>
              </a:rPr>
              <a:t>Ohebný slovní druh</a:t>
            </a:r>
            <a:endParaRPr lang="cs-CZ" sz="3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1867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9327" y="260648"/>
            <a:ext cx="7773338" cy="1596177"/>
          </a:xfrm>
        </p:spPr>
        <p:txBody>
          <a:bodyPr>
            <a:normAutofit/>
          </a:bodyPr>
          <a:lstStyle/>
          <a:p>
            <a:r>
              <a:rPr lang="cs-CZ" sz="6000" u="sng" dirty="0" smtClean="0">
                <a:latin typeface="Comic Sans MS" panose="030F0702030302020204" pitchFamily="66" charset="0"/>
              </a:rPr>
              <a:t>Druhy zájmen</a:t>
            </a:r>
            <a:endParaRPr lang="cs-CZ" sz="6000" u="sng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204864"/>
            <a:ext cx="8568952" cy="4653136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latin typeface="Comic Sans MS" panose="030F0702030302020204" pitchFamily="66" charset="0"/>
              </a:rPr>
              <a:t>Osobní</a:t>
            </a:r>
            <a:r>
              <a:rPr lang="cs-CZ" sz="4800" dirty="0" smtClean="0">
                <a:latin typeface="Comic Sans MS" panose="030F0702030302020204" pitchFamily="66" charset="0"/>
              </a:rPr>
              <a:t> - </a:t>
            </a:r>
            <a:r>
              <a:rPr lang="pl-PL" sz="4800" dirty="0">
                <a:latin typeface="Comic Sans MS" panose="030F0702030302020204" pitchFamily="66" charset="0"/>
              </a:rPr>
              <a:t>já, ty, on, ona, ono, my, vy, oni, </a:t>
            </a:r>
            <a:r>
              <a:rPr lang="pl-PL" sz="4800" dirty="0" smtClean="0">
                <a:latin typeface="Comic Sans MS" panose="030F0702030302020204" pitchFamily="66" charset="0"/>
              </a:rPr>
              <a:t>ony, se</a:t>
            </a:r>
          </a:p>
        </p:txBody>
      </p:sp>
      <p:pic>
        <p:nvPicPr>
          <p:cNvPr id="8194" name="Picture 2" descr="C:\Users\uživatel\AppData\Local\Microsoft\Windows\Temporary Internet Files\Content.IE5\3A9WNVSX\MC90043437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3768368"/>
            <a:ext cx="3024336" cy="293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8740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340769"/>
            <a:ext cx="7772870" cy="4450432"/>
          </a:xfrm>
        </p:spPr>
        <p:txBody>
          <a:bodyPr>
            <a:normAutofit/>
          </a:bodyPr>
          <a:lstStyle/>
          <a:p>
            <a:r>
              <a:rPr lang="pl-PL" sz="4800" b="1" dirty="0">
                <a:latin typeface="Comic Sans MS" panose="030F0702030302020204" pitchFamily="66" charset="0"/>
              </a:rPr>
              <a:t>Přivlastňovací</a:t>
            </a:r>
            <a:r>
              <a:rPr lang="pl-PL" sz="4800" dirty="0">
                <a:latin typeface="Comic Sans MS" panose="030F0702030302020204" pitchFamily="66" charset="0"/>
              </a:rPr>
              <a:t> - </a:t>
            </a:r>
            <a:r>
              <a:rPr lang="cs-CZ" sz="4800" dirty="0">
                <a:latin typeface="Comic Sans MS" panose="030F0702030302020204" pitchFamily="66" charset="0"/>
              </a:rPr>
              <a:t>můj, tvůj, jeho, její, náš, váš, jejich, svůj</a:t>
            </a:r>
          </a:p>
          <a:p>
            <a:endParaRPr lang="cs-CZ" dirty="0"/>
          </a:p>
        </p:txBody>
      </p:sp>
      <p:pic>
        <p:nvPicPr>
          <p:cNvPr id="7170" name="Picture 2" descr="C:\Users\uživatel\AppData\Local\Microsoft\Windows\Temporary Internet Files\Content.IE5\71HE1B6J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12976"/>
            <a:ext cx="2556421" cy="341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310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052737"/>
            <a:ext cx="7772870" cy="4738464"/>
          </a:xfrm>
        </p:spPr>
        <p:txBody>
          <a:bodyPr>
            <a:normAutofit/>
          </a:bodyPr>
          <a:lstStyle/>
          <a:p>
            <a:r>
              <a:rPr lang="cs-CZ" sz="4800" b="1" dirty="0">
                <a:latin typeface="Comic Sans MS" panose="030F0702030302020204" pitchFamily="66" charset="0"/>
              </a:rPr>
              <a:t>Ukazovací </a:t>
            </a:r>
            <a:r>
              <a:rPr lang="cs-CZ" sz="4800" dirty="0">
                <a:latin typeface="Comic Sans MS" panose="030F0702030302020204" pitchFamily="66" charset="0"/>
              </a:rPr>
              <a:t>- ten, tento, tenhle, takový, onen, sám, týž, tentýž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 descr="C:\Users\uživatel\AppData\Local\Microsoft\Windows\Temporary Internet Files\Content.IE5\MBNJE0WS\MC900437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3140298" cy="299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1600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268761"/>
            <a:ext cx="7772870" cy="4522440"/>
          </a:xfrm>
        </p:spPr>
        <p:txBody>
          <a:bodyPr/>
          <a:lstStyle/>
          <a:p>
            <a:r>
              <a:rPr lang="cs-CZ" sz="4800" b="1" dirty="0">
                <a:latin typeface="Comic Sans MS" panose="030F0702030302020204" pitchFamily="66" charset="0"/>
              </a:rPr>
              <a:t>Tázací</a:t>
            </a:r>
            <a:r>
              <a:rPr lang="cs-CZ" sz="4800" dirty="0">
                <a:latin typeface="Comic Sans MS" panose="030F0702030302020204" pitchFamily="66" charset="0"/>
              </a:rPr>
              <a:t> - </a:t>
            </a:r>
            <a:r>
              <a:rPr lang="pl-PL" sz="4800" dirty="0">
                <a:latin typeface="Comic Sans MS" panose="030F0702030302020204" pitchFamily="66" charset="0"/>
              </a:rPr>
              <a:t>kdo, co, jaký, který, čí</a:t>
            </a:r>
          </a:p>
          <a:p>
            <a:endParaRPr lang="cs-CZ" dirty="0"/>
          </a:p>
        </p:txBody>
      </p:sp>
      <p:pic>
        <p:nvPicPr>
          <p:cNvPr id="5122" name="Picture 2" descr="C:\Users\uživatel\AppData\Local\Microsoft\Windows\Temporary Internet Files\Content.IE5\M96NF4NN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8960"/>
            <a:ext cx="3535874" cy="291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2343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052737"/>
            <a:ext cx="7772870" cy="4738464"/>
          </a:xfrm>
        </p:spPr>
        <p:txBody>
          <a:bodyPr/>
          <a:lstStyle/>
          <a:p>
            <a:r>
              <a:rPr lang="pl-PL" sz="4800" b="1" dirty="0">
                <a:latin typeface="Comic Sans MS" panose="030F0702030302020204" pitchFamily="66" charset="0"/>
              </a:rPr>
              <a:t>Vztažná</a:t>
            </a:r>
            <a:r>
              <a:rPr lang="pl-PL" sz="4800" dirty="0">
                <a:latin typeface="Comic Sans MS" panose="030F0702030302020204" pitchFamily="66" charset="0"/>
              </a:rPr>
              <a:t> – kdo, co, jaký, který, čí, jenž</a:t>
            </a:r>
          </a:p>
          <a:p>
            <a:endParaRPr lang="cs-CZ" dirty="0"/>
          </a:p>
        </p:txBody>
      </p:sp>
      <p:pic>
        <p:nvPicPr>
          <p:cNvPr id="4099" name="Picture 3" descr="C:\Users\uživatel\AppData\Local\Microsoft\Windows\Temporary Internet Files\Content.IE5\3A9WNVSX\MC90043437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140968"/>
            <a:ext cx="3144748" cy="3052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2115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764705"/>
            <a:ext cx="7772870" cy="5026496"/>
          </a:xfrm>
        </p:spPr>
        <p:txBody>
          <a:bodyPr>
            <a:normAutofit fontScale="92500"/>
          </a:bodyPr>
          <a:lstStyle/>
          <a:p>
            <a:r>
              <a:rPr lang="pl-PL" sz="4800" b="1" dirty="0">
                <a:latin typeface="Comic Sans MS" panose="030F0702030302020204" pitchFamily="66" charset="0"/>
              </a:rPr>
              <a:t>Neurčitá </a:t>
            </a:r>
            <a:r>
              <a:rPr lang="pl-PL" sz="4800" dirty="0">
                <a:latin typeface="Comic Sans MS" panose="030F0702030302020204" pitchFamily="66" charset="0"/>
              </a:rPr>
              <a:t>- </a:t>
            </a:r>
            <a:r>
              <a:rPr lang="cs-CZ" sz="4800" dirty="0">
                <a:latin typeface="Comic Sans MS" panose="030F0702030302020204" pitchFamily="66" charset="0"/>
              </a:rPr>
              <a:t>někdo, něco, některý, nějaký, něčí, leckdo, lecco, leckterý, kdokoli, kdosi, cosi, všechen, každý …</a:t>
            </a:r>
          </a:p>
          <a:p>
            <a:endParaRPr lang="cs-CZ" dirty="0"/>
          </a:p>
        </p:txBody>
      </p:sp>
      <p:pic>
        <p:nvPicPr>
          <p:cNvPr id="3074" name="Picture 2" descr="C:\Users\uživatel\AppData\Local\Microsoft\Windows\Temporary Internet Files\Content.IE5\71HE1B6J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013176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5810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836713"/>
            <a:ext cx="7772870" cy="4954488"/>
          </a:xfrm>
        </p:spPr>
        <p:txBody>
          <a:bodyPr/>
          <a:lstStyle/>
          <a:p>
            <a:r>
              <a:rPr lang="cs-CZ" sz="4800" b="1" dirty="0">
                <a:latin typeface="Comic Sans MS" panose="030F0702030302020204" pitchFamily="66" charset="0"/>
              </a:rPr>
              <a:t>Záporná - </a:t>
            </a:r>
            <a:r>
              <a:rPr lang="pl-PL" sz="4800" dirty="0">
                <a:latin typeface="Comic Sans MS" panose="030F0702030302020204" pitchFamily="66" charset="0"/>
              </a:rPr>
              <a:t>nikdo, nic, nijaký, ničí, žádný</a:t>
            </a:r>
            <a:endParaRPr lang="cs-CZ" sz="4800" b="1" dirty="0">
              <a:latin typeface="Comic Sans MS" panose="030F0702030302020204" pitchFamily="66" charset="0"/>
            </a:endParaRPr>
          </a:p>
          <a:p>
            <a:endParaRPr lang="cs-CZ" dirty="0"/>
          </a:p>
        </p:txBody>
      </p:sp>
      <p:pic>
        <p:nvPicPr>
          <p:cNvPr id="2050" name="Picture 2" descr="C:\Users\uživatel\AppData\Local\Microsoft\Windows\Temporary Internet Files\Content.IE5\MBNJE0WS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2833954" cy="193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7346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330" y="260648"/>
            <a:ext cx="7773338" cy="108229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Comic Sans MS" panose="030F0702030302020204" pitchFamily="66" charset="0"/>
              </a:rPr>
              <a:t>Cvičení</a:t>
            </a:r>
            <a:endParaRPr lang="cs-CZ" sz="48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342939"/>
            <a:ext cx="7772870" cy="5398430"/>
          </a:xfrm>
        </p:spPr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NAHRAĎ SLOVA PŘIVLASTŇOVACÍMI ZÁJMENY:</a:t>
            </a:r>
          </a:p>
          <a:p>
            <a:pPr marL="0" indent="0">
              <a:buNone/>
            </a:pPr>
            <a:endParaRPr lang="cs-CZ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Vaškův počítač                     …………… počítač</a:t>
            </a:r>
          </a:p>
          <a:p>
            <a:pPr marL="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Maminčin hrnek                   …………… Hrnek</a:t>
            </a:r>
          </a:p>
          <a:p>
            <a:pPr marL="0" indent="0">
              <a:buNone/>
            </a:pPr>
            <a:endParaRPr lang="cs-CZ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Použij ukazovací zájmena:</a:t>
            </a:r>
          </a:p>
          <a:p>
            <a:pPr marL="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……… stůl               ……… auto</a:t>
            </a:r>
          </a:p>
          <a:p>
            <a:pPr marL="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……… holka             ……… domy</a:t>
            </a:r>
          </a:p>
          <a:p>
            <a:pPr marL="0" indent="0">
              <a:buNone/>
            </a:pPr>
            <a:endParaRPr lang="cs-CZ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Vymysli věty s vhodnými zájmeny:</a:t>
            </a:r>
          </a:p>
          <a:p>
            <a:pPr marL="0" indent="0">
              <a:buNone/>
            </a:pPr>
            <a:endParaRPr lang="cs-CZ" dirty="0" smtClean="0">
              <a:latin typeface="Comic Sans MS" panose="030F0702030302020204" pitchFamily="66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465496" y="2780402"/>
            <a:ext cx="86409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465496" y="3164638"/>
            <a:ext cx="864096" cy="3204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živatel\AppData\Local\Microsoft\Windows\Temporary Internet Files\Content.IE5\M96NF4NN\MC90043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05064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6702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88640"/>
            <a:ext cx="7772870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omic Sans MS" panose="030F0702030302020204" pitchFamily="66" charset="0"/>
                <a:hlinkClick r:id="rId2"/>
              </a:rPr>
              <a:t>Cit.: 2014-03-29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/>
              </a:rPr>
              <a:t>O</a:t>
            </a:r>
            <a:r>
              <a:rPr lang="cs-CZ" dirty="0" smtClean="0">
                <a:hlinkClick r:id="rId2"/>
              </a:rPr>
              <a:t>brazový materiál dostupný na</a:t>
            </a:r>
            <a:r>
              <a:rPr lang="cs-CZ" dirty="0" smtClean="0">
                <a:hlinkClick r:id="rId2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Klipart</a:t>
            </a: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>
                <a:hlinkClick r:id="rId2"/>
              </a:rPr>
              <a:t>29.3.2014 – </a:t>
            </a:r>
            <a:r>
              <a:rPr lang="cs-CZ" dirty="0" smtClean="0">
                <a:hlinkClick r:id="rId2"/>
              </a:rPr>
              <a:t>11:58</a:t>
            </a:r>
            <a:endParaRPr lang="cs-CZ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6334030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TC104033925[[fn=Kapka]]</Template>
  <TotalTime>365</TotalTime>
  <Words>284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Kapka</vt:lpstr>
      <vt:lpstr>Prezentace aplikace PowerPoint</vt:lpstr>
      <vt:lpstr>ZÁJMENA</vt:lpstr>
      <vt:lpstr>zastupují</vt:lpstr>
      <vt:lpstr>Druhy zájmen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60</cp:revision>
  <dcterms:created xsi:type="dcterms:W3CDTF">2012-10-04T17:02:39Z</dcterms:created>
  <dcterms:modified xsi:type="dcterms:W3CDTF">2014-09-01T10:01:07Z</dcterms:modified>
</cp:coreProperties>
</file>