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66" r:id="rId1"/>
  </p:sldMasterIdLst>
  <p:notesMasterIdLst>
    <p:notesMasterId r:id="rId2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8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18" autoAdjust="0"/>
    <p:restoredTop sz="94671" autoAdjust="0"/>
  </p:normalViewPr>
  <p:slideViewPr>
    <p:cSldViewPr>
      <p:cViewPr>
        <p:scale>
          <a:sx n="77" d="100"/>
          <a:sy n="77" d="100"/>
        </p:scale>
        <p:origin x="-516" y="-1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AB70A87-5A5B-4552-A5EE-51FC4ED5F67D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6F32F6-39F9-4522-BF63-B9C7C0533B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218688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ln w="15875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dist="38100" dir="2700000" algn="tl" rotWithShape="0">
                    <a:schemeClr val="accent1"/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chemeClr val="accent1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19713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249854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lang="en-US" sz="6000" b="1" kern="1200" cap="all" baseline="0" dirty="0">
                <a:ln w="15875">
                  <a:solidFill>
                    <a:schemeClr val="bg1"/>
                  </a:solidFill>
                </a:ln>
                <a:solidFill>
                  <a:schemeClr val="accent1"/>
                </a:solidFill>
                <a:effectLst>
                  <a:outerShdw dist="38100" dir="2700000" algn="tl" rotWithShape="0">
                    <a:schemeClr val="accent1"/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79722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522978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6038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9498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73893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55549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83265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83486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078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1D29385E-5342-4074-B21B-5568296DFC37}" type="datetimeFigureOut">
              <a:rPr lang="cs-CZ" smtClean="0"/>
              <a:t>1.9.2014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EA617875-E858-44B8-A630-71230193859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297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7" r:id="rId1"/>
    <p:sldLayoutId id="2147483968" r:id="rId2"/>
    <p:sldLayoutId id="2147483969" r:id="rId3"/>
    <p:sldLayoutId id="2147483970" r:id="rId4"/>
    <p:sldLayoutId id="2147483971" r:id="rId5"/>
    <p:sldLayoutId id="2147483972" r:id="rId6"/>
    <p:sldLayoutId id="2147483973" r:id="rId7"/>
    <p:sldLayoutId id="2147483974" r:id="rId8"/>
    <p:sldLayoutId id="2147483975" r:id="rId9"/>
    <p:sldLayoutId id="2147483976" r:id="rId10"/>
    <p:sldLayoutId id="2147483977" r:id="rId11"/>
  </p:sldLayoutIdLst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w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upload.wikimedia.org/wikipedia/commons/thumb/d/db/Radnice_v_Nov%C3%A9m_Byd%C5%BEov%C4%9B.jpg/1024px-Radnice_v_Nov%C3%A9m_Byd%C5%BEov%C4%9B.jpg" TargetMode="External"/><Relationship Id="rId2" Type="http://schemas.openxmlformats.org/officeDocument/2006/relationships/hyperlink" Target="http://upload.wikimedia.org/wikipedia/commons/8/8a/Acer-campestre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upload.wikimedia.org/wikipedia/commons/thumb/6/62/Pam%C3%A1tn%C3%ADk_II._sv%C4%9Btov%C3%A9_v%C3%A1lky_v_Hrabyni.jpg/1024px-Pam%C3%A1tn%C3%ADk_II._sv%C4%9Btov%C3%A9_v%C3%A1lky_v_Hrabyni.jpg" TargetMode="External"/><Relationship Id="rId4" Type="http://schemas.openxmlformats.org/officeDocument/2006/relationships/hyperlink" Target="http://upload.wikimedia.org/wikipedia/commons/thumb/c/c7/Bylany_%28okres_Chrudim%29_znak.jpg/640px-Bylany_%28okres_Chrudim%29_znak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pic>
        <p:nvPicPr>
          <p:cNvPr id="1026" name="Picture 2" descr="logo průhledné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2360" y="5933796"/>
            <a:ext cx="783800" cy="6930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7145854"/>
              </p:ext>
            </p:extLst>
          </p:nvPr>
        </p:nvGraphicFramePr>
        <p:xfrm>
          <a:off x="611560" y="1646466"/>
          <a:ext cx="8064896" cy="476705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VY_12_INOVACE_477</a:t>
                      </a:r>
                      <a:r>
                        <a:rPr lang="cs-CZ" sz="18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3.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</a:t>
                      </a:r>
                      <a:r>
                        <a:rPr lang="cs-CZ" sz="1400" baseline="0" dirty="0" smtClean="0"/>
                        <a:t>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Prezentace, výklad učiva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Andrea Hamplová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Vyjmenovaná slova po B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dirty="0" smtClean="0"/>
                        <a:t>Žáci se</a:t>
                      </a:r>
                      <a:r>
                        <a:rPr lang="cs-CZ" sz="1400" baseline="0" dirty="0" smtClean="0"/>
                        <a:t> seznámí s vyjmenovanými slovy a jejími slovy příbuznými, pochopí jejich význam a tvoří věty s danými slovy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18.11.2013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19.11.2013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33798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99592" y="1412776"/>
            <a:ext cx="7680960" cy="1371600"/>
          </a:xfrm>
        </p:spPr>
        <p:txBody>
          <a:bodyPr>
            <a:normAutofit/>
          </a:bodyPr>
          <a:lstStyle/>
          <a:p>
            <a:pPr algn="ctr"/>
            <a:r>
              <a:rPr lang="cs-CZ" sz="5400" b="1" dirty="0" smtClean="0">
                <a:latin typeface="Corbel" panose="020B0503020204020204" pitchFamily="34" charset="0"/>
              </a:rPr>
              <a:t>Vyjmenovaná slova po B</a:t>
            </a:r>
            <a:endParaRPr lang="cs-CZ" sz="5400" b="1" dirty="0">
              <a:latin typeface="Corbel" panose="020B0503020204020204" pitchFamily="34" charset="0"/>
            </a:endParaRPr>
          </a:p>
        </p:txBody>
      </p:sp>
      <p:pic>
        <p:nvPicPr>
          <p:cNvPr id="1026" name="Picture 2" descr="C:\Users\uživatel\AppData\Local\Microsoft\Windows\Temporary Internet Files\Content.IE5\71HE1B6J\MC900434485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3888" y="2490787"/>
            <a:ext cx="2428849" cy="2882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296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531174" cy="1356360"/>
          </a:xfrm>
        </p:spPr>
        <p:txBody>
          <a:bodyPr>
            <a:normAutofit/>
          </a:bodyPr>
          <a:lstStyle/>
          <a:p>
            <a:pPr algn="ctr"/>
            <a:r>
              <a:rPr lang="cs-CZ" sz="7200" dirty="0" smtClean="0"/>
              <a:t>Být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1965960"/>
            <a:ext cx="3930773" cy="4130040"/>
          </a:xfrm>
        </p:spPr>
        <p:txBody>
          <a:bodyPr>
            <a:normAutofit lnSpcReduction="10000"/>
          </a:bodyPr>
          <a:lstStyle/>
          <a:p>
            <a:r>
              <a:rPr lang="cs-CZ" sz="3200" dirty="0" smtClean="0"/>
              <a:t>První vyjmenované slovo je BÝT.</a:t>
            </a:r>
          </a:p>
          <a:p>
            <a:endParaRPr lang="cs-CZ" sz="3200" dirty="0"/>
          </a:p>
          <a:p>
            <a:r>
              <a:rPr lang="cs-CZ" sz="3200" dirty="0" smtClean="0"/>
              <a:t>Příbuzná slova: bych</a:t>
            </a:r>
            <a:r>
              <a:rPr lang="cs-CZ" sz="3200" dirty="0"/>
              <a:t>, </a:t>
            </a:r>
            <a:r>
              <a:rPr lang="cs-CZ" sz="3200" dirty="0" smtClean="0"/>
              <a:t> </a:t>
            </a:r>
            <a:r>
              <a:rPr lang="cs-CZ" sz="3200" dirty="0"/>
              <a:t>by, bychom, </a:t>
            </a:r>
            <a:r>
              <a:rPr lang="cs-CZ" sz="3200" dirty="0" smtClean="0"/>
              <a:t>kdybych</a:t>
            </a:r>
            <a:r>
              <a:rPr lang="cs-CZ" sz="3200" dirty="0"/>
              <a:t>, </a:t>
            </a:r>
            <a:r>
              <a:rPr lang="cs-CZ" sz="3200" dirty="0" smtClean="0"/>
              <a:t>kdybys, </a:t>
            </a:r>
            <a:r>
              <a:rPr lang="cs-CZ" sz="3200" dirty="0"/>
              <a:t>živobytí, byt, </a:t>
            </a:r>
            <a:r>
              <a:rPr lang="cs-CZ" sz="3200" dirty="0" smtClean="0"/>
              <a:t>bytost, nabýt, dobýt, dobyvatel</a:t>
            </a:r>
            <a:endParaRPr lang="cs-CZ" sz="3200" dirty="0"/>
          </a:p>
          <a:p>
            <a:endParaRPr lang="cs-CZ" sz="3200" dirty="0"/>
          </a:p>
        </p:txBody>
      </p:sp>
      <p:pic>
        <p:nvPicPr>
          <p:cNvPr id="2050" name="Picture 2" descr="C:\Users\uživatel\AppData\Local\Microsoft\Windows\Temporary Internet Files\Content.IE5\71HE1B6J\MC90044055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348880"/>
            <a:ext cx="2022773" cy="3174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4249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Bydlit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3786757" cy="40386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Druhé vyjmenované slovo je BYDLIT.</a:t>
            </a:r>
          </a:p>
          <a:p>
            <a:endParaRPr lang="cs-CZ" sz="3600" dirty="0"/>
          </a:p>
          <a:p>
            <a:r>
              <a:rPr lang="cs-CZ" sz="3200" dirty="0" smtClean="0"/>
              <a:t>Příbuzná slova: bydliště</a:t>
            </a:r>
            <a:r>
              <a:rPr lang="cs-CZ" sz="3200" dirty="0"/>
              <a:t>, bydlení, zabydlit se, bydlo, obydlený</a:t>
            </a:r>
          </a:p>
        </p:txBody>
      </p:sp>
      <p:pic>
        <p:nvPicPr>
          <p:cNvPr id="3074" name="Picture 2" descr="C:\Users\uživatel\AppData\Local\Microsoft\Windows\Temporary Internet Files\Content.IE5\MBNJE0WS\MC900311338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2897732"/>
            <a:ext cx="3851968" cy="22594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947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Obyvatel</a:t>
            </a:r>
            <a:endParaRPr lang="cs-CZ" sz="7200" dirty="0"/>
          </a:p>
        </p:txBody>
      </p:sp>
      <p:sp>
        <p:nvSpPr>
          <p:cNvPr id="5" name="TextovéPole 4"/>
          <p:cNvSpPr txBox="1"/>
          <p:nvPr/>
        </p:nvSpPr>
        <p:spPr>
          <a:xfrm>
            <a:off x="467544" y="2132856"/>
            <a:ext cx="3960440" cy="43088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Třetí vyjmenované slovo je OBYVATEL.</a:t>
            </a:r>
          </a:p>
          <a:p>
            <a:endParaRPr lang="cs-CZ" sz="3200" dirty="0" smtClean="0">
              <a:solidFill>
                <a:schemeClr val="accent1">
                  <a:lumMod val="75000"/>
                </a:schemeClr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cs-CZ" sz="3200" dirty="0" smtClean="0">
                <a:solidFill>
                  <a:schemeClr val="accent1">
                    <a:lumMod val="75000"/>
                  </a:schemeClr>
                </a:solidFill>
              </a:rPr>
              <a:t>Příbuzná slova: </a:t>
            </a:r>
            <a:r>
              <a:rPr lang="cs-CZ" sz="3200" dirty="0">
                <a:solidFill>
                  <a:schemeClr val="accent1">
                    <a:lumMod val="75000"/>
                  </a:schemeClr>
                </a:solidFill>
              </a:rPr>
              <a:t>obývat, obydlí, obyvatelstvo, neobyvatelný, obývací</a:t>
            </a:r>
          </a:p>
          <a:p>
            <a:endParaRPr lang="cs-CZ" dirty="0"/>
          </a:p>
        </p:txBody>
      </p:sp>
      <p:pic>
        <p:nvPicPr>
          <p:cNvPr id="4099" name="Picture 3" descr="C:\Users\uživatel\AppData\Local\Microsoft\Windows\Temporary Internet Files\Content.IE5\MBNJE0WS\MP900442478[1]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2701229"/>
            <a:ext cx="4427984" cy="31721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330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Byt 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290813" cy="403860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Čtvrté vyjmenované slovo je BYT.</a:t>
            </a:r>
          </a:p>
          <a:p>
            <a:endParaRPr lang="cs-CZ" sz="3200" dirty="0"/>
          </a:p>
          <a:p>
            <a:r>
              <a:rPr lang="cs-CZ" sz="3200" dirty="0" smtClean="0"/>
              <a:t>Příbuzná slova: </a:t>
            </a:r>
            <a:r>
              <a:rPr lang="cs-CZ" sz="3200" dirty="0"/>
              <a:t>bytový, ubytovat (se), ubytování, ubytovna, ubytovací, bytná, bytelný</a:t>
            </a:r>
          </a:p>
        </p:txBody>
      </p:sp>
      <p:pic>
        <p:nvPicPr>
          <p:cNvPr id="5123" name="Picture 3" descr="C:\Users\uživatel\AppData\Local\Microsoft\Windows\Temporary Internet Files\Content.IE5\3A9WNVSX\MP90043926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2754456"/>
            <a:ext cx="3632448" cy="23904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9858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Příbytek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218805" cy="403860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Páté vyjmenované slovo je příbytek.</a:t>
            </a:r>
          </a:p>
          <a:p>
            <a:endParaRPr lang="cs-CZ" sz="4000" dirty="0"/>
          </a:p>
          <a:p>
            <a:r>
              <a:rPr lang="cs-CZ" sz="4000" dirty="0" smtClean="0"/>
              <a:t>Příbuzná slova: </a:t>
            </a:r>
            <a:r>
              <a:rPr lang="cs-CZ" sz="4000" dirty="0"/>
              <a:t>přibývat, přebývat</a:t>
            </a:r>
          </a:p>
        </p:txBody>
      </p:sp>
      <p:pic>
        <p:nvPicPr>
          <p:cNvPr id="6147" name="Picture 3" descr="C:\Users\uživatel\AppData\Local\Microsoft\Windows\Temporary Internet Files\Content.IE5\MBNJE0WS\MC900428381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2060848"/>
            <a:ext cx="3103215" cy="2800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74901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Nábytek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074789" cy="40386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Šesté vyjmenované slovo je NÁBYTEK.</a:t>
            </a:r>
          </a:p>
          <a:p>
            <a:endParaRPr lang="cs-CZ" sz="3600" dirty="0"/>
          </a:p>
          <a:p>
            <a:r>
              <a:rPr lang="cs-CZ" sz="3600" dirty="0" smtClean="0"/>
              <a:t>Příbuzná slova: nábytkový</a:t>
            </a:r>
            <a:r>
              <a:rPr lang="cs-CZ" sz="3600" dirty="0"/>
              <a:t>, nábytkářský, nábytkářství</a:t>
            </a:r>
          </a:p>
        </p:txBody>
      </p:sp>
      <p:pic>
        <p:nvPicPr>
          <p:cNvPr id="7170" name="Picture 2" descr="C:\Users\uživatel\AppData\Local\Microsoft\Windows\Temporary Internet Files\Content.IE5\3A9WNVSX\MP90042302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4880" y="2816424"/>
            <a:ext cx="3753544" cy="37535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3806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Dobytek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002781" cy="4251920"/>
          </a:xfrm>
        </p:spPr>
        <p:txBody>
          <a:bodyPr>
            <a:noAutofit/>
          </a:bodyPr>
          <a:lstStyle/>
          <a:p>
            <a:r>
              <a:rPr lang="cs-CZ" sz="3600" dirty="0" smtClean="0"/>
              <a:t>Sedmé vyjmenované slovo je dobytek.</a:t>
            </a:r>
          </a:p>
          <a:p>
            <a:endParaRPr lang="cs-CZ" sz="3600" dirty="0"/>
          </a:p>
          <a:p>
            <a:r>
              <a:rPr lang="cs-CZ" sz="3600" dirty="0" smtClean="0"/>
              <a:t>Příbuzná slova: </a:t>
            </a:r>
            <a:r>
              <a:rPr lang="cs-CZ" sz="3600" dirty="0"/>
              <a:t>dobytče, dobytčí, dobytkář, dobytkářství</a:t>
            </a:r>
          </a:p>
        </p:txBody>
      </p:sp>
      <p:pic>
        <p:nvPicPr>
          <p:cNvPr id="8194" name="Picture 2" descr="C:\Users\uživatel\AppData\Local\Microsoft\Windows\Temporary Internet Files\Content.IE5\M96NF4NN\MC900221853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3068960"/>
            <a:ext cx="4005755" cy="17723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39767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Obyčej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146797" cy="4038600"/>
          </a:xfrm>
        </p:spPr>
        <p:txBody>
          <a:bodyPr>
            <a:noAutofit/>
          </a:bodyPr>
          <a:lstStyle/>
          <a:p>
            <a:r>
              <a:rPr lang="cs-CZ" sz="4000" dirty="0" smtClean="0"/>
              <a:t>Osmé vyjmenované slovo je obyčej.</a:t>
            </a:r>
          </a:p>
          <a:p>
            <a:endParaRPr lang="cs-CZ" sz="4000" dirty="0"/>
          </a:p>
          <a:p>
            <a:r>
              <a:rPr lang="cs-CZ" sz="4000" dirty="0" smtClean="0"/>
              <a:t>Příbuzná slova: </a:t>
            </a:r>
            <a:r>
              <a:rPr lang="cs-CZ" sz="4000" dirty="0"/>
              <a:t>obyčejně, obyčejný</a:t>
            </a:r>
          </a:p>
        </p:txBody>
      </p:sp>
      <p:pic>
        <p:nvPicPr>
          <p:cNvPr id="9219" name="Picture 3" descr="C:\Users\uživatel\AppData\Local\Microsoft\Windows\Temporary Internet Files\Content.IE5\71HE1B6J\MP900422748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1772816"/>
            <a:ext cx="3816424" cy="3816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074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Bystrý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362821" cy="4251920"/>
          </a:xfrm>
        </p:spPr>
        <p:txBody>
          <a:bodyPr>
            <a:noAutofit/>
          </a:bodyPr>
          <a:lstStyle/>
          <a:p>
            <a:r>
              <a:rPr lang="cs-CZ" sz="3600" dirty="0" smtClean="0"/>
              <a:t>Deváté vyjmenované slovo je BYSTRÝ.</a:t>
            </a:r>
          </a:p>
          <a:p>
            <a:endParaRPr lang="cs-CZ" sz="3600" dirty="0"/>
          </a:p>
          <a:p>
            <a:r>
              <a:rPr lang="cs-CZ" sz="3600" dirty="0" smtClean="0"/>
              <a:t>Příbuzná slova: </a:t>
            </a:r>
            <a:r>
              <a:rPr lang="cs-CZ" sz="3600" dirty="0"/>
              <a:t>bystře, bystřina, bystrost, bystrozraký, bystřit, </a:t>
            </a:r>
            <a:r>
              <a:rPr lang="cs-CZ" sz="3600" dirty="0" smtClean="0"/>
              <a:t>zbystřit</a:t>
            </a:r>
          </a:p>
        </p:txBody>
      </p:sp>
      <p:pic>
        <p:nvPicPr>
          <p:cNvPr id="10242" name="Picture 2" descr="C:\Users\uživatel\AppData\Local\Microsoft\Windows\Temporary Internet Files\Content.IE5\71HE1B6J\MC90038358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2265608"/>
            <a:ext cx="2378784" cy="3260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3596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Bylina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40351" y="2165604"/>
            <a:ext cx="4434829" cy="40386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Desáté vyjmenované slovo je bylina.</a:t>
            </a:r>
          </a:p>
          <a:p>
            <a:endParaRPr lang="cs-CZ" sz="3600" dirty="0"/>
          </a:p>
          <a:p>
            <a:r>
              <a:rPr lang="cs-CZ" sz="3600" dirty="0" smtClean="0"/>
              <a:t>Příbuzná slova: </a:t>
            </a:r>
            <a:r>
              <a:rPr lang="cs-CZ" sz="3600" dirty="0"/>
              <a:t>bylinka, bylinkový, bylinářka, </a:t>
            </a:r>
            <a:r>
              <a:rPr lang="cs-CZ" sz="3600" dirty="0" smtClean="0"/>
              <a:t>býložravec</a:t>
            </a:r>
            <a:endParaRPr lang="cs-CZ" sz="3600" dirty="0"/>
          </a:p>
        </p:txBody>
      </p:sp>
      <p:pic>
        <p:nvPicPr>
          <p:cNvPr id="11266" name="Picture 2" descr="C:\Users\uživatel\AppData\Local\Microsoft\Windows\Temporary Internet Files\Content.IE5\71HE1B6J\MP900422833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03754" y="3284984"/>
            <a:ext cx="3557944" cy="32852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87945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Kobyla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218805" cy="4038600"/>
          </a:xfrm>
        </p:spPr>
        <p:txBody>
          <a:bodyPr>
            <a:noAutofit/>
          </a:bodyPr>
          <a:lstStyle/>
          <a:p>
            <a:r>
              <a:rPr lang="cs-CZ" sz="4000" dirty="0" smtClean="0"/>
              <a:t>Jedenácté vyjmenované slovo je KOBYLA.</a:t>
            </a:r>
          </a:p>
          <a:p>
            <a:endParaRPr lang="cs-CZ" sz="4000" dirty="0"/>
          </a:p>
          <a:p>
            <a:r>
              <a:rPr lang="cs-CZ" sz="4000" dirty="0" smtClean="0"/>
              <a:t>Příbuzná slova: </a:t>
            </a:r>
            <a:r>
              <a:rPr lang="cs-CZ" sz="4000" dirty="0"/>
              <a:t>kobylka, kobylinec, kobylí</a:t>
            </a:r>
            <a:endParaRPr lang="cs-CZ" sz="4000" dirty="0" smtClean="0"/>
          </a:p>
        </p:txBody>
      </p:sp>
      <p:pic>
        <p:nvPicPr>
          <p:cNvPr id="12290" name="Picture 2" descr="C:\Users\uživatel\AppData\Local\Microsoft\Windows\Temporary Internet Files\Content.IE5\3A9WNVSX\MP90043184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2348880"/>
            <a:ext cx="4005064" cy="40050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62226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Býk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074789" cy="4038600"/>
          </a:xfrm>
        </p:spPr>
        <p:txBody>
          <a:bodyPr>
            <a:noAutofit/>
          </a:bodyPr>
          <a:lstStyle/>
          <a:p>
            <a:r>
              <a:rPr lang="cs-CZ" sz="4000" dirty="0" smtClean="0"/>
              <a:t>Dvanácté vyjmenované slovo je BÝK.</a:t>
            </a:r>
          </a:p>
          <a:p>
            <a:endParaRPr lang="cs-CZ" sz="4000" dirty="0"/>
          </a:p>
          <a:p>
            <a:r>
              <a:rPr lang="cs-CZ" sz="4000" dirty="0" smtClean="0"/>
              <a:t>Příbuzná slova: </a:t>
            </a:r>
            <a:r>
              <a:rPr lang="cs-CZ" sz="4000" dirty="0"/>
              <a:t>býček, býčí, býkovec</a:t>
            </a:r>
          </a:p>
        </p:txBody>
      </p:sp>
      <p:pic>
        <p:nvPicPr>
          <p:cNvPr id="13314" name="Picture 2" descr="C:\Users\uživatel\AppData\Local\Microsoft\Windows\Temporary Internet Files\Content.IE5\M96NF4NN\MM910001096[1].gif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2276872"/>
            <a:ext cx="2831182" cy="28311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3674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Přibyslav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362821" cy="4038600"/>
          </a:xfrm>
        </p:spPr>
        <p:txBody>
          <a:bodyPr/>
          <a:lstStyle/>
          <a:p>
            <a:r>
              <a:rPr lang="cs-CZ" sz="4800" dirty="0" smtClean="0"/>
              <a:t>Třinácté vyjmenované slovo je PŘIBYSLAV.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14338" name="Picture 2" descr="http://upload.wikimedia.org/wikipedia/commons/thumb/a/a6/P%C5%99ibyslav-gotick%C3%A1v%C4%9B%C5%BE.JPG/640px-P%C5%99ibyslav-gotick%C3%A1v%C4%9B%C5%B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9" y="1705006"/>
            <a:ext cx="3600400" cy="47986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72769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Babyka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002781" cy="4038600"/>
          </a:xfrm>
        </p:spPr>
        <p:txBody>
          <a:bodyPr>
            <a:normAutofit/>
          </a:bodyPr>
          <a:lstStyle/>
          <a:p>
            <a:r>
              <a:rPr lang="cs-CZ" sz="3600" dirty="0" smtClean="0"/>
              <a:t>Čtrnácté vyjmenované slovo je BABYKA.</a:t>
            </a:r>
          </a:p>
          <a:p>
            <a:endParaRPr lang="cs-CZ" sz="3600" dirty="0"/>
          </a:p>
          <a:p>
            <a:r>
              <a:rPr lang="cs-CZ" sz="3600" dirty="0" smtClean="0"/>
              <a:t>Příbuzná slova: </a:t>
            </a:r>
            <a:r>
              <a:rPr lang="cs-CZ" sz="3600" dirty="0"/>
              <a:t>babykový, </a:t>
            </a:r>
            <a:r>
              <a:rPr lang="cs-CZ" sz="3600" dirty="0" err="1"/>
              <a:t>babyčka</a:t>
            </a:r>
            <a:endParaRPr lang="cs-CZ" sz="3600" dirty="0"/>
          </a:p>
        </p:txBody>
      </p:sp>
      <p:pic>
        <p:nvPicPr>
          <p:cNvPr id="15362" name="Picture 2" descr="http://upload.wikimedia.org/wikipedia/commons/8/8a/Acer-campestre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2509098"/>
            <a:ext cx="3168352" cy="2297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662545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Bydžov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290813" cy="403860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Patnácté vyjmenované slovo je BYDŽOV.</a:t>
            </a:r>
            <a:endParaRPr lang="cs-CZ" sz="4000" dirty="0"/>
          </a:p>
        </p:txBody>
      </p:sp>
      <p:pic>
        <p:nvPicPr>
          <p:cNvPr id="16386" name="Picture 2" descr="http://upload.wikimedia.org/wikipedia/commons/thumb/d/db/Radnice_v_Nov%C3%A9m_Byd%C5%BEov%C4%9B.jpg/1024px-Radnice_v_Nov%C3%A9m_Byd%C5%BEov%C4%9B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3284984"/>
            <a:ext cx="3659423" cy="24408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3243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Bylany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362821" cy="403860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Šestnácté vyjmenované slovo je BYLANY.</a:t>
            </a:r>
            <a:endParaRPr lang="cs-CZ" sz="4000" dirty="0"/>
          </a:p>
        </p:txBody>
      </p:sp>
      <p:pic>
        <p:nvPicPr>
          <p:cNvPr id="17410" name="Picture 2" descr="http://upload.wikimedia.org/wikipedia/commons/thumb/c/c7/Bylany_%28okres_Chrudim%29_znak.jpg/640px-Bylany_%28okres_Chrudim%29_znak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4132" y="3717032"/>
            <a:ext cx="2345624" cy="23492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9021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Hrabyně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146797" cy="403860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Sedmnácté vyjmenované slovo je HRABYNĚ.</a:t>
            </a:r>
            <a:endParaRPr lang="cs-CZ" sz="4000" dirty="0"/>
          </a:p>
        </p:txBody>
      </p:sp>
      <p:pic>
        <p:nvPicPr>
          <p:cNvPr id="19458" name="Picture 2" descr="http://upload.wikimedia.org/wikipedia/commons/thumb/6/62/Pam%C3%A1tn%C3%ADk_II._sv%C4%9Btov%C3%A9_v%C3%A1lky_v_Hrabyni.jpg/1024px-Pam%C3%A1tn%C3%ADk_II._sv%C4%9Btov%C3%A9_v%C3%A1lky_v_Hrabyn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4184" y="3212976"/>
            <a:ext cx="4642248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59089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Zbyněk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2057400"/>
            <a:ext cx="4506837" cy="4038600"/>
          </a:xfrm>
        </p:spPr>
        <p:txBody>
          <a:bodyPr>
            <a:normAutofit/>
          </a:bodyPr>
          <a:lstStyle/>
          <a:p>
            <a:r>
              <a:rPr lang="cs-CZ" sz="4000" dirty="0" smtClean="0"/>
              <a:t>Osmnácté vyjmenované slovo je ZBYNĚK.</a:t>
            </a:r>
            <a:endParaRPr lang="cs-CZ" sz="4000" dirty="0"/>
          </a:p>
        </p:txBody>
      </p:sp>
      <p:pic>
        <p:nvPicPr>
          <p:cNvPr id="18435" name="Picture 3" descr="C:\Users\uživatel\AppData\Local\Microsoft\Windows\Temporary Internet Files\Content.IE5\3A9WNVSX\MC900440554[1].wm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104" y="1916832"/>
            <a:ext cx="2670845" cy="4191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18327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7200" dirty="0" smtClean="0"/>
              <a:t>ÚKOLY</a:t>
            </a:r>
            <a:endParaRPr lang="cs-CZ" sz="7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1) pokuste si vzpomenout na co nejvíce vyjmenovaných slov po B</a:t>
            </a:r>
          </a:p>
          <a:p>
            <a:endParaRPr lang="cs-CZ" sz="4000" dirty="0"/>
          </a:p>
          <a:p>
            <a:r>
              <a:rPr lang="cs-CZ" sz="4000" dirty="0" smtClean="0"/>
              <a:t>2) Vymyslete s každým vyjmenovaným slovem alespoň 2 věty.</a:t>
            </a:r>
            <a:endParaRPr lang="cs-CZ" sz="4000" dirty="0"/>
          </a:p>
        </p:txBody>
      </p:sp>
    </p:spTree>
    <p:extLst>
      <p:ext uri="{BB962C8B-B14F-4D97-AF65-F5344CB8AC3E}">
        <p14:creationId xmlns:p14="http://schemas.microsoft.com/office/powerpoint/2010/main" val="1620567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857251" y="620688"/>
            <a:ext cx="7404653" cy="5475312"/>
          </a:xfrm>
        </p:spPr>
        <p:txBody>
          <a:bodyPr>
            <a:normAutofit fontScale="77500" lnSpcReduction="20000"/>
          </a:bodyPr>
          <a:lstStyle/>
          <a:p>
            <a:r>
              <a:rPr lang="cs-CZ" dirty="0" smtClean="0"/>
              <a:t>Cit-2013-11-18</a:t>
            </a:r>
          </a:p>
          <a:p>
            <a:r>
              <a:rPr lang="cs-CZ" dirty="0" smtClean="0"/>
              <a:t>Obrazový materiál dostupný na</a:t>
            </a:r>
            <a:r>
              <a:rPr lang="cs-CZ" dirty="0" smtClean="0"/>
              <a:t>:</a:t>
            </a:r>
          </a:p>
          <a:p>
            <a:r>
              <a:rPr lang="cs-CZ" dirty="0"/>
              <a:t>http://upload.wikimedia.org/wikipedia/commons/thumb/a/a6/P%C5%99ibyslav-gotick%C3%A1v%C4%9B%C5%BE.JPG/640px-P%C5%99ibyslav-gotick%C3%A1v%C4%9B%C5%BE.JPG</a:t>
            </a:r>
            <a:endParaRPr lang="cs-CZ" dirty="0" smtClean="0"/>
          </a:p>
          <a:p>
            <a:pPr marL="34290" indent="0">
              <a:buNone/>
            </a:pPr>
            <a:r>
              <a:rPr lang="cs-CZ" dirty="0"/>
              <a:t>18.11.2013 – </a:t>
            </a:r>
            <a:r>
              <a:rPr lang="cs-CZ" dirty="0" smtClean="0"/>
              <a:t>21:25</a:t>
            </a:r>
          </a:p>
          <a:p>
            <a:pPr marL="34290" indent="0">
              <a:buNone/>
            </a:pPr>
            <a:r>
              <a:rPr lang="cs-CZ" dirty="0" smtClean="0"/>
              <a:t>Klipart</a:t>
            </a:r>
          </a:p>
          <a:p>
            <a:pPr marL="34290" indent="0">
              <a:buNone/>
            </a:pPr>
            <a:r>
              <a:rPr lang="cs-CZ" dirty="0" smtClean="0"/>
              <a:t>18.11.2013    21.28 – 21.50</a:t>
            </a:r>
          </a:p>
          <a:p>
            <a:pPr marL="34290" indent="0">
              <a:buNone/>
            </a:pP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upload.wikimedia.org/wikipedia/commons/8/8a/Acer-campestre.JPG</a:t>
            </a:r>
            <a:endParaRPr lang="cs-CZ" dirty="0" smtClean="0"/>
          </a:p>
          <a:p>
            <a:pPr marL="34290" indent="0">
              <a:buNone/>
            </a:pPr>
            <a:r>
              <a:rPr lang="cs-CZ" dirty="0" smtClean="0"/>
              <a:t>18.11.2013   21.55</a:t>
            </a:r>
          </a:p>
          <a:p>
            <a:pPr marL="34290" indent="0">
              <a:buNone/>
            </a:pP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upload.wikimedia.org/wikipedia/commons/thumb/d/db/Radnice_v_Nov%C3%A9m_Byd%C5%BEov%C4%9B.jpg/1024px-Radnice_v_Nov%C3%A9m_Byd%C5%BEov%C4%9B.jpg</a:t>
            </a:r>
            <a:endParaRPr lang="cs-CZ" dirty="0" smtClean="0"/>
          </a:p>
          <a:p>
            <a:pPr marL="34290" indent="0">
              <a:buNone/>
            </a:pPr>
            <a:r>
              <a:rPr lang="cs-CZ" dirty="0" smtClean="0"/>
              <a:t>18.11.2013    22.00</a:t>
            </a:r>
          </a:p>
          <a:p>
            <a:pPr marL="34290" indent="0">
              <a:buNone/>
            </a:pPr>
            <a:r>
              <a:rPr lang="cs-CZ" dirty="0">
                <a:hlinkClick r:id="rId4"/>
              </a:rPr>
              <a:t>http://upload.wikimedia.org/wikipedia/commons/thumb/c/c7/Bylany_%28okres_Chrudim%29_znak.jpg/640px-Bylany_%</a:t>
            </a:r>
            <a:r>
              <a:rPr lang="cs-CZ" dirty="0" smtClean="0">
                <a:hlinkClick r:id="rId4"/>
              </a:rPr>
              <a:t>28okres_Chrudim%29_znak.jpg</a:t>
            </a:r>
            <a:endParaRPr lang="cs-CZ" dirty="0" smtClean="0"/>
          </a:p>
          <a:p>
            <a:pPr marL="34290" indent="0">
              <a:buNone/>
            </a:pPr>
            <a:r>
              <a:rPr lang="cs-CZ" dirty="0" smtClean="0"/>
              <a:t>18.11.2013    22.04</a:t>
            </a:r>
          </a:p>
          <a:p>
            <a:pPr marL="34290" indent="0">
              <a:buNone/>
            </a:pPr>
            <a:r>
              <a:rPr lang="cs-CZ" dirty="0">
                <a:hlinkClick r:id="rId5"/>
              </a:rPr>
              <a:t>http://upload.wikimedia.org/wikipedia/commons/thumb/6/62/Pam%C3%A1tn%C3%ADk_II._sv%C4%9Btov%C3%A9_v%C3%A1lky_v_Hrabyni.jpg/1024px-Pam%C3%A1tn%C3%ADk_II._</a:t>
            </a:r>
            <a:r>
              <a:rPr lang="cs-CZ" dirty="0" smtClean="0">
                <a:hlinkClick r:id="rId5"/>
              </a:rPr>
              <a:t>sv%C4%9Btov%C3%A9_v%C3%A1lky_v_Hrabyni.jpg</a:t>
            </a:r>
            <a:endParaRPr lang="cs-CZ" dirty="0" smtClean="0"/>
          </a:p>
          <a:p>
            <a:pPr marL="34290" indent="0">
              <a:buNone/>
            </a:pPr>
            <a:r>
              <a:rPr lang="cs-CZ" dirty="0" smtClean="0"/>
              <a:t>18.11.2013    22.10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9068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5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Základ">
  <a:themeElements>
    <a:clrScheme name="Základ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DF5327"/>
      </a:accent1>
      <a:accent2>
        <a:srgbClr val="A6B7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38383"/>
      </a:accent6>
      <a:hlink>
        <a:srgbClr val="F59E00"/>
      </a:hlink>
      <a:folHlink>
        <a:srgbClr val="B2B2B2"/>
      </a:folHlink>
    </a:clrScheme>
    <a:fontScheme name="Základ">
      <a:maj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Základ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Basis" id="{5665723A-49BA-4B57-8411-A56F8F207965}" vid="{446C221D-F63F-4DD8-B509-CFE168687BF2}"/>
    </a:ext>
  </a:extLst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TC103457444[[fn=Základna]]</Template>
  <TotalTime>448</TotalTime>
  <Words>448</Words>
  <Application>Microsoft Office PowerPoint</Application>
  <PresentationFormat>Předvádění na obrazovce (4:3)</PresentationFormat>
  <Paragraphs>109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Základ</vt:lpstr>
      <vt:lpstr>Prezentace aplikace PowerPoint</vt:lpstr>
      <vt:lpstr>Vyjmenovaná slova po B</vt:lpstr>
      <vt:lpstr>Být</vt:lpstr>
      <vt:lpstr>Bydlit</vt:lpstr>
      <vt:lpstr>Obyvatel</vt:lpstr>
      <vt:lpstr>Byt </vt:lpstr>
      <vt:lpstr>Příbytek</vt:lpstr>
      <vt:lpstr>Nábytek</vt:lpstr>
      <vt:lpstr>Dobytek</vt:lpstr>
      <vt:lpstr>Obyčej</vt:lpstr>
      <vt:lpstr>Bystrý</vt:lpstr>
      <vt:lpstr>Bylina</vt:lpstr>
      <vt:lpstr>Kobyla</vt:lpstr>
      <vt:lpstr>Býk</vt:lpstr>
      <vt:lpstr>Přibyslav</vt:lpstr>
      <vt:lpstr>Babyka</vt:lpstr>
      <vt:lpstr>Bydžov</vt:lpstr>
      <vt:lpstr>Bylany</vt:lpstr>
      <vt:lpstr>Hrabyně</vt:lpstr>
      <vt:lpstr>Zbyněk</vt:lpstr>
      <vt:lpstr>ÚKOLY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uživatel</dc:creator>
  <cp:lastModifiedBy>uživatel</cp:lastModifiedBy>
  <cp:revision>61</cp:revision>
  <dcterms:created xsi:type="dcterms:W3CDTF">2012-10-04T17:02:39Z</dcterms:created>
  <dcterms:modified xsi:type="dcterms:W3CDTF">2014-09-01T10:15:39Z</dcterms:modified>
</cp:coreProperties>
</file>