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7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71" autoAdjust="0"/>
  </p:normalViewPr>
  <p:slideViewPr>
    <p:cSldViewPr>
      <p:cViewPr>
        <p:scale>
          <a:sx n="77" d="100"/>
          <a:sy n="77" d="100"/>
        </p:scale>
        <p:origin x="-51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0" y="4323845"/>
            <a:ext cx="2297429" cy="365125"/>
          </a:xfrm>
        </p:spPr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4400" y="4323846"/>
            <a:ext cx="488061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171700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197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507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3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547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" y="2194560"/>
            <a:ext cx="3910579" cy="40690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194560"/>
            <a:ext cx="3907540" cy="40690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12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359" y="3132667"/>
            <a:ext cx="3910579" cy="31309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9018" y="2183802"/>
            <a:ext cx="368062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2098" y="3132667"/>
            <a:ext cx="3907541" cy="31309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424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145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051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746760"/>
            <a:ext cx="4663440" cy="5516880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308610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452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77524" y="751242"/>
            <a:ext cx="3674234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407573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688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4355" y="977035"/>
            <a:ext cx="7950260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5516716"/>
            <a:ext cx="795528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766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649134"/>
            <a:ext cx="77724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4062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509768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174597"/>
            <a:ext cx="7778752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9438"/>
            <a:ext cx="4830656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TextBox 12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69218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92" y="3648316"/>
            <a:ext cx="7773608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8884"/>
            <a:ext cx="4830656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6906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9436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2237" y="2201333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0781" y="2904068"/>
            <a:ext cx="256032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9319" y="2192866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932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6207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94360" y="4796103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1873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90858" y="4796102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93365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93272" y="4796100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6486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2194560"/>
            <a:ext cx="7955280" cy="406908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897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6590" y="747183"/>
            <a:ext cx="1543050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746126"/>
            <a:ext cx="6278035" cy="424973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79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64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8" r:id="rId1"/>
    <p:sldLayoutId id="2147484039" r:id="rId2"/>
    <p:sldLayoutId id="2147484040" r:id="rId3"/>
    <p:sldLayoutId id="2147484041" r:id="rId4"/>
    <p:sldLayoutId id="2147484042" r:id="rId5"/>
    <p:sldLayoutId id="2147484043" r:id="rId6"/>
    <p:sldLayoutId id="2147484044" r:id="rId7"/>
    <p:sldLayoutId id="2147484045" r:id="rId8"/>
    <p:sldLayoutId id="2147484046" r:id="rId9"/>
    <p:sldLayoutId id="2147484047" r:id="rId10"/>
    <p:sldLayoutId id="2147484048" r:id="rId11"/>
    <p:sldLayoutId id="2147484049" r:id="rId12"/>
    <p:sldLayoutId id="2147484050" r:id="rId13"/>
    <p:sldLayoutId id="2147484051" r:id="rId14"/>
    <p:sldLayoutId id="2147484052" r:id="rId15"/>
    <p:sldLayoutId id="2147484053" r:id="rId16"/>
    <p:sldLayoutId id="2147484054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d/d3/Litom_n%C3%A1m_k_radnici_DSCN1426.JPG/800px-Litom_n%C3%A1m_k_radnici_DSCN142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7075352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VY_12_INOVACE_479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Vyjmenovaná slova</a:t>
                      </a:r>
                      <a:r>
                        <a:rPr lang="cs-CZ" sz="1400" baseline="0" dirty="0" smtClean="0"/>
                        <a:t> po M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Žáci se</a:t>
                      </a:r>
                      <a:r>
                        <a:rPr lang="cs-CZ" sz="1400" baseline="0" dirty="0" smtClean="0"/>
                        <a:t> seznámí s vyjmenovanými slovy a jejími slovy příbuznými,  pochopí jejich význam a tvoří věty s </a:t>
                      </a:r>
                      <a:r>
                        <a:rPr lang="cs-CZ" sz="1400" baseline="0" smtClean="0"/>
                        <a:t>danými slovy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19.1.2014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20.1.2014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72816"/>
            <a:ext cx="8424936" cy="1293028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latin typeface="Bookman Old Style" panose="02050604050505020204" pitchFamily="18" charset="0"/>
              </a:rPr>
              <a:t>Vyjmenovaná slova </a:t>
            </a:r>
            <a:endParaRPr lang="cs-CZ" sz="7200" b="1" dirty="0">
              <a:latin typeface="Bookman Old Style" panose="02050604050505020204" pitchFamily="18" charset="0"/>
            </a:endParaRPr>
          </a:p>
        </p:txBody>
      </p:sp>
      <p:pic>
        <p:nvPicPr>
          <p:cNvPr id="1026" name="Picture 2" descr="C:\Users\uživatel\AppData\Local\Microsoft\Windows\Temporary Internet Files\Content.IE5\MBNJE0WS\MC90043450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789040"/>
            <a:ext cx="2736304" cy="242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2545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MY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2492896"/>
            <a:ext cx="4265672" cy="3770744"/>
          </a:xfrm>
        </p:spPr>
        <p:txBody>
          <a:bodyPr/>
          <a:lstStyle/>
          <a:p>
            <a:r>
              <a:rPr lang="cs-CZ" sz="4000" dirty="0" smtClean="0">
                <a:latin typeface="Bookman Old Style" panose="02050604050505020204" pitchFamily="18" charset="0"/>
              </a:rPr>
              <a:t>První vyjmenované slovo je MY.</a:t>
            </a:r>
          </a:p>
          <a:p>
            <a:endParaRPr lang="cs-CZ" dirty="0"/>
          </a:p>
        </p:txBody>
      </p:sp>
      <p:pic>
        <p:nvPicPr>
          <p:cNvPr id="2050" name="Picture 2" descr="C:\Users\uživatel\AppData\Local\Microsoft\Windows\Temporary Internet Files\Content.IE5\71HE1B6J\MP9004225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36912"/>
            <a:ext cx="3995936" cy="266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2087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MÝT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2348880"/>
            <a:ext cx="4049648" cy="4320480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Bookman Old Style" panose="02050604050505020204" pitchFamily="18" charset="0"/>
              </a:rPr>
              <a:t>Druhé vyjmenované slovo je MÝT.</a:t>
            </a:r>
          </a:p>
          <a:p>
            <a:endParaRPr lang="cs-CZ" sz="3200" dirty="0">
              <a:latin typeface="Bookman Old Style" panose="02050604050505020204" pitchFamily="18" charset="0"/>
            </a:endParaRPr>
          </a:p>
          <a:p>
            <a:r>
              <a:rPr lang="cs-CZ" sz="3200" dirty="0" smtClean="0">
                <a:latin typeface="Bookman Old Style" panose="02050604050505020204" pitchFamily="18" charset="0"/>
              </a:rPr>
              <a:t>Příbuzná slova: umývat,</a:t>
            </a:r>
            <a:r>
              <a:rPr lang="cs-CZ" sz="3200" dirty="0">
                <a:latin typeface="Bookman Old Style" panose="02050604050505020204" pitchFamily="18" charset="0"/>
              </a:rPr>
              <a:t> </a:t>
            </a:r>
            <a:r>
              <a:rPr lang="cs-CZ" sz="3200" dirty="0" smtClean="0">
                <a:latin typeface="Bookman Old Style" panose="02050604050505020204" pitchFamily="18" charset="0"/>
              </a:rPr>
              <a:t>myčka</a:t>
            </a:r>
            <a:r>
              <a:rPr lang="cs-CZ" sz="3200" dirty="0">
                <a:latin typeface="Bookman Old Style" panose="02050604050505020204" pitchFamily="18" charset="0"/>
              </a:rPr>
              <a:t>, </a:t>
            </a:r>
            <a:r>
              <a:rPr lang="cs-CZ" sz="3200" dirty="0" smtClean="0">
                <a:latin typeface="Bookman Old Style" panose="02050604050505020204" pitchFamily="18" charset="0"/>
              </a:rPr>
              <a:t>umyvadlo, mýval, mýdlo</a:t>
            </a:r>
            <a:r>
              <a:rPr lang="cs-CZ" sz="3200" dirty="0">
                <a:latin typeface="Bookman Old Style" panose="02050604050505020204" pitchFamily="18" charset="0"/>
              </a:rPr>
              <a:t>, mydlit, </a:t>
            </a:r>
            <a:r>
              <a:rPr lang="cs-CZ" sz="3200" dirty="0" smtClean="0">
                <a:latin typeface="Bookman Old Style" panose="02050604050505020204" pitchFamily="18" charset="0"/>
              </a:rPr>
              <a:t>mydlář</a:t>
            </a:r>
            <a:endParaRPr lang="cs-CZ" sz="3200" dirty="0">
              <a:latin typeface="Bookman Old Style" panose="02050604050505020204" pitchFamily="18" charset="0"/>
            </a:endParaRPr>
          </a:p>
        </p:txBody>
      </p:sp>
      <p:pic>
        <p:nvPicPr>
          <p:cNvPr id="3074" name="Picture 2" descr="C:\Users\uživatel\AppData\Local\Microsoft\Windows\Temporary Internet Files\Content.IE5\M96NF4NN\MC9004418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3963888" cy="396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059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MYSLIT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2194560"/>
            <a:ext cx="4553704" cy="466344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Bookman Old Style" panose="02050604050505020204" pitchFamily="18" charset="0"/>
              </a:rPr>
              <a:t>Třetí vyjmenované slovo je MYSLIT.</a:t>
            </a:r>
          </a:p>
          <a:p>
            <a:endParaRPr lang="cs-CZ" sz="2800" dirty="0">
              <a:latin typeface="Bookman Old Style" panose="02050604050505020204" pitchFamily="18" charset="0"/>
            </a:endParaRPr>
          </a:p>
          <a:p>
            <a:r>
              <a:rPr lang="cs-CZ" sz="2800" dirty="0" smtClean="0">
                <a:latin typeface="Bookman Old Style" panose="02050604050505020204" pitchFamily="18" charset="0"/>
              </a:rPr>
              <a:t>Příbuzná slova: </a:t>
            </a:r>
            <a:r>
              <a:rPr lang="cs-CZ" sz="2800" dirty="0">
                <a:latin typeface="Bookman Old Style" panose="02050604050505020204" pitchFamily="18" charset="0"/>
              </a:rPr>
              <a:t>mysl, </a:t>
            </a:r>
            <a:r>
              <a:rPr lang="cs-CZ" sz="2800" dirty="0" smtClean="0">
                <a:latin typeface="Bookman Old Style" panose="02050604050505020204" pitchFamily="18" charset="0"/>
              </a:rPr>
              <a:t>myšlenka pomyslet, přemýšlet, vymýšlet</a:t>
            </a:r>
            <a:r>
              <a:rPr lang="cs-CZ" sz="2800" dirty="0">
                <a:latin typeface="Bookman Old Style" panose="02050604050505020204" pitchFamily="18" charset="0"/>
              </a:rPr>
              <a:t>, </a:t>
            </a:r>
            <a:r>
              <a:rPr lang="cs-CZ" sz="2800" dirty="0" smtClean="0">
                <a:latin typeface="Bookman Old Style" panose="02050604050505020204" pitchFamily="18" charset="0"/>
              </a:rPr>
              <a:t>výmysl, úmysl,</a:t>
            </a:r>
            <a:r>
              <a:rPr lang="cs-CZ" sz="2800" dirty="0">
                <a:latin typeface="Bookman Old Style" panose="02050604050505020204" pitchFamily="18" charset="0"/>
              </a:rPr>
              <a:t> </a:t>
            </a:r>
            <a:r>
              <a:rPr lang="cs-CZ" sz="2800" dirty="0" smtClean="0">
                <a:latin typeface="Bookman Old Style" panose="02050604050505020204" pitchFamily="18" charset="0"/>
              </a:rPr>
              <a:t>smyšlení</a:t>
            </a:r>
            <a:r>
              <a:rPr lang="cs-CZ" sz="2800" dirty="0">
                <a:latin typeface="Bookman Old Style" panose="02050604050505020204" pitchFamily="18" charset="0"/>
              </a:rPr>
              <a:t>, </a:t>
            </a:r>
            <a:r>
              <a:rPr lang="cs-CZ" sz="2800" dirty="0" smtClean="0">
                <a:latin typeface="Bookman Old Style" panose="02050604050505020204" pitchFamily="18" charset="0"/>
              </a:rPr>
              <a:t>smyšlenka, smysl</a:t>
            </a:r>
            <a:r>
              <a:rPr lang="cs-CZ" sz="2800" dirty="0">
                <a:latin typeface="Bookman Old Style" panose="02050604050505020204" pitchFamily="18" charset="0"/>
              </a:rPr>
              <a:t>, smyslnost, </a:t>
            </a:r>
            <a:r>
              <a:rPr lang="cs-CZ" sz="2800" dirty="0" smtClean="0">
                <a:latin typeface="Bookman Old Style" panose="02050604050505020204" pitchFamily="18" charset="0"/>
              </a:rPr>
              <a:t>nesmyslný, průmysl, myslivec</a:t>
            </a:r>
            <a:r>
              <a:rPr lang="cs-CZ" sz="2800" dirty="0">
                <a:latin typeface="Bookman Old Style" panose="02050604050505020204" pitchFamily="18" charset="0"/>
              </a:rPr>
              <a:t>, myslivna</a:t>
            </a:r>
          </a:p>
          <a:p>
            <a:endParaRPr lang="cs-CZ" dirty="0"/>
          </a:p>
        </p:txBody>
      </p:sp>
      <p:pic>
        <p:nvPicPr>
          <p:cNvPr id="4098" name="Picture 2" descr="C:\Users\uživatel\AppData\Local\Microsoft\Windows\Temporary Internet Files\Content.IE5\MBNJE0WS\MM9002347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00450"/>
            <a:ext cx="2435156" cy="272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113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MÝLIT SE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2194560"/>
            <a:ext cx="4265672" cy="4069080"/>
          </a:xfrm>
        </p:spPr>
        <p:txBody>
          <a:bodyPr/>
          <a:lstStyle/>
          <a:p>
            <a:r>
              <a:rPr lang="cs-CZ" sz="3200" dirty="0" smtClean="0">
                <a:latin typeface="Bookman Old Style" panose="02050604050505020204" pitchFamily="18" charset="0"/>
              </a:rPr>
              <a:t>Čtvrté vyjmenované slovo je MÝLIT SE.</a:t>
            </a:r>
          </a:p>
          <a:p>
            <a:endParaRPr lang="cs-CZ" sz="3200" dirty="0">
              <a:latin typeface="Bookman Old Style" panose="02050604050505020204" pitchFamily="18" charset="0"/>
            </a:endParaRPr>
          </a:p>
          <a:p>
            <a:r>
              <a:rPr lang="cs-CZ" sz="3200" dirty="0" smtClean="0">
                <a:latin typeface="Bookman Old Style" panose="02050604050505020204" pitchFamily="18" charset="0"/>
              </a:rPr>
              <a:t>Příbuzná slova: </a:t>
            </a:r>
            <a:r>
              <a:rPr lang="cs-CZ" sz="3200" dirty="0">
                <a:latin typeface="Bookman Old Style" panose="02050604050505020204" pitchFamily="18" charset="0"/>
              </a:rPr>
              <a:t>mýlka, mylný, </a:t>
            </a:r>
            <a:r>
              <a:rPr lang="cs-CZ" sz="3200" dirty="0" smtClean="0">
                <a:latin typeface="Bookman Old Style" panose="02050604050505020204" pitchFamily="18" charset="0"/>
              </a:rPr>
              <a:t>omyl, zmýlená</a:t>
            </a:r>
            <a:r>
              <a:rPr lang="cs-CZ" sz="3200" dirty="0">
                <a:latin typeface="Bookman Old Style" panose="02050604050505020204" pitchFamily="18" charset="0"/>
              </a:rPr>
              <a:t>, neomylný</a:t>
            </a:r>
          </a:p>
          <a:p>
            <a:endParaRPr lang="cs-CZ" dirty="0"/>
          </a:p>
        </p:txBody>
      </p:sp>
      <p:pic>
        <p:nvPicPr>
          <p:cNvPr id="5122" name="Picture 2" descr="C:\Users\uživatel\AppData\Local\Microsoft\Windows\Temporary Internet Files\Content.IE5\M96NF4NN\MC9002955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852936"/>
            <a:ext cx="4023364" cy="267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5816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HMYZ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2194560"/>
            <a:ext cx="4409688" cy="406908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Bookman Old Style" panose="02050604050505020204" pitchFamily="18" charset="0"/>
              </a:rPr>
              <a:t>Páté vyjmenované slovo je HMYZ.</a:t>
            </a:r>
          </a:p>
          <a:p>
            <a:endParaRPr lang="cs-CZ" sz="3600" dirty="0">
              <a:latin typeface="Bookman Old Style" panose="02050604050505020204" pitchFamily="18" charset="0"/>
            </a:endParaRPr>
          </a:p>
          <a:p>
            <a:r>
              <a:rPr lang="cs-CZ" sz="3600" dirty="0" smtClean="0">
                <a:latin typeface="Bookman Old Style" panose="02050604050505020204" pitchFamily="18" charset="0"/>
              </a:rPr>
              <a:t>Příbuzná slova: </a:t>
            </a:r>
            <a:r>
              <a:rPr lang="cs-CZ" sz="3600" dirty="0">
                <a:latin typeface="Bookman Old Style" panose="02050604050505020204" pitchFamily="18" charset="0"/>
              </a:rPr>
              <a:t>hmyzí, hmyzožravec</a:t>
            </a:r>
          </a:p>
        </p:txBody>
      </p:sp>
      <p:pic>
        <p:nvPicPr>
          <p:cNvPr id="6146" name="Picture 2" descr="C:\Users\uživatel\AppData\Local\Microsoft\Windows\Temporary Internet Files\Content.IE5\MBNJE0WS\MC9004380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4888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0176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MYŠ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2194560"/>
            <a:ext cx="4337680" cy="406908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Bookman Old Style" panose="02050604050505020204" pitchFamily="18" charset="0"/>
              </a:rPr>
              <a:t>Šesté vyjmenované slovo je MYŠ.</a:t>
            </a:r>
          </a:p>
          <a:p>
            <a:endParaRPr lang="cs-CZ" sz="3600" dirty="0">
              <a:latin typeface="Bookman Old Style" panose="02050604050505020204" pitchFamily="18" charset="0"/>
            </a:endParaRPr>
          </a:p>
          <a:p>
            <a:r>
              <a:rPr lang="cs-CZ" sz="3600" dirty="0" smtClean="0">
                <a:latin typeface="Bookman Old Style" panose="02050604050505020204" pitchFamily="18" charset="0"/>
              </a:rPr>
              <a:t>Příbuzná slova: </a:t>
            </a:r>
            <a:r>
              <a:rPr lang="cs-CZ" sz="3600" dirty="0">
                <a:latin typeface="Bookman Old Style" panose="02050604050505020204" pitchFamily="18" charset="0"/>
              </a:rPr>
              <a:t>myšák, myšina</a:t>
            </a:r>
          </a:p>
        </p:txBody>
      </p:sp>
      <p:pic>
        <p:nvPicPr>
          <p:cNvPr id="7171" name="Picture 3" descr="C:\Users\uživatel\AppData\Local\Microsoft\Windows\Temporary Internet Files\Content.IE5\MBNJE0WS\MC90032965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" y="3001224"/>
            <a:ext cx="4986625" cy="237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25830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HLEMÝŽĎ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2194560"/>
            <a:ext cx="4337680" cy="4069080"/>
          </a:xfrm>
        </p:spPr>
        <p:txBody>
          <a:bodyPr/>
          <a:lstStyle/>
          <a:p>
            <a:r>
              <a:rPr lang="cs-CZ" sz="4400" dirty="0" smtClean="0">
                <a:latin typeface="Bookman Old Style" panose="02050604050505020204" pitchFamily="18" charset="0"/>
              </a:rPr>
              <a:t>Sedmé vyjmenované slovo je HLEMÝŽĎ.</a:t>
            </a:r>
          </a:p>
          <a:p>
            <a:endParaRPr lang="cs-CZ" dirty="0"/>
          </a:p>
        </p:txBody>
      </p:sp>
      <p:pic>
        <p:nvPicPr>
          <p:cNvPr id="8194" name="Picture 2" descr="C:\Users\uživatel\AppData\Local\Microsoft\Windows\Temporary Internet Files\Content.IE5\71HE1B6J\MC900391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92896"/>
            <a:ext cx="3681386" cy="306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4218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MÝTIT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2194560"/>
            <a:ext cx="4337680" cy="4069080"/>
          </a:xfrm>
        </p:spPr>
        <p:txBody>
          <a:bodyPr/>
          <a:lstStyle/>
          <a:p>
            <a:r>
              <a:rPr lang="cs-CZ" sz="3200" dirty="0" smtClean="0">
                <a:latin typeface="Bookman Old Style" panose="02050604050505020204" pitchFamily="18" charset="0"/>
              </a:rPr>
              <a:t>Osmé vyjmenované slovo je MÝTIT.</a:t>
            </a:r>
          </a:p>
          <a:p>
            <a:endParaRPr lang="cs-CZ" sz="3200" dirty="0">
              <a:latin typeface="Bookman Old Style" panose="02050604050505020204" pitchFamily="18" charset="0"/>
            </a:endParaRPr>
          </a:p>
          <a:p>
            <a:r>
              <a:rPr lang="cs-CZ" sz="3200" dirty="0" smtClean="0">
                <a:latin typeface="Bookman Old Style" panose="02050604050505020204" pitchFamily="18" charset="0"/>
              </a:rPr>
              <a:t>Příbuzná slova: mýtina, vymýtit</a:t>
            </a:r>
            <a:r>
              <a:rPr lang="cs-CZ" sz="3200" dirty="0">
                <a:latin typeface="Bookman Old Style" panose="02050604050505020204" pitchFamily="18" charset="0"/>
              </a:rPr>
              <a:t>, vymycovat</a:t>
            </a:r>
          </a:p>
          <a:p>
            <a:endParaRPr lang="cs-CZ" dirty="0"/>
          </a:p>
        </p:txBody>
      </p:sp>
      <p:pic>
        <p:nvPicPr>
          <p:cNvPr id="9219" name="Picture 3" descr="C:\Users\uživatel\AppData\Local\Microsoft\Windows\Temporary Internet Files\Content.IE5\71HE1B6J\MC9002526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95" y="2780928"/>
            <a:ext cx="3206063" cy="3260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1950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ZAMYKAT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2194560"/>
            <a:ext cx="4409688" cy="4069080"/>
          </a:xfrm>
        </p:spPr>
        <p:txBody>
          <a:bodyPr/>
          <a:lstStyle/>
          <a:p>
            <a:r>
              <a:rPr lang="cs-CZ" sz="3200" dirty="0" smtClean="0">
                <a:latin typeface="Bookman Old Style" panose="02050604050505020204" pitchFamily="18" charset="0"/>
              </a:rPr>
              <a:t>Deváté vyjmenované slovo je ZAMYKAT.</a:t>
            </a:r>
          </a:p>
          <a:p>
            <a:endParaRPr lang="cs-CZ" sz="3200" dirty="0">
              <a:latin typeface="Bookman Old Style" panose="02050604050505020204" pitchFamily="18" charset="0"/>
            </a:endParaRPr>
          </a:p>
          <a:p>
            <a:r>
              <a:rPr lang="cs-CZ" sz="3200" dirty="0" smtClean="0">
                <a:latin typeface="Bookman Old Style" panose="02050604050505020204" pitchFamily="18" charset="0"/>
              </a:rPr>
              <a:t>Příbuzná slova: </a:t>
            </a:r>
            <a:r>
              <a:rPr lang="cs-CZ" sz="3200" dirty="0">
                <a:latin typeface="Bookman Old Style" panose="02050604050505020204" pitchFamily="18" charset="0"/>
              </a:rPr>
              <a:t>odmykat, </a:t>
            </a:r>
            <a:r>
              <a:rPr lang="cs-CZ" sz="3200" dirty="0" smtClean="0">
                <a:latin typeface="Bookman Old Style" panose="02050604050505020204" pitchFamily="18" charset="0"/>
              </a:rPr>
              <a:t>nedomykat, vymykat </a:t>
            </a:r>
            <a:r>
              <a:rPr lang="cs-CZ" sz="3200" dirty="0">
                <a:latin typeface="Bookman Old Style" panose="02050604050505020204" pitchFamily="18" charset="0"/>
              </a:rPr>
              <a:t>se</a:t>
            </a:r>
          </a:p>
          <a:p>
            <a:endParaRPr lang="cs-CZ" dirty="0"/>
          </a:p>
        </p:txBody>
      </p:sp>
      <p:pic>
        <p:nvPicPr>
          <p:cNvPr id="10242" name="Picture 2" descr="C:\Users\uživatel\AppData\Local\Microsoft\Windows\Temporary Internet Files\Content.IE5\3A9WNVSX\MP9004424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20336"/>
            <a:ext cx="3131840" cy="472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9161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SMÝKAT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2194560"/>
            <a:ext cx="4409688" cy="440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Bookman Old Style" panose="02050604050505020204" pitchFamily="18" charset="0"/>
              </a:rPr>
              <a:t>Desáté vyjmenované slovo je SMÝKAT.</a:t>
            </a:r>
          </a:p>
          <a:p>
            <a:endParaRPr lang="cs-CZ" sz="3600" dirty="0">
              <a:latin typeface="Bookman Old Style" panose="02050604050505020204" pitchFamily="18" charset="0"/>
            </a:endParaRPr>
          </a:p>
          <a:p>
            <a:r>
              <a:rPr lang="cs-CZ" sz="3600" dirty="0" smtClean="0">
                <a:latin typeface="Bookman Old Style" panose="02050604050505020204" pitchFamily="18" charset="0"/>
              </a:rPr>
              <a:t>Příbuzná slova: smyk, smýčit</a:t>
            </a:r>
            <a:r>
              <a:rPr lang="cs-CZ" sz="3600" dirty="0">
                <a:latin typeface="Bookman Old Style" panose="02050604050505020204" pitchFamily="18" charset="0"/>
              </a:rPr>
              <a:t>, smyčec, smyčka, průsmyk</a:t>
            </a:r>
          </a:p>
          <a:p>
            <a:endParaRPr lang="cs-CZ" dirty="0"/>
          </a:p>
        </p:txBody>
      </p:sp>
      <p:pic>
        <p:nvPicPr>
          <p:cNvPr id="11266" name="Picture 2" descr="C:\Users\uživatel\AppData\Local\Microsoft\Windows\Temporary Internet Files\Content.IE5\M96NF4NN\MC9004413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19362"/>
            <a:ext cx="2174726" cy="334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83830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DMÝCHAT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2194560"/>
            <a:ext cx="4049648" cy="4069080"/>
          </a:xfrm>
        </p:spPr>
        <p:txBody>
          <a:bodyPr/>
          <a:lstStyle/>
          <a:p>
            <a:r>
              <a:rPr lang="cs-CZ" sz="3200" dirty="0" smtClean="0">
                <a:latin typeface="Bookman Old Style" panose="02050604050505020204" pitchFamily="18" charset="0"/>
              </a:rPr>
              <a:t>Jedenácté vyjmenované slovo je DMÝCHAT.</a:t>
            </a:r>
          </a:p>
          <a:p>
            <a:endParaRPr lang="cs-CZ" sz="3200" dirty="0">
              <a:latin typeface="Bookman Old Style" panose="02050604050505020204" pitchFamily="18" charset="0"/>
            </a:endParaRPr>
          </a:p>
          <a:p>
            <a:r>
              <a:rPr lang="cs-CZ" sz="3200" dirty="0" smtClean="0">
                <a:latin typeface="Bookman Old Style" panose="02050604050505020204" pitchFamily="18" charset="0"/>
              </a:rPr>
              <a:t>Příbuzná slova: dmýchadlo, rozdmýchat</a:t>
            </a:r>
            <a:endParaRPr lang="cs-CZ" sz="3200" dirty="0">
              <a:latin typeface="Bookman Old Style" panose="02050604050505020204" pitchFamily="18" charset="0"/>
            </a:endParaRPr>
          </a:p>
          <a:p>
            <a:endParaRPr lang="cs-CZ" dirty="0"/>
          </a:p>
        </p:txBody>
      </p:sp>
      <p:pic>
        <p:nvPicPr>
          <p:cNvPr id="12290" name="Picture 2" descr="C:\Users\uživatel\AppData\Local\Microsoft\Windows\Temporary Internet Files\Content.IE5\M96NF4NN\MC9002988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2949815"/>
            <a:ext cx="4464496" cy="3052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24237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CHMÝŘÍ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2194560"/>
            <a:ext cx="4553704" cy="4069080"/>
          </a:xfrm>
        </p:spPr>
        <p:txBody>
          <a:bodyPr/>
          <a:lstStyle/>
          <a:p>
            <a:r>
              <a:rPr lang="cs-CZ" sz="4000" dirty="0" smtClean="0">
                <a:latin typeface="Bookman Old Style" panose="02050604050505020204" pitchFamily="18" charset="0"/>
              </a:rPr>
              <a:t>Dvanácté vyjmenované slovo je CHMÝŘÍ.</a:t>
            </a:r>
          </a:p>
          <a:p>
            <a:endParaRPr lang="cs-CZ" dirty="0"/>
          </a:p>
        </p:txBody>
      </p:sp>
      <p:pic>
        <p:nvPicPr>
          <p:cNvPr id="13314" name="Picture 2" descr="C:\Users\uživatel\AppData\Local\Microsoft\Windows\Temporary Internet Files\Content.IE5\3A9WNVSX\MP9004279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780928"/>
            <a:ext cx="4031728" cy="2686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3497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u="sng" dirty="0" smtClean="0">
                <a:latin typeface="Bookman Old Style" panose="02050604050505020204" pitchFamily="18" charset="0"/>
              </a:rPr>
              <a:t>NACHOMÝTNOUT SE</a:t>
            </a:r>
            <a:endParaRPr lang="cs-CZ" sz="54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2194560"/>
            <a:ext cx="4481696" cy="406908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anose="02050604050505020204" pitchFamily="18" charset="0"/>
              </a:rPr>
              <a:t>Třinácté vyjmenované slovo je NACHOMÝTNOUT SE.</a:t>
            </a:r>
          </a:p>
          <a:p>
            <a:endParaRPr lang="cs-CZ" sz="3200" dirty="0">
              <a:latin typeface="Bookman Old Style" panose="02050604050505020204" pitchFamily="18" charset="0"/>
            </a:endParaRPr>
          </a:p>
          <a:p>
            <a:r>
              <a:rPr lang="cs-CZ" sz="3200" dirty="0" smtClean="0">
                <a:latin typeface="Bookman Old Style" panose="02050604050505020204" pitchFamily="18" charset="0"/>
              </a:rPr>
              <a:t>Příbuzná slova: </a:t>
            </a:r>
            <a:r>
              <a:rPr lang="cs-CZ" sz="3200" dirty="0">
                <a:latin typeface="Bookman Old Style" panose="02050604050505020204" pitchFamily="18" charset="0"/>
              </a:rPr>
              <a:t>ochomýtat se</a:t>
            </a:r>
          </a:p>
        </p:txBody>
      </p:sp>
      <p:pic>
        <p:nvPicPr>
          <p:cNvPr id="14338" name="Picture 2" descr="C:\Users\uživatel\AppData\Local\Microsoft\Windows\Temporary Internet Files\Content.IE5\3A9WNVSX\MC9003590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2976"/>
            <a:ext cx="3659806" cy="201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76952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LITOMYŠL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2194560"/>
            <a:ext cx="4193664" cy="4069080"/>
          </a:xfrm>
        </p:spPr>
        <p:txBody>
          <a:bodyPr/>
          <a:lstStyle/>
          <a:p>
            <a:r>
              <a:rPr lang="cs-CZ" sz="4000" dirty="0" smtClean="0">
                <a:latin typeface="Bookman Old Style" panose="02050604050505020204" pitchFamily="18" charset="0"/>
              </a:rPr>
              <a:t>Čtrnácté vyjmenované slovo je LITOMYŠL.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5362" name="Picture 2" descr="http://upload.wikimedia.org/wikipedia/commons/thumb/d/d3/Litom_n%C3%A1m_k_radnici_DSCN1426.JPG/800px-Litom_n%C3%A1m_k_radnici_DSCN14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2976"/>
            <a:ext cx="422709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70860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Bookman Old Style" panose="02050604050505020204" pitchFamily="18" charset="0"/>
              </a:rPr>
              <a:t>Úkoly</a:t>
            </a:r>
            <a:endParaRPr lang="cs-CZ" sz="7200" u="sng" dirty="0">
              <a:latin typeface="Bookman Old Style" panose="020506040505050202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204864"/>
            <a:ext cx="8730168" cy="4464496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Bookman Old Style" panose="02050604050505020204" pitchFamily="18" charset="0"/>
              </a:rPr>
              <a:t>1) Seřaďte vyjmenovaná slova po M.</a:t>
            </a:r>
          </a:p>
          <a:p>
            <a:endParaRPr lang="cs-CZ" sz="2400" dirty="0">
              <a:latin typeface="Bookman Old Style" panose="02050604050505020204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Bookman Old Style" panose="02050604050505020204" pitchFamily="18" charset="0"/>
              </a:rPr>
              <a:t>Mýtit, smýkat, Litomyšl, chmýří, myslit, hmyz, hlemýžď, mýt, nachomýtnout se, my, myš, mýlit se, zamykat, dmýchat</a:t>
            </a:r>
          </a:p>
          <a:p>
            <a:pPr marL="0" indent="0">
              <a:buNone/>
            </a:pPr>
            <a:endParaRPr lang="cs-CZ" sz="2400" dirty="0">
              <a:latin typeface="Bookman Old Style" panose="02050604050505020204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Bookman Old Style" panose="02050604050505020204" pitchFamily="18" charset="0"/>
              </a:rPr>
              <a:t>1. ________ 2. _________ 3. _________ 4. ________5.________ 6.____7. ________ 8. _________ 9. _________ 10. _________ 11. __________12.________ 13.__________________ 14.___________</a:t>
            </a:r>
            <a:endParaRPr lang="cs-CZ" sz="2400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4360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Bookman Old Style" panose="02050604050505020204" pitchFamily="18" charset="0"/>
              </a:rPr>
              <a:t>2) Nyní vyjmenujte všechny vyjmenovaná slova, pokud nerozumíte významu slov, zeptejte se.</a:t>
            </a:r>
          </a:p>
          <a:p>
            <a:endParaRPr lang="cs-CZ" sz="3600" dirty="0">
              <a:latin typeface="Bookman Old Style" panose="02050604050505020204" pitchFamily="18" charset="0"/>
            </a:endParaRPr>
          </a:p>
          <a:p>
            <a:r>
              <a:rPr lang="cs-CZ" sz="3600" dirty="0" smtClean="0">
                <a:latin typeface="Bookman Old Style" panose="02050604050505020204" pitchFamily="18" charset="0"/>
              </a:rPr>
              <a:t>3) Vytvořte alespoň 2 věty s každým vyjmenovaným slovem.</a:t>
            </a:r>
            <a:endParaRPr lang="cs-CZ" sz="3600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41734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640960" cy="5616624"/>
          </a:xfrm>
        </p:spPr>
        <p:txBody>
          <a:bodyPr>
            <a:normAutofit/>
          </a:bodyPr>
          <a:lstStyle/>
          <a:p>
            <a:r>
              <a:rPr lang="cs-CZ" dirty="0" smtClean="0"/>
              <a:t>Cit. 2014 – 01 – 19</a:t>
            </a:r>
          </a:p>
          <a:p>
            <a:r>
              <a:rPr lang="cs-CZ" dirty="0" smtClean="0"/>
              <a:t>Obrazový materiál dostupný na: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upload.wikimedia.org/wikipedia/commons/thumb/d/d3/Litom_n%C3%A1m_k_radnici_DSCN1426.JPG/800px-Litom_n%C3%A1m_k_radnici_DSCN1426.JPG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19.1.2014 </a:t>
            </a:r>
            <a:r>
              <a:rPr lang="cs-CZ" dirty="0" smtClean="0"/>
              <a:t>– 20:35</a:t>
            </a:r>
          </a:p>
          <a:p>
            <a:pPr marL="0" indent="0">
              <a:buNone/>
            </a:pPr>
            <a:r>
              <a:rPr lang="cs-CZ" dirty="0" smtClean="0"/>
              <a:t>Klipart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19.1.2014 – </a:t>
            </a:r>
            <a:r>
              <a:rPr lang="cs-CZ" dirty="0" smtClean="0"/>
              <a:t>20:36 – 21.02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36726917"/>
      </p:ext>
    </p:extLst>
  </p:cSld>
  <p:clrMapOvr>
    <a:masterClrMapping/>
  </p:clrMapOvr>
</p:sld>
</file>

<file path=ppt/theme/theme1.xml><?xml version="1.0" encoding="utf-8"?>
<a:theme xmlns:a="http://schemas.openxmlformats.org/drawingml/2006/main" name="Kondenzační stopa">
  <a:themeElements>
    <a:clrScheme name="Kondenzační stopa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Kondenzační stopa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ondenzační stopa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Kondenzační stopa</Template>
  <TotalTime>379</TotalTime>
  <Words>447</Words>
  <Application>Microsoft Office PowerPoint</Application>
  <PresentationFormat>Předvádění na obrazovce (4:3)</PresentationFormat>
  <Paragraphs>92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Kondenzační stopa</vt:lpstr>
      <vt:lpstr>Prezentace aplikace PowerPoint</vt:lpstr>
      <vt:lpstr>Vyjmenovaná slova </vt:lpstr>
      <vt:lpstr>MY</vt:lpstr>
      <vt:lpstr>MÝT</vt:lpstr>
      <vt:lpstr>MYSLIT</vt:lpstr>
      <vt:lpstr>MÝLIT SE</vt:lpstr>
      <vt:lpstr>HMYZ</vt:lpstr>
      <vt:lpstr>MYŠ</vt:lpstr>
      <vt:lpstr>HLEMÝŽĎ</vt:lpstr>
      <vt:lpstr>MÝTIT</vt:lpstr>
      <vt:lpstr>ZAMYKAT</vt:lpstr>
      <vt:lpstr>SMÝKAT</vt:lpstr>
      <vt:lpstr>DMÝCHAT</vt:lpstr>
      <vt:lpstr>CHMÝŘÍ</vt:lpstr>
      <vt:lpstr>NACHOMÝTNOUT SE</vt:lpstr>
      <vt:lpstr>LITOMYŠL</vt:lpstr>
      <vt:lpstr>Úkoly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56</cp:revision>
  <dcterms:created xsi:type="dcterms:W3CDTF">2012-10-04T17:02:39Z</dcterms:created>
  <dcterms:modified xsi:type="dcterms:W3CDTF">2014-09-01T14:55:00Z</dcterms:modified>
</cp:coreProperties>
</file>