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4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3C04EE8-B1BF-4CE1-96EE-A0D17694C44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4C55DE-3F92-42A3-884B-BFA1421322F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ROZDĚLENÍ </a:t>
            </a:r>
            <a:r>
              <a:rPr lang="cs-CZ" sz="3600" dirty="0" smtClean="0"/>
              <a:t>ŽIVOČICHŮ </a:t>
            </a:r>
            <a:r>
              <a:rPr lang="cs-CZ" sz="3600" dirty="0" smtClean="0"/>
              <a:t>PODLE </a:t>
            </a:r>
            <a:r>
              <a:rPr lang="cs-CZ" sz="3600" dirty="0" smtClean="0"/>
              <a:t>STAVBY TĚLA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VY_32_INOVACE_06-51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9018492"/>
              </p:ext>
            </p:extLst>
          </p:nvPr>
        </p:nvGraphicFramePr>
        <p:xfrm>
          <a:off x="1511564" y="1772816"/>
          <a:ext cx="6208395" cy="2987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1807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6151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</a:t>
                      </a:r>
                      <a:r>
                        <a:rPr lang="cs-CZ" sz="1400" kern="50" baseline="0" dirty="0" smtClean="0">
                          <a:effectLst/>
                        </a:rPr>
                        <a:t>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6151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6151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807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Živočichové – rozdělení podle stavby těla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807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6151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16.4.2011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4226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– rozdělení živočichů podle stavby těla.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4755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OBRATLOVCI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BEZOBRATLÍ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cs-CZ" sz="2800" dirty="0"/>
              <a:t>m</a:t>
            </a:r>
            <a:r>
              <a:rPr lang="cs-CZ" sz="2800" dirty="0" smtClean="0"/>
              <a:t>ají kostru</a:t>
            </a:r>
          </a:p>
          <a:p>
            <a:pPr>
              <a:lnSpc>
                <a:spcPct val="250000"/>
              </a:lnSpc>
            </a:pPr>
            <a:r>
              <a:rPr lang="cs-CZ" sz="2800" dirty="0"/>
              <a:t>p</a:t>
            </a:r>
            <a:r>
              <a:rPr lang="cs-CZ" sz="2800" dirty="0" smtClean="0"/>
              <a:t>áteř je složená 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cs-CZ" sz="2800" dirty="0" smtClean="0"/>
              <a:t>   z obratlů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cs-CZ" sz="2800" dirty="0"/>
              <a:t>n</a:t>
            </a:r>
            <a:r>
              <a:rPr lang="cs-CZ" sz="2800" dirty="0" smtClean="0"/>
              <a:t>emají kostru složenou z kostí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209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OBRATLOVCI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2800" dirty="0" smtClean="0"/>
              <a:t>do této skupiny patří: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r</a:t>
            </a:r>
            <a:r>
              <a:rPr lang="cs-CZ" sz="2800" dirty="0" smtClean="0"/>
              <a:t>yby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bojživelníci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lazi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táci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avci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7534" y="3756629"/>
            <a:ext cx="2251460" cy="168859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132856"/>
            <a:ext cx="2304256" cy="15409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9414" y="4580710"/>
            <a:ext cx="2199846" cy="152889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8016" y="4580710"/>
            <a:ext cx="2177920" cy="1451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9414" y="1772816"/>
            <a:ext cx="2261199" cy="183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56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RYBY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ž</a:t>
            </a:r>
            <a:r>
              <a:rPr lang="cs-CZ" sz="2800" dirty="0" smtClean="0"/>
              <a:t>ijí ve vodě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ělo pokryté šupinami</a:t>
            </a:r>
          </a:p>
          <a:p>
            <a:r>
              <a:rPr lang="cs-CZ" sz="2800" dirty="0" smtClean="0"/>
              <a:t>dýchají žábrami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ř.: kapr, štika, okoun, pstruh, úhoř, candát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732349"/>
            <a:ext cx="2555776" cy="19168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148088"/>
            <a:ext cx="2627784" cy="150440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3646917"/>
            <a:ext cx="2987824" cy="200557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78834" y="5666167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kapr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5666167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štika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5666167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okoun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282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OBOJŽIVELNÍCI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m</a:t>
            </a:r>
            <a:r>
              <a:rPr lang="cs-CZ" sz="2800" dirty="0" smtClean="0"/>
              <a:t>ohou žít ve vodě i na souši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ř.: mlok, čolek, skokan, ropucha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883311"/>
            <a:ext cx="2843808" cy="189468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522" y="3068960"/>
            <a:ext cx="2771800" cy="173930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068960"/>
            <a:ext cx="2381936" cy="170903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83568" y="480826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Mlok skvrnitý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58712" y="480010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Čolek horský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4774385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Ropucha obecná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652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PLAZI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ělo pokryté šupinami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ř.: hadi, želvy, ještěrky, krokodýli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365104"/>
            <a:ext cx="2913771" cy="19425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750582"/>
            <a:ext cx="3225622" cy="211681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4" y="2734625"/>
            <a:ext cx="3096345" cy="207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85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PTÁCI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ělo pokryto peřím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ohybují se pomocí křídel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ř.: kos, vrabec, čáp, sova, orel, kachna, bažant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212976"/>
            <a:ext cx="1788781" cy="26720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238547"/>
            <a:ext cx="3096344" cy="2646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613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SAVCI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 narození sají od matky mléko	</a:t>
            </a:r>
            <a:r>
              <a:rPr lang="cs-CZ" sz="2800" dirty="0"/>
              <a:t>	</a:t>
            </a:r>
            <a:r>
              <a:rPr lang="cs-CZ" sz="2800" dirty="0" smtClean="0"/>
              <a:t>savci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atří sem i člověk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ř.: zajíc, veverka, ježek, liška, netopýr, krysa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904148" y="184482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140099"/>
            <a:ext cx="3816424" cy="28575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578787"/>
            <a:ext cx="4206713" cy="2418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0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BEZOBRATLÍ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myz (motýl, šváb, komár, moucha, vosa, včela, čmelák, mšice, mravenec, slunéčko sedmitečné, blecha, klíště, škvor)</a:t>
            </a:r>
          </a:p>
          <a:p>
            <a:endParaRPr lang="cs-CZ" sz="2800" dirty="0" smtClean="0"/>
          </a:p>
          <a:p>
            <a:r>
              <a:rPr lang="cs-CZ" sz="2800" dirty="0" smtClean="0"/>
              <a:t>pavouci (sekáč, sklípkan)</a:t>
            </a:r>
          </a:p>
          <a:p>
            <a:endParaRPr lang="cs-CZ" sz="2800" dirty="0" smtClean="0"/>
          </a:p>
          <a:p>
            <a:r>
              <a:rPr lang="cs-CZ" sz="2800" dirty="0"/>
              <a:t>p</a:t>
            </a:r>
            <a:r>
              <a:rPr lang="cs-CZ" sz="2800" dirty="0" smtClean="0"/>
              <a:t>lži (</a:t>
            </a:r>
            <a:r>
              <a:rPr lang="cs-CZ" sz="2800" dirty="0" err="1" smtClean="0"/>
              <a:t>plzák</a:t>
            </a:r>
            <a:r>
              <a:rPr lang="cs-CZ" sz="2800" dirty="0" smtClean="0"/>
              <a:t>, slimák)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m</a:t>
            </a:r>
            <a:r>
              <a:rPr lang="cs-CZ" sz="2800" dirty="0" smtClean="0"/>
              <a:t>lži (škeble, ústřice)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7735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HMYZ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ejvětší živočišná rodina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řes milion různých druhů (mravenci, brouci, včely, motýli)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ají šest nohou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ěkteří jsou okřídlení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ěkteří mají tělo chráněno pevnou schránkou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ýchají vzdušnicemi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013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UŽITEČNÝ HMYZ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pylovači (včela, čmelák, motýl)</a:t>
            </a:r>
          </a:p>
          <a:p>
            <a:r>
              <a:rPr lang="cs-CZ" sz="2800" dirty="0"/>
              <a:t>h</a:t>
            </a:r>
            <a:r>
              <a:rPr lang="cs-CZ" sz="2800" dirty="0" smtClean="0"/>
              <a:t>myz, který nám poskytuje různé produkty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(med, vosky, oleje, přírodní léčiva, barviva,</a:t>
            </a:r>
          </a:p>
          <a:p>
            <a:pPr marL="0" indent="0">
              <a:buNone/>
            </a:pPr>
            <a:r>
              <a:rPr lang="cs-CZ" sz="2800" dirty="0" smtClean="0"/>
              <a:t>   hedvábí)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redátoři – hubí jiné druhy hmyzu (slunéčko sedmitečné)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dravotní policie – hmyz, živící se tlejícími rostlinami, živočichy či výkaly (chrobáci, hrobaříci)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3484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ŠKODLIVÝ HMYZ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š</a:t>
            </a:r>
            <a:r>
              <a:rPr lang="cs-CZ" sz="2800" dirty="0" smtClean="0"/>
              <a:t>kůdci na rostlinách (mšice, mandelinka bramborová, housenky běláska zelného)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arazité a hmyz sající krev (klíšťata, komáři)</a:t>
            </a:r>
          </a:p>
          <a:p>
            <a:r>
              <a:rPr lang="cs-CZ" sz="2800" dirty="0" smtClean="0"/>
              <a:t>dřevokazný hmyz (červotoči)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717032"/>
            <a:ext cx="2476831" cy="23853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717032"/>
            <a:ext cx="2767202" cy="1841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16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ŠTIKOVÁ, Věra. </a:t>
            </a:r>
            <a:r>
              <a:rPr lang="cs-CZ" sz="1800" i="1" dirty="0"/>
              <a:t>PRVOUKA 3 : UČEBNICE PRO 3.ROČNÍK ZÁKLADNÍ ŠKOLY</a:t>
            </a:r>
            <a:r>
              <a:rPr lang="cs-CZ" sz="1800" dirty="0"/>
              <a:t>. Brno : Nová škola, 2006. 75 s. ISBN 80-7289-044-1.</a:t>
            </a:r>
            <a:endParaRPr lang="cs-CZ" sz="1800" dirty="0" smtClean="0"/>
          </a:p>
          <a:p>
            <a:r>
              <a:rPr lang="cs-CZ" sz="1800" dirty="0" smtClean="0"/>
              <a:t>JINDROVÁ</a:t>
            </a:r>
            <a:r>
              <a:rPr lang="cs-CZ" sz="1800" dirty="0"/>
              <a:t>, Renata. </a:t>
            </a:r>
            <a:r>
              <a:rPr lang="cs-CZ" sz="1800" i="1" dirty="0"/>
              <a:t>Hmyz - nejen zlý škůdce, ale i náš spojenec</a:t>
            </a:r>
            <a:r>
              <a:rPr lang="cs-CZ" sz="1800" dirty="0"/>
              <a:t> [online]. 12.1. 2007 [cit. 2011-05-15]. Příroda.cz. Dostupné z WWW: &lt;http://www.priroda.cz/</a:t>
            </a:r>
            <a:r>
              <a:rPr lang="cs-CZ" sz="1800" dirty="0" err="1"/>
              <a:t>clanky.php?detail</a:t>
            </a:r>
            <a:r>
              <a:rPr lang="cs-CZ" sz="1800" dirty="0"/>
              <a:t>=811&gt;. ISSN 1801-2787</a:t>
            </a:r>
            <a:r>
              <a:rPr lang="cs-CZ" sz="1800" dirty="0" smtClean="0"/>
              <a:t>.</a:t>
            </a:r>
            <a:endParaRPr lang="cs-CZ" sz="1800" dirty="0"/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2011-04-15]. </a:t>
            </a:r>
            <a:r>
              <a:rPr lang="cs-CZ" sz="1800" dirty="0"/>
              <a:t>Dostupné z WWW: &lt;http://commons.wikimedia.org/wiki/File:AD2009Aug07_Natrix_natrix_07.jpg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2011-04-15]. </a:t>
            </a:r>
            <a:r>
              <a:rPr lang="cs-CZ" sz="1800" dirty="0"/>
              <a:t>Dostupné z WWW: &lt;http://commons.wikimedia.org/wiki/</a:t>
            </a:r>
            <a:r>
              <a:rPr lang="cs-CZ" sz="1800" dirty="0" err="1"/>
              <a:t>File:Criollo_horse.jpg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2011-04-15]. Dostupné z WWW: &lt;http://commons.wikimedia.org/wiki/File:Labu%C5%A5,_%C5%BDeb%C4%9Bt%C3%ADnsk%C3%BD_rybn%C3%ADk.JPG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2011-04-15]. Dostupné z WWW: </a:t>
            </a:r>
            <a:r>
              <a:rPr lang="en-US" sz="1800" dirty="0"/>
              <a:t>&lt;</a:t>
            </a:r>
            <a:r>
              <a:rPr lang="cs-CZ" sz="1800" dirty="0"/>
              <a:t>http://commons.wikimedia.org/wiki/File:Rzekotka_drzewna_2.jpg</a:t>
            </a:r>
            <a:r>
              <a:rPr lang="en-US" sz="1800" dirty="0"/>
              <a:t>&gt;.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49597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208912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04-15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&lt;http://commons.wikimedia.org/wiki/File:File-Salmo_trutta_Prague_Vltava_3.jpg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04-15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&lt;http://commons.wikimedia.org/wiki/File:Kapr_obecn%C3%BD.jpg&gt;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04-15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&lt;http://commons.wikimedia.org/wiki/File:Esox_lucius_Prague_Vltava_2.jpg&gt;.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04-15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&lt;http://commons.wikimedia.org/wiki/File:Perca_fluviatilis_Prague_Vltava_3.jpg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04-15</a:t>
            </a:r>
            <a:r>
              <a:rPr lang="cs-CZ" dirty="0" smtClean="0"/>
              <a:t>]. </a:t>
            </a:r>
            <a:r>
              <a:rPr lang="cs-CZ" dirty="0"/>
              <a:t>Dostupné z WWW: </a:t>
            </a:r>
            <a:r>
              <a:rPr lang="en-US" dirty="0"/>
              <a:t>&lt;</a:t>
            </a:r>
            <a:r>
              <a:rPr lang="cs-CZ" dirty="0"/>
              <a:t>http://commons.wikimedia.org/wiki/File:Salamandra_salamandra_in_Skryjsk%C3%A1_jez%C3%ADrka.jpg</a:t>
            </a:r>
            <a:r>
              <a:rPr lang="en-US" dirty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2011-04-16]. </a:t>
            </a:r>
            <a:r>
              <a:rPr lang="cs-CZ" dirty="0"/>
              <a:t>Dostupné z WWW: </a:t>
            </a:r>
            <a:r>
              <a:rPr lang="en-US" dirty="0"/>
              <a:t>&lt;</a:t>
            </a:r>
            <a:r>
              <a:rPr lang="cs-CZ" dirty="0"/>
              <a:t>http://commons.wikimedia.org/wiki/File:Alpine_newt_2.JPG</a:t>
            </a:r>
            <a:r>
              <a:rPr lang="en-US" dirty="0"/>
              <a:t>&gt;.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2011-04-16]. Dostupné z WWW: </a:t>
            </a:r>
            <a:r>
              <a:rPr lang="en-US" dirty="0"/>
              <a:t>&lt;</a:t>
            </a:r>
            <a:r>
              <a:rPr lang="cs-CZ" dirty="0"/>
              <a:t>http://commons.wikimedia.org/wiki/File:Bufo_bufo_on_Kavci_hory.JPG</a:t>
            </a:r>
            <a:r>
              <a:rPr lang="en-US" dirty="0" smtClean="0"/>
              <a:t>&gt;.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2011-04-16]. Dostupné z WWW: &lt;http://commons.wikimedia.org/wiki/</a:t>
            </a:r>
            <a:r>
              <a:rPr lang="cs-CZ" dirty="0" err="1"/>
              <a:t>File:Lightmatter_tortoise.jpg</a:t>
            </a:r>
            <a:r>
              <a:rPr lang="cs-CZ" dirty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0914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06489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2011-04-16]. Dostupné z WWW: &lt;http://commons.wikimedia.org/wiki/File:Bazoule_sacred_crocodiles_MS_6709cropped.JPG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2011-04-16]. Dostupné z WWW: &lt;http://commons.wikimedia.org/wiki/</a:t>
            </a:r>
            <a:r>
              <a:rPr lang="cs-CZ" dirty="0" err="1"/>
              <a:t>File:Common_Blackbird_by_Marco_Hebing.jpg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2011-04-16]. Dostupné z WWW: &lt;http://commons.wikimedia.org/wiki/File:Stork_%28Palic,_Serbia%29.jpg&gt;.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2011-04-16]. Dostupné z WWW: &lt;http://commons.wikimedia.org/wiki/File:Erinaceus_europaeus_LC0119.jpg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2011-04-16]. Dostupné z WWW: &lt;http://commons.wikimedia.org/wiki/</a:t>
            </a:r>
            <a:r>
              <a:rPr lang="cs-CZ" dirty="0" err="1"/>
              <a:t>File:Swift_Fox.jpg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2011-04-16]. Dostupné z WWW: &lt;http://commons.wikimedia.org/wiki/File:Mandelinka_bramborov%C3%A1_a_po%C5%A1kozen%C3%AD_%C5%BE%C3%ADrem_na_nati_bramboru_1.JPG&gt;.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/>
              <a:t>2011-04-16].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File:Ixodes.ricinus.searching.jpg</a:t>
            </a:r>
            <a:r>
              <a:rPr lang="cs-CZ" dirty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08322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260</TotalTime>
  <Words>651</Words>
  <Application>Microsoft Office PowerPoint</Application>
  <PresentationFormat>Předvádění na obrazovce (4:3)</PresentationFormat>
  <Paragraphs>117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ROZDĚLENÍ ŽIVOČICHŮ PODLE STAVBY TĚLA</vt:lpstr>
      <vt:lpstr>ŽIVOČICHOVÉ</vt:lpstr>
      <vt:lpstr>OBRATLOVCI</vt:lpstr>
      <vt:lpstr>RYBY</vt:lpstr>
      <vt:lpstr>OBOJŽIVELNÍCI</vt:lpstr>
      <vt:lpstr>PLAZI</vt:lpstr>
      <vt:lpstr>PTÁCI</vt:lpstr>
      <vt:lpstr>SAVCI</vt:lpstr>
      <vt:lpstr>BEZOBRATLÍ</vt:lpstr>
      <vt:lpstr>HMYZ</vt:lpstr>
      <vt:lpstr>UŽITEČNÝ HMYZ</vt:lpstr>
      <vt:lpstr>ŠKODLIVÝ HMYZ</vt:lpstr>
      <vt:lpstr>POUŽITÁ LITERATURA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</dc:title>
  <dc:creator>Zdeňka Halamová</dc:creator>
  <cp:lastModifiedBy>Zdeňka Halamová</cp:lastModifiedBy>
  <cp:revision>43</cp:revision>
  <dcterms:created xsi:type="dcterms:W3CDTF">2011-05-14T15:56:06Z</dcterms:created>
  <dcterms:modified xsi:type="dcterms:W3CDTF">2012-04-05T08:41:07Z</dcterms:modified>
</cp:coreProperties>
</file>