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2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6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72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703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0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892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944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98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6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35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594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22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8606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74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428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6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91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441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2975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23" r:id="rId1"/>
    <p:sldLayoutId id="2147484124" r:id="rId2"/>
    <p:sldLayoutId id="2147484125" r:id="rId3"/>
    <p:sldLayoutId id="2147484126" r:id="rId4"/>
    <p:sldLayoutId id="2147484127" r:id="rId5"/>
    <p:sldLayoutId id="2147484128" r:id="rId6"/>
    <p:sldLayoutId id="2147484129" r:id="rId7"/>
    <p:sldLayoutId id="2147484130" r:id="rId8"/>
    <p:sldLayoutId id="2147484131" r:id="rId9"/>
    <p:sldLayoutId id="2147484132" r:id="rId10"/>
    <p:sldLayoutId id="2147484133" r:id="rId11"/>
    <p:sldLayoutId id="2147484134" r:id="rId12"/>
    <p:sldLayoutId id="2147484135" r:id="rId13"/>
    <p:sldLayoutId id="2147484136" r:id="rId14"/>
    <p:sldLayoutId id="2147484137" r:id="rId15"/>
    <p:sldLayoutId id="2147484138" r:id="rId16"/>
    <p:sldLayoutId id="2147484139" r:id="rId17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334880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Název projektu: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ZŠ Háj ve Slezsku – Modernizujeme školu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Číslo projektu: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CZ.1.07/1.4.00/21.3459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Oblast podpory: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Jazyk a jazyková komunikace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VY_12_INOVACE_481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Český</a:t>
                      </a:r>
                      <a:r>
                        <a:rPr lang="cs-CZ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jazyk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Prezentace, výklad učiva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Mgr. Andrea Hamplová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Příslovce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Seznámení s novým slovním druhem, budou znát otázky, kterými se zeptat na příslovce. Podtrhávají,</a:t>
                      </a:r>
                      <a:r>
                        <a:rPr lang="cs-CZ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doplňují a</a:t>
                      </a:r>
                      <a:r>
                        <a:rPr lang="cs-CZ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tvoří příslovce </a:t>
                      </a:r>
                      <a:r>
                        <a:rPr lang="cs-CZ" sz="1400" baseline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 přídavných jmen.</a:t>
                      </a:r>
                      <a:endParaRPr lang="cs-CZ" sz="14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31.3.2014</a:t>
                      </a:r>
                      <a:endParaRPr lang="cs-CZ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19.5.2014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24944"/>
            <a:ext cx="7680960" cy="1371600"/>
          </a:xfrm>
        </p:spPr>
        <p:txBody>
          <a:bodyPr>
            <a:normAutofit/>
          </a:bodyPr>
          <a:lstStyle/>
          <a:p>
            <a:r>
              <a:rPr lang="cs-CZ" sz="7200" dirty="0" smtClean="0">
                <a:latin typeface="Comic Sans MS" panose="030F0702030302020204" pitchFamily="66" charset="0"/>
              </a:rPr>
              <a:t>      </a:t>
            </a:r>
            <a:r>
              <a:rPr lang="cs-CZ" sz="7200" dirty="0" err="1" smtClean="0">
                <a:latin typeface="Comic Sans MS" panose="030F0702030302020204" pitchFamily="66" charset="0"/>
              </a:rPr>
              <a:t>PŘÍSLOVce</a:t>
            </a:r>
            <a:endParaRPr lang="cs-CZ" sz="7200" dirty="0">
              <a:latin typeface="Comic Sans MS" panose="030F0702030302020204" pitchFamily="66" charset="0"/>
            </a:endParaRPr>
          </a:p>
        </p:txBody>
      </p:sp>
      <p:sp>
        <p:nvSpPr>
          <p:cNvPr id="5" name="Oválný bublinový popisek 4"/>
          <p:cNvSpPr/>
          <p:nvPr/>
        </p:nvSpPr>
        <p:spPr>
          <a:xfrm>
            <a:off x="6516216" y="1143636"/>
            <a:ext cx="2016224" cy="11367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brzo</a:t>
            </a:r>
            <a:endParaRPr lang="cs-CZ" sz="4000" dirty="0"/>
          </a:p>
        </p:txBody>
      </p:sp>
      <p:sp>
        <p:nvSpPr>
          <p:cNvPr id="6" name="Oválný bublinový popisek 5"/>
          <p:cNvSpPr/>
          <p:nvPr/>
        </p:nvSpPr>
        <p:spPr>
          <a:xfrm>
            <a:off x="3203848" y="604888"/>
            <a:ext cx="1800200" cy="12615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tady</a:t>
            </a:r>
            <a:endParaRPr lang="cs-CZ" sz="3200" dirty="0"/>
          </a:p>
        </p:txBody>
      </p:sp>
      <p:sp>
        <p:nvSpPr>
          <p:cNvPr id="7" name="Oválný bublinový popisek 6"/>
          <p:cNvSpPr/>
          <p:nvPr/>
        </p:nvSpPr>
        <p:spPr>
          <a:xfrm>
            <a:off x="6156176" y="4509120"/>
            <a:ext cx="2016224" cy="12424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velmi</a:t>
            </a:r>
            <a:endParaRPr lang="cs-CZ" sz="3200" dirty="0"/>
          </a:p>
        </p:txBody>
      </p:sp>
      <p:sp>
        <p:nvSpPr>
          <p:cNvPr id="8" name="Oválný bublinový popisek 7"/>
          <p:cNvSpPr/>
          <p:nvPr/>
        </p:nvSpPr>
        <p:spPr>
          <a:xfrm>
            <a:off x="3059832" y="5067472"/>
            <a:ext cx="2088232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dobře</a:t>
            </a:r>
            <a:endParaRPr lang="cs-CZ" sz="3200" dirty="0"/>
          </a:p>
        </p:txBody>
      </p:sp>
      <p:pic>
        <p:nvPicPr>
          <p:cNvPr id="1026" name="Picture 2" descr="C:\Users\uživatel\AppData\Local\Microsoft\Windows\Temporary Internet Files\Content.IE5\MBNJE0WS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43636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961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351" y="548680"/>
            <a:ext cx="7796030" cy="58326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¨                           </a:t>
            </a:r>
            <a:r>
              <a:rPr lang="cs-CZ" sz="4800" u="sng" dirty="0" smtClean="0"/>
              <a:t>Neohebný</a:t>
            </a:r>
            <a:r>
              <a:rPr lang="cs-CZ" sz="4800" dirty="0" smtClean="0"/>
              <a:t> slovní druh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r>
              <a:rPr lang="cs-CZ" sz="5400" dirty="0" smtClean="0"/>
              <a:t>Vyjadřuje </a:t>
            </a:r>
            <a:r>
              <a:rPr lang="cs-CZ" sz="5400" u="sng" dirty="0" smtClean="0"/>
              <a:t>vlastnosti a okolnosti děje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971600" y="1196752"/>
            <a:ext cx="1888445" cy="8631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1259632" y="2707973"/>
            <a:ext cx="936104" cy="12241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uživatel\AppData\Local\Microsoft\Windows\Temporary Internet Files\Content.IE5\71HE1B6J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6303" y="227687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226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>
                <a:latin typeface="Comic Sans MS" panose="030F0702030302020204" pitchFamily="66" charset="0"/>
              </a:rPr>
              <a:t>Otázky:</a:t>
            </a:r>
            <a:endParaRPr lang="cs-CZ" sz="7200" u="sng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6061" y="2249487"/>
            <a:ext cx="6812284" cy="3541714"/>
          </a:xfrm>
        </p:spPr>
        <p:txBody>
          <a:bodyPr>
            <a:normAutofit lnSpcReduction="10000"/>
          </a:bodyPr>
          <a:lstStyle/>
          <a:p>
            <a:r>
              <a:rPr lang="cs-CZ" sz="4000" dirty="0" smtClean="0">
                <a:latin typeface="Comic Sans MS" panose="030F0702030302020204" pitchFamily="66" charset="0"/>
              </a:rPr>
              <a:t>Na příslovce se ptáme otázkami: </a:t>
            </a:r>
            <a:r>
              <a:rPr lang="cs-CZ" sz="5400" b="1" dirty="0" smtClean="0">
                <a:latin typeface="Comic Sans MS" panose="030F0702030302020204" pitchFamily="66" charset="0"/>
              </a:rPr>
              <a:t>KDE? KDY? KAM? KUDY? JAK?</a:t>
            </a:r>
            <a:endParaRPr lang="cs-CZ" sz="5400" b="1" dirty="0">
              <a:latin typeface="Comic Sans MS" panose="030F0702030302020204" pitchFamily="66" charset="0"/>
            </a:endParaRPr>
          </a:p>
        </p:txBody>
      </p:sp>
      <p:pic>
        <p:nvPicPr>
          <p:cNvPr id="3074" name="Picture 2" descr="C:\Users\uživatel\AppData\Local\Microsoft\Windows\Temporary Internet Files\Content.IE5\3A9WNVSX\MC90043756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242" y="4221088"/>
            <a:ext cx="3126011" cy="1926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661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Comic Sans MS" panose="030F0702030302020204" pitchFamily="66" charset="0"/>
              </a:rPr>
              <a:t>           </a:t>
            </a:r>
            <a:r>
              <a:rPr lang="cs-CZ" sz="7200" u="sng" dirty="0" smtClean="0">
                <a:latin typeface="Comic Sans MS" panose="030F0702030302020204" pitchFamily="66" charset="0"/>
              </a:rPr>
              <a:t>ÚKOLY:</a:t>
            </a:r>
            <a:endParaRPr lang="cs-CZ" sz="7200" u="sng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6060" y="2249486"/>
            <a:ext cx="7429499" cy="460851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1) Podtrhni ve větách příslovce: </a:t>
            </a:r>
          </a:p>
          <a:p>
            <a:pPr marL="0" indent="0">
              <a:buNone/>
            </a:pPr>
            <a:r>
              <a:rPr lang="cs-CZ" sz="3600" dirty="0" smtClean="0"/>
              <a:t>Slavík na větvi líbezně zpíval.</a:t>
            </a:r>
          </a:p>
          <a:p>
            <a:pPr marL="0" indent="0">
              <a:buNone/>
            </a:pPr>
            <a:r>
              <a:rPr lang="cs-CZ" sz="3600" dirty="0" smtClean="0"/>
              <a:t>Zítra se budeš cítit lépe, uvidíš.</a:t>
            </a:r>
          </a:p>
          <a:p>
            <a:pPr marL="0" indent="0">
              <a:buNone/>
            </a:pPr>
            <a:r>
              <a:rPr lang="cs-CZ" sz="3600" dirty="0" smtClean="0"/>
              <a:t>Odpoledne zajdu na nákup.</a:t>
            </a:r>
          </a:p>
          <a:p>
            <a:pPr marL="0" indent="0">
              <a:buNone/>
            </a:pPr>
            <a:r>
              <a:rPr lang="cs-CZ" sz="3600" dirty="0" smtClean="0"/>
              <a:t>Skleník si postavili těsně vedle domu.</a:t>
            </a:r>
          </a:p>
          <a:p>
            <a:pPr marL="0" indent="0">
              <a:buNone/>
            </a:pPr>
            <a:endParaRPr lang="cs-CZ" sz="3600" dirty="0"/>
          </a:p>
        </p:txBody>
      </p:sp>
      <p:pic>
        <p:nvPicPr>
          <p:cNvPr id="4098" name="Picture 2" descr="C:\Users\uživatel\AppData\Local\Microsoft\Windows\Temporary Internet Files\Content.IE5\M96NF4NN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864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44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6060" y="620688"/>
            <a:ext cx="7820396" cy="6048672"/>
          </a:xfrm>
        </p:spPr>
        <p:txBody>
          <a:bodyPr>
            <a:noAutofit/>
          </a:bodyPr>
          <a:lstStyle/>
          <a:p>
            <a:r>
              <a:rPr lang="cs-CZ" sz="3600" dirty="0" smtClean="0"/>
              <a:t>2)  Změň přídavná jména na příslovce:</a:t>
            </a:r>
          </a:p>
          <a:p>
            <a:pPr marL="0" indent="0">
              <a:buNone/>
            </a:pPr>
            <a:r>
              <a:rPr lang="cs-CZ" sz="3600" dirty="0" smtClean="0"/>
              <a:t>Nápověda: Na první slovo se zeptej JAKÝ, na druhé se zeptej slovem JAK.</a:t>
            </a:r>
          </a:p>
          <a:p>
            <a:pPr marL="0" indent="0">
              <a:buNone/>
            </a:pPr>
            <a:r>
              <a:rPr lang="cs-CZ" sz="3600" dirty="0" smtClean="0"/>
              <a:t>Příklad:</a:t>
            </a:r>
          </a:p>
          <a:p>
            <a:pPr marL="0" indent="0">
              <a:buNone/>
            </a:pPr>
            <a:r>
              <a:rPr lang="cs-CZ" sz="3600" dirty="0"/>
              <a:t>k</a:t>
            </a:r>
            <a:r>
              <a:rPr lang="cs-CZ" sz="3600" dirty="0" smtClean="0"/>
              <a:t>rásný – krásně    veselý - _____</a:t>
            </a:r>
          </a:p>
          <a:p>
            <a:pPr marL="0" indent="0">
              <a:buNone/>
            </a:pPr>
            <a:r>
              <a:rPr lang="cs-CZ" sz="3600" dirty="0" smtClean="0"/>
              <a:t>jarní - _______    modrý - _____        rychlý - ______    hebký -______</a:t>
            </a:r>
            <a:endParaRPr lang="cs-CZ" sz="3600" dirty="0"/>
          </a:p>
        </p:txBody>
      </p:sp>
      <p:pic>
        <p:nvPicPr>
          <p:cNvPr id="5122" name="Picture 2" descr="C:\Users\uživatel\AppData\Local\Microsoft\Windows\Temporary Internet Files\Content.IE5\MBNJE0WS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780928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0390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476672"/>
            <a:ext cx="7385967" cy="6264696"/>
          </a:xfrm>
        </p:spPr>
        <p:txBody>
          <a:bodyPr>
            <a:normAutofit/>
          </a:bodyPr>
          <a:lstStyle/>
          <a:p>
            <a:r>
              <a:rPr lang="cs-CZ" dirty="0" smtClean="0"/>
              <a:t>Cit. 2014 – 03 – 31</a:t>
            </a:r>
          </a:p>
          <a:p>
            <a:r>
              <a:rPr lang="cs-CZ" dirty="0" smtClean="0"/>
              <a:t>Obrazový materiál dostupný na:</a:t>
            </a:r>
          </a:p>
          <a:p>
            <a:pPr marL="0" indent="0">
              <a:buNone/>
            </a:pPr>
            <a:r>
              <a:rPr lang="cs-CZ" dirty="0" smtClean="0"/>
              <a:t>Klipart</a:t>
            </a:r>
          </a:p>
          <a:p>
            <a:pPr marL="0" indent="0">
              <a:buNone/>
            </a:pPr>
            <a:r>
              <a:rPr lang="cs-CZ" dirty="0" smtClean="0"/>
              <a:t>31.3.2014 </a:t>
            </a:r>
            <a:r>
              <a:rPr lang="cs-CZ" dirty="0" smtClean="0"/>
              <a:t>-</a:t>
            </a:r>
            <a:r>
              <a:rPr lang="cs-CZ" dirty="0" smtClean="0"/>
              <a:t>19:21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2621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bvod">
  <a:themeElements>
    <a:clrScheme name="Obvod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Obvod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bvod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Obvod</Template>
  <TotalTime>374</TotalTime>
  <Words>238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Obvod</vt:lpstr>
      <vt:lpstr>Prezentace aplikace PowerPoint</vt:lpstr>
      <vt:lpstr>      PŘÍSLOVce</vt:lpstr>
      <vt:lpstr>Prezentace aplikace PowerPoint</vt:lpstr>
      <vt:lpstr>Otázky:</vt:lpstr>
      <vt:lpstr>           ÚKOLY: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57</cp:revision>
  <dcterms:created xsi:type="dcterms:W3CDTF">2012-10-04T17:02:39Z</dcterms:created>
  <dcterms:modified xsi:type="dcterms:W3CDTF">2014-09-01T15:19:28Z</dcterms:modified>
</cp:coreProperties>
</file>