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6" r:id="rId1"/>
  </p:sldMasterIdLst>
  <p:notesMasterIdLst>
    <p:notesMasterId r:id="rId15"/>
  </p:notesMasterIdLst>
  <p:sldIdLst>
    <p:sldId id="256" r:id="rId2"/>
    <p:sldId id="257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1188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412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28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93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12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740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546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895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132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591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965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93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61385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0655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4573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5462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8801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010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011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7" r:id="rId1"/>
    <p:sldLayoutId id="2147484138" r:id="rId2"/>
    <p:sldLayoutId id="2147484139" r:id="rId3"/>
    <p:sldLayoutId id="2147484140" r:id="rId4"/>
    <p:sldLayoutId id="2147484141" r:id="rId5"/>
    <p:sldLayoutId id="2147484142" r:id="rId6"/>
    <p:sldLayoutId id="2147484143" r:id="rId7"/>
    <p:sldLayoutId id="2147484144" r:id="rId8"/>
    <p:sldLayoutId id="2147484145" r:id="rId9"/>
    <p:sldLayoutId id="2147484146" r:id="rId10"/>
    <p:sldLayoutId id="2147484147" r:id="rId11"/>
    <p:sldLayoutId id="2147484148" r:id="rId12"/>
    <p:sldLayoutId id="2147484149" r:id="rId13"/>
    <p:sldLayoutId id="2147484150" r:id="rId14"/>
    <p:sldLayoutId id="2147484151" r:id="rId15"/>
    <p:sldLayoutId id="2147484152" r:id="rId16"/>
    <p:sldLayoutId id="2147484153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2706553"/>
              </p:ext>
            </p:extLst>
          </p:nvPr>
        </p:nvGraphicFramePr>
        <p:xfrm>
          <a:off x="539552" y="1691774"/>
          <a:ext cx="8064896" cy="49804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VY_12_INOVACE_485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Podstatná</a:t>
                      </a:r>
                      <a:r>
                        <a:rPr lang="cs-CZ" sz="1400" baseline="0" dirty="0" smtClean="0"/>
                        <a:t> jména - pády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</a:t>
                      </a:r>
                      <a:r>
                        <a:rPr lang="cs-CZ" sz="1400" baseline="0" dirty="0" smtClean="0"/>
                        <a:t> s pády podstatných jmen. Umí je zpaměti vyjmenovat, naučí se předložky, které se pojí s jednotlivými pády. Prakticky si vyzkouší jejich určování ve </a:t>
                      </a:r>
                      <a:r>
                        <a:rPr lang="cs-CZ" sz="1400" baseline="0" smtClean="0"/>
                        <a:t>větách.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6.1.2014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8.1.2014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980728"/>
            <a:ext cx="7886700" cy="2981747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PÁDY PODSTATNÝCH JMEN</a:t>
            </a:r>
            <a:endParaRPr lang="cs-CZ" sz="66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284984"/>
            <a:ext cx="3803964" cy="3450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96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u="sng" dirty="0" smtClean="0">
                <a:solidFill>
                  <a:schemeClr val="tx1"/>
                </a:solidFill>
              </a:rPr>
              <a:t>PÁDY - PŘEHLED</a:t>
            </a:r>
            <a:endParaRPr lang="cs-CZ" sz="6600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1. pád – KDO, CO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2. pád – (BEZ) KOHO, ČEHO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3. pád – (KE) KOMU, ČEMU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4. pád – (VIDÍM) KOHO, CO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5. pád – oslovujeme, voláme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6.pád – (o) KOM, (o) ČEM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7. pád – (s) KÝM, ČÍM 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15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u="sng" dirty="0" smtClean="0">
                <a:solidFill>
                  <a:schemeClr val="tx1"/>
                </a:solidFill>
              </a:rPr>
              <a:t>PÁDY – PŘÍKLADY</a:t>
            </a:r>
            <a:endParaRPr lang="cs-CZ" sz="6600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25624"/>
            <a:ext cx="7675350" cy="484373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1. pád – KDO, CO 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u="sng" dirty="0" smtClean="0">
                <a:solidFill>
                  <a:schemeClr val="tx1"/>
                </a:solidFill>
              </a:rPr>
              <a:t>Maruška</a:t>
            </a:r>
            <a:r>
              <a:rPr lang="cs-CZ" sz="3600" dirty="0" smtClean="0">
                <a:solidFill>
                  <a:schemeClr val="tx1"/>
                </a:solidFill>
              </a:rPr>
              <a:t> šla pro jahody.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Pomůžeme si otázkou: Kdo, co šel pro jahody? – Maruška.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Sousedův </a:t>
            </a:r>
            <a:r>
              <a:rPr lang="cs-CZ" sz="3600" u="sng" dirty="0" smtClean="0">
                <a:solidFill>
                  <a:schemeClr val="tx1"/>
                </a:solidFill>
              </a:rPr>
              <a:t>pes</a:t>
            </a:r>
            <a:r>
              <a:rPr lang="cs-CZ" sz="3600" dirty="0" smtClean="0">
                <a:solidFill>
                  <a:schemeClr val="tx1"/>
                </a:solidFill>
              </a:rPr>
              <a:t> štěkal.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Kdo, co štěkal? - pes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1850615"/>
            <a:ext cx="1409262" cy="17620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4436264"/>
            <a:ext cx="1489457" cy="223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34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332656"/>
            <a:ext cx="7675350" cy="626469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2.pád – (BEZ) KOHO, ČEHO</a:t>
            </a:r>
          </a:p>
          <a:p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Ráno jsem šla do </a:t>
            </a:r>
            <a:r>
              <a:rPr lang="cs-CZ" sz="3600" u="sng" dirty="0" smtClean="0">
                <a:solidFill>
                  <a:schemeClr val="tx1"/>
                </a:solidFill>
              </a:rPr>
              <a:t>školy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Pomůžeme si otázkou? Do koho, čeho jsem ráno šla? – do školy.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Políbil spící Sněhurku a ta se probudila z dlouhého </a:t>
            </a:r>
            <a:r>
              <a:rPr lang="cs-CZ" sz="3600" u="sng" dirty="0" smtClean="0">
                <a:solidFill>
                  <a:schemeClr val="tx1"/>
                </a:solidFill>
              </a:rPr>
              <a:t>spánku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Z koho, čeho se Sněhurka probudila? – ze spánku.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478" y="836712"/>
            <a:ext cx="1720817" cy="1152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5808" y="5253436"/>
            <a:ext cx="1531590" cy="1493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42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332656"/>
            <a:ext cx="7675350" cy="626469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3.pád – (ke) KOMU, ČEMU</a:t>
            </a:r>
          </a:p>
          <a:p>
            <a:pPr marL="0" indent="0">
              <a:buNone/>
            </a:pPr>
            <a:endParaRPr lang="cs-CZ" sz="3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Příští víkend pojedeme k </a:t>
            </a:r>
            <a:r>
              <a:rPr lang="cs-CZ" sz="3600" u="sng" dirty="0" smtClean="0">
                <a:solidFill>
                  <a:schemeClr val="tx1"/>
                </a:solidFill>
              </a:rPr>
              <a:t>babičce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Pomůžeme si otázkou: Ke komu, čemu pojedeme příští víkend? – k babičce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Spící </a:t>
            </a:r>
            <a:r>
              <a:rPr lang="cs-CZ" sz="3600" u="sng" dirty="0" smtClean="0">
                <a:solidFill>
                  <a:schemeClr val="tx1"/>
                </a:solidFill>
              </a:rPr>
              <a:t>dívce</a:t>
            </a:r>
            <a:r>
              <a:rPr lang="cs-CZ" sz="3600" dirty="0" smtClean="0">
                <a:solidFill>
                  <a:schemeClr val="tx1"/>
                </a:solidFill>
              </a:rPr>
              <a:t> nemohli pomoci.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Komu, čemu nemohli pomoci? - dívce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188640"/>
            <a:ext cx="1345997" cy="1799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947799"/>
            <a:ext cx="2736304" cy="182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3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8640"/>
            <a:ext cx="7675350" cy="640871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4. pád – (vidím) KOHO, CO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3600" u="sng" dirty="0" smtClean="0">
                <a:solidFill>
                  <a:schemeClr val="tx1"/>
                </a:solidFill>
              </a:rPr>
              <a:t>Popelku</a:t>
            </a:r>
            <a:r>
              <a:rPr lang="cs-CZ" sz="3600" dirty="0" smtClean="0">
                <a:solidFill>
                  <a:schemeClr val="tx1"/>
                </a:solidFill>
              </a:rPr>
              <a:t> jsem viděla už několikrát.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Pomůžeme si otázkou: Koho, co jsem už viděla několikrát? – Popelku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Sněhurka ochutnala otrávené </a:t>
            </a:r>
            <a:r>
              <a:rPr lang="cs-CZ" sz="3600" u="sng" dirty="0" smtClean="0">
                <a:solidFill>
                  <a:schemeClr val="tx1"/>
                </a:solidFill>
              </a:rPr>
              <a:t>jablko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Koho, co ochutnala Sněhurka? - jablko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5208" y="2276872"/>
            <a:ext cx="1855118" cy="201960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5201816"/>
            <a:ext cx="1656184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94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260648"/>
            <a:ext cx="7675350" cy="633670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5. pád – OSLOVUJEME,  VOLÁME</a:t>
            </a:r>
          </a:p>
          <a:p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u="sng" dirty="0" smtClean="0">
                <a:solidFill>
                  <a:schemeClr val="tx1"/>
                </a:solidFill>
              </a:rPr>
              <a:t>Jirko</a:t>
            </a:r>
            <a:r>
              <a:rPr lang="cs-CZ" sz="3600" dirty="0" smtClean="0">
                <a:solidFill>
                  <a:schemeClr val="tx1"/>
                </a:solidFill>
              </a:rPr>
              <a:t>, přines mi prosím sešit.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Koho oslovujeme, voláme? – Jirku.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u="sng" dirty="0" smtClean="0">
                <a:solidFill>
                  <a:schemeClr val="tx1"/>
                </a:solidFill>
              </a:rPr>
              <a:t>Alenko, </a:t>
            </a:r>
            <a:r>
              <a:rPr lang="cs-CZ" sz="3600" dirty="0" smtClean="0">
                <a:solidFill>
                  <a:schemeClr val="tx1"/>
                </a:solidFill>
              </a:rPr>
              <a:t>dávej pozor na auta!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Koho oslovujeme, voláme? – Alenku.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2534649"/>
            <a:ext cx="2431182" cy="178870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437112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86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332656"/>
            <a:ext cx="7675350" cy="633670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6. pád – (o) KOM, (o) ČEM</a:t>
            </a:r>
          </a:p>
          <a:p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V televizi vysílali pohádku o </a:t>
            </a:r>
            <a:r>
              <a:rPr lang="cs-CZ" sz="3600" u="sng" dirty="0" smtClean="0">
                <a:solidFill>
                  <a:schemeClr val="tx1"/>
                </a:solidFill>
              </a:rPr>
              <a:t>krtečkovi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Pomůžeme si otázkou? O kom, o čem vysílali pohádku? – o krtečkovi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Na </a:t>
            </a:r>
            <a:r>
              <a:rPr lang="cs-CZ" sz="3600" u="sng" dirty="0" smtClean="0">
                <a:solidFill>
                  <a:schemeClr val="tx1"/>
                </a:solidFill>
              </a:rPr>
              <a:t>cestě</a:t>
            </a:r>
            <a:r>
              <a:rPr lang="cs-CZ" sz="3600" dirty="0" smtClean="0">
                <a:solidFill>
                  <a:schemeClr val="tx1"/>
                </a:solidFill>
              </a:rPr>
              <a:t> se vyhříval had.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Na kom, na čem se vyhříval had? – na cestě.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935810"/>
            <a:ext cx="1876425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458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332656"/>
            <a:ext cx="7675350" cy="6264696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7. pád – (s) KÝM,  (s) ČÍM</a:t>
            </a:r>
            <a:endParaRPr lang="cs-CZ" dirty="0" smtClean="0"/>
          </a:p>
          <a:p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Vlaštovky si udělaly hnízdo pod naší </a:t>
            </a:r>
            <a:r>
              <a:rPr lang="cs-CZ" sz="3600" u="sng" dirty="0" smtClean="0">
                <a:solidFill>
                  <a:schemeClr val="tx1"/>
                </a:solidFill>
              </a:rPr>
              <a:t>střechou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Pomůžeme si otázkou: Pod kým, čím si vlaštovky udělaly hnízdo? – pod střechou.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Ráda si povídám s </a:t>
            </a:r>
            <a:r>
              <a:rPr lang="cs-CZ" sz="3600" u="sng" dirty="0" smtClean="0">
                <a:solidFill>
                  <a:schemeClr val="tx1"/>
                </a:solidFill>
              </a:rPr>
              <a:t>paní učitelkou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S kým, čím si ráda povídám? – s paní učitelkou.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5966" y="0"/>
            <a:ext cx="1484071" cy="15937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5966" y="3465004"/>
            <a:ext cx="1584325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97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CVIČENÍ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53732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rgbClr val="0000FF"/>
                </a:solidFill>
              </a:rPr>
              <a:t>Urči u podtrhnutých podstatných jmen jejich pády: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Odpoledne půjdu ke </a:t>
            </a:r>
            <a:r>
              <a:rPr lang="cs-CZ" sz="3600" u="sng" dirty="0" smtClean="0">
                <a:solidFill>
                  <a:schemeClr val="tx1"/>
                </a:solidFill>
              </a:rPr>
              <a:t>kamarádce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Do </a:t>
            </a:r>
            <a:r>
              <a:rPr lang="cs-CZ" sz="3600" u="sng" dirty="0" smtClean="0">
                <a:solidFill>
                  <a:schemeClr val="tx1"/>
                </a:solidFill>
              </a:rPr>
              <a:t>třídy</a:t>
            </a:r>
            <a:r>
              <a:rPr lang="cs-CZ" sz="3600" dirty="0" smtClean="0">
                <a:solidFill>
                  <a:schemeClr val="tx1"/>
                </a:solidFill>
              </a:rPr>
              <a:t> nečekaně přišel pan ředitel.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Les byl plný </a:t>
            </a:r>
            <a:r>
              <a:rPr lang="cs-CZ" sz="3600" u="sng" dirty="0" smtClean="0">
                <a:solidFill>
                  <a:schemeClr val="tx1"/>
                </a:solidFill>
              </a:rPr>
              <a:t>hub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Půjč </a:t>
            </a:r>
            <a:r>
              <a:rPr lang="cs-CZ" sz="3600" u="sng" dirty="0" smtClean="0">
                <a:solidFill>
                  <a:schemeClr val="tx1"/>
                </a:solidFill>
              </a:rPr>
              <a:t>Haničce</a:t>
            </a:r>
            <a:r>
              <a:rPr lang="cs-CZ" sz="3600" dirty="0" smtClean="0">
                <a:solidFill>
                  <a:schemeClr val="tx1"/>
                </a:solidFill>
              </a:rPr>
              <a:t> pastelky.</a:t>
            </a:r>
          </a:p>
          <a:p>
            <a:pPr marL="0" indent="0">
              <a:buNone/>
            </a:pPr>
            <a:r>
              <a:rPr lang="cs-CZ" sz="3600" u="sng" dirty="0" smtClean="0">
                <a:solidFill>
                  <a:schemeClr val="tx1"/>
                </a:solidFill>
              </a:rPr>
              <a:t>Vašek</a:t>
            </a:r>
            <a:r>
              <a:rPr lang="cs-CZ" sz="3600" dirty="0" smtClean="0">
                <a:solidFill>
                  <a:schemeClr val="tx1"/>
                </a:solidFill>
              </a:rPr>
              <a:t> je bystrý kluk.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Odpoledne si budeme hrát před </a:t>
            </a:r>
            <a:r>
              <a:rPr lang="cs-CZ" sz="3600" u="sng" dirty="0" smtClean="0">
                <a:solidFill>
                  <a:schemeClr val="tx1"/>
                </a:solidFill>
              </a:rPr>
              <a:t>školou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Na </a:t>
            </a:r>
            <a:r>
              <a:rPr lang="cs-CZ" sz="3600" u="sng" dirty="0" smtClean="0">
                <a:solidFill>
                  <a:schemeClr val="tx1"/>
                </a:solidFill>
              </a:rPr>
              <a:t>zahradě</a:t>
            </a:r>
            <a:r>
              <a:rPr lang="cs-CZ" sz="3600" dirty="0" smtClean="0">
                <a:solidFill>
                  <a:schemeClr val="tx1"/>
                </a:solidFill>
              </a:rPr>
              <a:t> běhal Alík.</a:t>
            </a:r>
          </a:p>
        </p:txBody>
      </p:sp>
    </p:spTree>
    <p:extLst>
      <p:ext uri="{BB962C8B-B14F-4D97-AF65-F5344CB8AC3E}">
        <p14:creationId xmlns:p14="http://schemas.microsoft.com/office/powerpoint/2010/main" val="239060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260648"/>
            <a:ext cx="767535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00FF"/>
                </a:solidFill>
              </a:rPr>
              <a:t>Urči pád obrázků:</a:t>
            </a:r>
          </a:p>
          <a:p>
            <a:pPr marL="0" indent="0">
              <a:buNone/>
            </a:pPr>
            <a:endParaRPr lang="cs-CZ" sz="3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Na stole vyzváněl               .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Odpoledne si budeme hrát s            .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Arabela měla kouzelný         .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V                   byla pohádka o drakovi.   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268760"/>
            <a:ext cx="1512168" cy="10106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151568"/>
            <a:ext cx="1026320" cy="13464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068" y="3268032"/>
            <a:ext cx="1014363" cy="133854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365104"/>
            <a:ext cx="1803648" cy="1803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04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404664"/>
            <a:ext cx="7675350" cy="5772299"/>
          </a:xfrm>
        </p:spPr>
        <p:txBody>
          <a:bodyPr/>
          <a:lstStyle/>
          <a:p>
            <a:r>
              <a:rPr lang="cs-CZ" dirty="0" smtClean="0"/>
              <a:t>Cit. : 2014-01-06</a:t>
            </a:r>
          </a:p>
          <a:p>
            <a:r>
              <a:rPr lang="cs-CZ" dirty="0" smtClean="0"/>
              <a:t>Obrazový materiál dostupný na:</a:t>
            </a:r>
          </a:p>
          <a:p>
            <a:pPr marL="0" indent="0">
              <a:buNone/>
            </a:pPr>
            <a:r>
              <a:rPr lang="cs-CZ" dirty="0" smtClean="0"/>
              <a:t>Online klipart</a:t>
            </a:r>
          </a:p>
          <a:p>
            <a:pPr marL="0" indent="0">
              <a:buNone/>
            </a:pPr>
            <a:r>
              <a:rPr lang="cs-CZ" dirty="0" smtClean="0"/>
              <a:t>6.1.2014   14.25 </a:t>
            </a:r>
            <a:r>
              <a:rPr lang="cs-CZ" smtClean="0"/>
              <a:t>– </a:t>
            </a:r>
            <a:r>
              <a:rPr lang="cs-CZ" smtClean="0"/>
              <a:t>14.40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916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á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Gill Sans MT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C473073F-34A4-486A-BBA1-2A70AE921EB6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419</TotalTime>
  <Words>603</Words>
  <Application>Microsoft Office PowerPoint</Application>
  <PresentationFormat>Předvádění na obrazovce (4:3)</PresentationFormat>
  <Paragraphs>111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Hloubka</vt:lpstr>
      <vt:lpstr>Prezentace aplikace PowerPoint</vt:lpstr>
      <vt:lpstr>PÁDY PODSTATNÝCH JMEN</vt:lpstr>
      <vt:lpstr>PÁDY - PŘEHLED</vt:lpstr>
      <vt:lpstr>PÁDY – PŘÍKLADY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CVIČENÍ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64</cp:revision>
  <dcterms:created xsi:type="dcterms:W3CDTF">2012-10-04T17:02:39Z</dcterms:created>
  <dcterms:modified xsi:type="dcterms:W3CDTF">2014-09-01T15:53:41Z</dcterms:modified>
</cp:coreProperties>
</file>