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6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1" r:id="rId14"/>
    <p:sldId id="269" r:id="rId15"/>
    <p:sldId id="270" r:id="rId16"/>
    <p:sldId id="268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71" autoAdjust="0"/>
  </p:normalViewPr>
  <p:slideViewPr>
    <p:cSldViewPr>
      <p:cViewPr>
        <p:scale>
          <a:sx n="77" d="100"/>
          <a:sy n="77" d="100"/>
        </p:scale>
        <p:origin x="-336" y="79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Title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39775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43973" y="1964267"/>
            <a:ext cx="5714228" cy="2421464"/>
          </a:xfrm>
        </p:spPr>
        <p:txBody>
          <a:bodyPr anchor="b">
            <a:normAutofit/>
          </a:bodyPr>
          <a:lstStyle>
            <a:lvl1pPr algn="r">
              <a:defRPr sz="44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43973" y="4385733"/>
            <a:ext cx="5714228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52311" y="5870576"/>
            <a:ext cx="1212173" cy="377825"/>
          </a:xfrm>
        </p:spPr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743973" y="5870576"/>
            <a:ext cx="3932137" cy="3778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40685" y="5870576"/>
            <a:ext cx="417516" cy="377825"/>
          </a:xfrm>
        </p:spPr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3423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4952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3308581"/>
            <a:ext cx="77724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1" y="4777381"/>
            <a:ext cx="777240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0705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1" y="2142068"/>
            <a:ext cx="3813048" cy="3649134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6553" y="2142068"/>
            <a:ext cx="3813048" cy="3649133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727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3480" y="2218267"/>
            <a:ext cx="354060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870201"/>
            <a:ext cx="3813048" cy="2920998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11120" y="2218267"/>
            <a:ext cx="35184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6552" y="2870201"/>
            <a:ext cx="3813048" cy="2920998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4290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609601"/>
            <a:ext cx="7772400" cy="1456267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4797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3218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1718" y="1557868"/>
            <a:ext cx="2862910" cy="1439332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6144" y="609601"/>
            <a:ext cx="4627975" cy="5181600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1718" y="2997200"/>
            <a:ext cx="2862910" cy="184573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9253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128" y="1735672"/>
            <a:ext cx="4097204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29200" y="914400"/>
            <a:ext cx="3200400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600" dirty="0"/>
            </a:lvl1pPr>
          </a:lstStyle>
          <a:p>
            <a:pPr marL="0" lvl="0" indent="0" algn="ctr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2128" y="3107272"/>
            <a:ext cx="4097204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4642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4732865"/>
            <a:ext cx="7772400" cy="566738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4401" y="932112"/>
            <a:ext cx="6858000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600"/>
            </a:lvl1pPr>
          </a:lstStyle>
          <a:p>
            <a:pPr marL="0" lvl="0" indent="0" algn="ctr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5299603"/>
            <a:ext cx="77724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2504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3" y="609602"/>
            <a:ext cx="7772399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2" y="4343400"/>
            <a:ext cx="7772399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5965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421796" y="71811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735800" y="275167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9115" y="609602"/>
            <a:ext cx="7091297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988671" y="3352800"/>
            <a:ext cx="6876133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2266" y="4343400"/>
            <a:ext cx="77724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9082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3291648"/>
            <a:ext cx="7772401" cy="1468800"/>
          </a:xfrm>
        </p:spPr>
        <p:txBody>
          <a:bodyPr anchor="b">
            <a:normAutofit/>
          </a:bodyPr>
          <a:lstStyle>
            <a:lvl1pPr algn="l">
              <a:defRPr sz="2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760448"/>
            <a:ext cx="7772402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0623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421796" y="71811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735800" y="275167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9115" y="609602"/>
            <a:ext cx="7091297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57200" y="3886200"/>
            <a:ext cx="7772401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775200"/>
            <a:ext cx="7772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4563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440" y="609602"/>
            <a:ext cx="7772401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64440" y="3505200"/>
            <a:ext cx="777240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4439" y="4343400"/>
            <a:ext cx="7772401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3118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457200" y="609601"/>
            <a:ext cx="7772400" cy="1456267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461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2978" y="609600"/>
            <a:ext cx="1676621" cy="5181601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990184" cy="51816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0649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609601"/>
            <a:ext cx="7772400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42068"/>
            <a:ext cx="7772400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23712" y="5870576"/>
            <a:ext cx="1212173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5870576"/>
            <a:ext cx="5990311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12085" y="5870576"/>
            <a:ext cx="417516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849082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  <p:sldLayoutId id="2147484008" r:id="rId12"/>
    <p:sldLayoutId id="2147484009" r:id="rId13"/>
    <p:sldLayoutId id="2147484010" r:id="rId14"/>
    <p:sldLayoutId id="2147484011" r:id="rId15"/>
    <p:sldLayoutId id="2147484012" r:id="rId16"/>
    <p:sldLayoutId id="2147484013" r:id="rId17"/>
  </p:sldLayoutIdLst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8383425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VY_12_INOVACE_488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Prezentace, výklad učiva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Slovesa</a:t>
                      </a:r>
                      <a:r>
                        <a:rPr lang="cs-CZ" sz="1400" baseline="0" dirty="0" smtClean="0"/>
                        <a:t> – osoba, číslo, čas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Žáci se naučí určovat </a:t>
                      </a:r>
                      <a:r>
                        <a:rPr lang="cs-CZ" sz="1400" smtClean="0"/>
                        <a:t>kategorie sloves.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2.3.2014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7.3.2014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348880"/>
            <a:ext cx="7680960" cy="1947664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latin typeface="Comic Sans MS" panose="030F0702030302020204" pitchFamily="66" charset="0"/>
              </a:rPr>
              <a:t>Slovesa – OSOBA, ČÍSLO, ČAS</a:t>
            </a:r>
            <a:endParaRPr lang="cs-CZ" sz="6000" dirty="0">
              <a:latin typeface="Comic Sans MS" panose="030F0702030302020204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005064"/>
            <a:ext cx="2232248" cy="246953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1804" y="80782"/>
            <a:ext cx="2592288" cy="2274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2961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>
                <a:latin typeface="Comic Sans MS" panose="030F0702030302020204" pitchFamily="66" charset="0"/>
              </a:rPr>
              <a:t>Co UŽ ZNÁME?</a:t>
            </a:r>
            <a:endParaRPr lang="cs-CZ" sz="6000" dirty="0">
              <a:latin typeface="Comic Sans MS" panose="030F0702030302020204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>
                <a:latin typeface="Comic Sans MS" panose="030F0702030302020204" pitchFamily="66" charset="0"/>
              </a:rPr>
              <a:t>Jaký slovní druh jsou slovesa? Ohebný nebo neohebný?</a:t>
            </a:r>
          </a:p>
          <a:p>
            <a:pPr marL="0" indent="0">
              <a:buNone/>
            </a:pPr>
            <a:r>
              <a:rPr lang="cs-CZ" sz="4400" dirty="0" smtClean="0">
                <a:latin typeface="Comic Sans MS" panose="030F0702030302020204" pitchFamily="66" charset="0"/>
              </a:rPr>
              <a:t>Co slovesa vyjadřují?</a:t>
            </a:r>
            <a:endParaRPr lang="cs-CZ" sz="4400" dirty="0">
              <a:latin typeface="Comic Sans MS" panose="030F0702030302020204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1916832"/>
            <a:ext cx="2511971" cy="3503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1751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6000" dirty="0" smtClean="0">
                <a:latin typeface="Comic Sans MS" panose="030F0702030302020204" pitchFamily="66" charset="0"/>
              </a:rPr>
              <a:t>CO ještě neznáme</a:t>
            </a:r>
            <a:endParaRPr lang="cs-CZ" sz="6000" dirty="0">
              <a:latin typeface="Comic Sans MS" panose="030F0702030302020204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7772400" cy="3303943"/>
          </a:xfrm>
        </p:spPr>
        <p:txBody>
          <a:bodyPr>
            <a:noAutofit/>
          </a:bodyPr>
          <a:lstStyle/>
          <a:p>
            <a:r>
              <a:rPr lang="cs-CZ" sz="4000" dirty="0" smtClean="0">
                <a:latin typeface="Comic Sans MS" panose="030F0702030302020204" pitchFamily="66" charset="0"/>
              </a:rPr>
              <a:t>U sloves určujeme 	       osobu</a:t>
            </a:r>
          </a:p>
          <a:p>
            <a:pPr marL="0" indent="0">
              <a:buNone/>
            </a:pPr>
            <a:r>
              <a:rPr lang="cs-CZ" sz="4000" dirty="0">
                <a:latin typeface="Comic Sans MS" panose="030F0702030302020204" pitchFamily="66" charset="0"/>
              </a:rPr>
              <a:t> </a:t>
            </a:r>
            <a:r>
              <a:rPr lang="cs-CZ" sz="4000" dirty="0" smtClean="0">
                <a:latin typeface="Comic Sans MS" panose="030F0702030302020204" pitchFamily="66" charset="0"/>
              </a:rPr>
              <a:t>                                       číslo</a:t>
            </a:r>
          </a:p>
          <a:p>
            <a:pPr marL="0" indent="0">
              <a:buNone/>
            </a:pPr>
            <a:r>
              <a:rPr lang="cs-CZ" sz="4000" dirty="0">
                <a:latin typeface="Comic Sans MS" panose="030F0702030302020204" pitchFamily="66" charset="0"/>
              </a:rPr>
              <a:t> </a:t>
            </a:r>
            <a:r>
              <a:rPr lang="cs-CZ" sz="4000" dirty="0" smtClean="0">
                <a:latin typeface="Comic Sans MS" panose="030F0702030302020204" pitchFamily="66" charset="0"/>
              </a:rPr>
              <a:t>                           		       čas</a:t>
            </a:r>
            <a:endParaRPr lang="cs-CZ" sz="4000" dirty="0">
              <a:latin typeface="Comic Sans MS" panose="030F0702030302020204" pitchFamily="66" charset="0"/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5436096" y="246660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5436096" y="3182471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5436096" y="3937269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3257575"/>
            <a:ext cx="3384376" cy="3264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6422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6000" dirty="0" smtClean="0">
                <a:latin typeface="Comic Sans MS" panose="030F0702030302020204" pitchFamily="66" charset="0"/>
              </a:rPr>
              <a:t>Určování </a:t>
            </a:r>
            <a:r>
              <a:rPr lang="cs-CZ" sz="6000" dirty="0" err="1" smtClean="0">
                <a:latin typeface="Comic Sans MS" panose="030F0702030302020204" pitchFamily="66" charset="0"/>
              </a:rPr>
              <a:t>OSOby</a:t>
            </a:r>
            <a:r>
              <a:rPr lang="cs-CZ" sz="6000" dirty="0" smtClean="0">
                <a:latin typeface="Comic Sans MS" panose="030F0702030302020204" pitchFamily="66" charset="0"/>
              </a:rPr>
              <a:t> a čísla</a:t>
            </a:r>
            <a:endParaRPr lang="cs-CZ" sz="6000" dirty="0">
              <a:latin typeface="Comic Sans MS" panose="030F0702030302020204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7772400" cy="3649133"/>
          </a:xfrm>
        </p:spPr>
        <p:txBody>
          <a:bodyPr/>
          <a:lstStyle/>
          <a:p>
            <a:pPr marL="0" indent="0">
              <a:buNone/>
            </a:pPr>
            <a:r>
              <a:rPr lang="cs-CZ" sz="4000" dirty="0" smtClean="0">
                <a:latin typeface="Comic Sans MS" panose="030F0702030302020204" pitchFamily="66" charset="0"/>
              </a:rPr>
              <a:t>Společně s osobou určujeme i číslo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4149080"/>
            <a:ext cx="2520280" cy="2520280"/>
          </a:xfrm>
          <a:prstGeom prst="rect">
            <a:avLst/>
          </a:prstGeom>
        </p:spPr>
      </p:pic>
      <p:sp>
        <p:nvSpPr>
          <p:cNvPr id="5" name="Plus 4"/>
          <p:cNvSpPr/>
          <p:nvPr/>
        </p:nvSpPr>
        <p:spPr>
          <a:xfrm>
            <a:off x="4499992" y="4952020"/>
            <a:ext cx="914400" cy="9144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1328" y="4149080"/>
            <a:ext cx="2448272" cy="2536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6350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777240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latin typeface="Comic Sans MS" panose="030F0702030302020204" pitchFamily="66" charset="0"/>
              </a:rPr>
              <a:t>Číslo </a:t>
            </a:r>
            <a:r>
              <a:rPr lang="cs-CZ" sz="4000" u="sng" dirty="0" smtClean="0">
                <a:latin typeface="Comic Sans MS" panose="030F0702030302020204" pitchFamily="66" charset="0"/>
              </a:rPr>
              <a:t>jednotné</a:t>
            </a:r>
          </a:p>
          <a:p>
            <a:endParaRPr lang="cs-CZ" sz="4000" dirty="0" smtClean="0">
              <a:latin typeface="Comic Sans MS" panose="030F0702030302020204" pitchFamily="66" charset="0"/>
            </a:endParaRPr>
          </a:p>
          <a:p>
            <a:pPr marL="342900" indent="-342900">
              <a:buAutoNum type="arabicPeriod"/>
            </a:pPr>
            <a:r>
              <a:rPr lang="cs-CZ" sz="4000" dirty="0" smtClean="0">
                <a:latin typeface="Comic Sans MS" panose="030F0702030302020204" pitchFamily="66" charset="0"/>
              </a:rPr>
              <a:t> Osoba – JÁ</a:t>
            </a:r>
          </a:p>
          <a:p>
            <a:pPr marL="0" indent="0">
              <a:buNone/>
            </a:pPr>
            <a:endParaRPr lang="cs-CZ" sz="4000" dirty="0" smtClean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s-CZ" sz="4000" dirty="0" smtClean="0">
                <a:latin typeface="Comic Sans MS" panose="030F0702030302020204" pitchFamily="66" charset="0"/>
              </a:rPr>
              <a:t>2. Osoba – TY</a:t>
            </a:r>
          </a:p>
          <a:p>
            <a:pPr marL="0" indent="0">
              <a:buNone/>
            </a:pPr>
            <a:endParaRPr lang="cs-CZ" sz="4000" dirty="0" smtClean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s-CZ" sz="4000" dirty="0" smtClean="0">
                <a:latin typeface="Comic Sans MS" panose="030F0702030302020204" pitchFamily="66" charset="0"/>
              </a:rPr>
              <a:t>3. Osoba – ON, ONA, ONO</a:t>
            </a:r>
            <a:endParaRPr lang="cs-CZ" sz="4000" dirty="0">
              <a:latin typeface="Comic Sans MS" panose="030F0702030302020204" pitchFamily="66" charset="0"/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5580112" y="382106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uživatel\AppData\Local\Microsoft\Windows\Temporary Internet Files\Content.IE5\3A9WNVSX\MC900440571[2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1365" y="1844824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uživatel\AppData\Local\Microsoft\Windows\Temporary Internet Files\Content.IE5\3A9WNVSX\MC900440571[2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8271" y="3315606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živatel\AppData\Local\Microsoft\Windows\Temporary Internet Files\Content.IE5\MBNJE0WS\MC90044056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563" y="3315606"/>
            <a:ext cx="1240814" cy="1240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živatel\AppData\Local\Microsoft\Windows\Temporary Internet Files\Content.IE5\3A9WNVSX\MC900440571[2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5698466"/>
            <a:ext cx="1030502" cy="1030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uživatel\AppData\Local\Microsoft\Windows\Temporary Internet Files\Content.IE5\MBNJE0WS\MC90044056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3365" y="5724594"/>
            <a:ext cx="982135" cy="982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živatel\AppData\Local\Microsoft\Windows\Temporary Internet Files\Content.IE5\71HE1B6J\MC90044056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3428" y="5724594"/>
            <a:ext cx="982135" cy="982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329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6632"/>
            <a:ext cx="77724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Číslo </a:t>
            </a:r>
            <a:r>
              <a:rPr lang="cs-CZ" sz="4000" u="sng" dirty="0" smtClean="0"/>
              <a:t>množné</a:t>
            </a:r>
          </a:p>
          <a:p>
            <a:pPr marL="0" indent="0">
              <a:buNone/>
            </a:pPr>
            <a:endParaRPr lang="cs-CZ" sz="4000" dirty="0"/>
          </a:p>
          <a:p>
            <a:pPr marL="342900" indent="-342900">
              <a:buAutoNum type="arabicPeriod"/>
            </a:pPr>
            <a:r>
              <a:rPr lang="cs-CZ" sz="4000" dirty="0" smtClean="0"/>
              <a:t> Osoba – MY </a:t>
            </a:r>
          </a:p>
          <a:p>
            <a:pPr marL="342900" indent="-342900">
              <a:buAutoNum type="arabicPeriod"/>
            </a:pPr>
            <a:endParaRPr lang="cs-CZ" sz="4000" dirty="0"/>
          </a:p>
          <a:p>
            <a:pPr marL="342900" indent="-342900">
              <a:buAutoNum type="arabicPeriod"/>
            </a:pPr>
            <a:r>
              <a:rPr lang="cs-CZ" sz="4000" dirty="0" smtClean="0"/>
              <a:t> Osoba – VY</a:t>
            </a:r>
          </a:p>
          <a:p>
            <a:pPr marL="342900" indent="-342900">
              <a:buAutoNum type="arabicPeriod"/>
            </a:pPr>
            <a:endParaRPr lang="cs-CZ" sz="4000" dirty="0"/>
          </a:p>
          <a:p>
            <a:pPr marL="342900" indent="-342900">
              <a:buAutoNum type="arabicPeriod"/>
            </a:pPr>
            <a:r>
              <a:rPr lang="cs-CZ" sz="4000" dirty="0" smtClean="0"/>
              <a:t> Osoba – ONI, ONY, ONA</a:t>
            </a:r>
            <a:endParaRPr lang="cs-CZ" sz="4000" dirty="0"/>
          </a:p>
        </p:txBody>
      </p:sp>
      <p:sp>
        <p:nvSpPr>
          <p:cNvPr id="7" name="Šipka doprava 6"/>
          <p:cNvSpPr/>
          <p:nvPr/>
        </p:nvSpPr>
        <p:spPr>
          <a:xfrm>
            <a:off x="5600777" y="346209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7930" y="5445224"/>
            <a:ext cx="1769074" cy="1089621"/>
          </a:xfrm>
          <a:prstGeom prst="rect">
            <a:avLst/>
          </a:prstGeom>
        </p:spPr>
      </p:pic>
      <p:cxnSp>
        <p:nvCxnSpPr>
          <p:cNvPr id="15" name="Přímá spojnice se šipkou 14"/>
          <p:cNvCxnSpPr/>
          <p:nvPr/>
        </p:nvCxnSpPr>
        <p:spPr>
          <a:xfrm>
            <a:off x="6372006" y="5336500"/>
            <a:ext cx="452505" cy="5683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8471711" y="5204627"/>
            <a:ext cx="348817" cy="63542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uživatel\AppData\Local\Microsoft\Windows\Temporary Internet Files\Content.IE5\3A9WNVSX\MP9004227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8595" y="1628800"/>
            <a:ext cx="1412776" cy="14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uživatel\AppData\Local\Microsoft\Windows\Temporary Internet Files\Content.IE5\3A9WNVSX\MP9004227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7514" y="3129048"/>
            <a:ext cx="1412776" cy="14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živatel\AppData\Local\Microsoft\Windows\Temporary Internet Files\Content.IE5\MBNJE0WS\MP90042655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7286" y="3129048"/>
            <a:ext cx="956797" cy="1438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živatel\AppData\Local\Microsoft\Windows\Temporary Internet Files\Content.IE5\71HE1B6J\MP90044234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455895"/>
            <a:ext cx="1908560" cy="1272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živatel\AppData\Local\Microsoft\Windows\Temporary Internet Files\Content.IE5\2X30LOTJ\MP90042237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5095" y="5417170"/>
            <a:ext cx="1964886" cy="1309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6398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>
                <a:latin typeface="Comic Sans MS" panose="030F0702030302020204" pitchFamily="66" charset="0"/>
              </a:rPr>
              <a:t>Příklady</a:t>
            </a:r>
            <a:endParaRPr lang="cs-CZ" sz="6000" dirty="0">
              <a:latin typeface="Comic Sans MS" panose="030F0702030302020204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7772400" cy="36491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latin typeface="Comic Sans MS" panose="030F0702030302020204" pitchFamily="66" charset="0"/>
              </a:rPr>
              <a:t>Sloveso </a:t>
            </a:r>
            <a:r>
              <a:rPr lang="cs-CZ" sz="3200" u="sng" dirty="0" smtClean="0">
                <a:latin typeface="Comic Sans MS" panose="030F0702030302020204" pitchFamily="66" charset="0"/>
              </a:rPr>
              <a:t>sedět</a:t>
            </a:r>
          </a:p>
          <a:p>
            <a:pPr marL="0" indent="0">
              <a:buNone/>
            </a:pPr>
            <a:r>
              <a:rPr lang="cs-CZ" sz="3200" u="sng" dirty="0" smtClean="0">
                <a:latin typeface="Comic Sans MS" panose="030F0702030302020204" pitchFamily="66" charset="0"/>
              </a:rPr>
              <a:t>Číslo jednotné	</a:t>
            </a:r>
            <a:r>
              <a:rPr lang="cs-CZ" sz="3200" dirty="0" smtClean="0">
                <a:latin typeface="Comic Sans MS" panose="030F0702030302020204" pitchFamily="66" charset="0"/>
              </a:rPr>
              <a:t>			</a:t>
            </a:r>
            <a:r>
              <a:rPr lang="cs-CZ" sz="3200" u="sng" dirty="0" smtClean="0">
                <a:latin typeface="Comic Sans MS" panose="030F0702030302020204" pitchFamily="66" charset="0"/>
              </a:rPr>
              <a:t>Číslo množné</a:t>
            </a:r>
          </a:p>
          <a:p>
            <a:pPr marL="0" indent="0">
              <a:buNone/>
            </a:pPr>
            <a:r>
              <a:rPr lang="cs-CZ" sz="3000" dirty="0" smtClean="0">
                <a:latin typeface="Comic Sans MS" panose="030F0702030302020204" pitchFamily="66" charset="0"/>
              </a:rPr>
              <a:t>(já) sedí</a:t>
            </a:r>
            <a:r>
              <a:rPr lang="cs-CZ" sz="3000" u="sng" dirty="0" smtClean="0">
                <a:latin typeface="Comic Sans MS" panose="030F0702030302020204" pitchFamily="66" charset="0"/>
              </a:rPr>
              <a:t>m</a:t>
            </a:r>
            <a:r>
              <a:rPr lang="cs-CZ" sz="3000" dirty="0" smtClean="0">
                <a:latin typeface="Comic Sans MS" panose="030F0702030302020204" pitchFamily="66" charset="0"/>
              </a:rPr>
              <a:t>						(my) sedí</a:t>
            </a:r>
            <a:r>
              <a:rPr lang="cs-CZ" sz="3000" u="sng" dirty="0" smtClean="0">
                <a:latin typeface="Comic Sans MS" panose="030F0702030302020204" pitchFamily="66" charset="0"/>
              </a:rPr>
              <a:t>me</a:t>
            </a:r>
            <a:r>
              <a:rPr lang="cs-CZ" sz="3000" dirty="0" smtClean="0">
                <a:latin typeface="Comic Sans MS" panose="030F0702030302020204" pitchFamily="66" charset="0"/>
              </a:rPr>
              <a:t>	</a:t>
            </a:r>
          </a:p>
          <a:p>
            <a:pPr marL="0" indent="0">
              <a:buNone/>
            </a:pPr>
            <a:r>
              <a:rPr lang="cs-CZ" sz="3000" dirty="0" smtClean="0">
                <a:latin typeface="Comic Sans MS" panose="030F0702030302020204" pitchFamily="66" charset="0"/>
              </a:rPr>
              <a:t>(ty) sedí</a:t>
            </a:r>
            <a:r>
              <a:rPr lang="cs-CZ" sz="3000" u="sng" dirty="0" smtClean="0">
                <a:latin typeface="Comic Sans MS" panose="030F0702030302020204" pitchFamily="66" charset="0"/>
              </a:rPr>
              <a:t>š</a:t>
            </a:r>
            <a:r>
              <a:rPr lang="cs-CZ" sz="3000" dirty="0" smtClean="0">
                <a:latin typeface="Comic Sans MS" panose="030F0702030302020204" pitchFamily="66" charset="0"/>
              </a:rPr>
              <a:t>						(vy) sedí</a:t>
            </a:r>
            <a:r>
              <a:rPr lang="cs-CZ" sz="3000" u="sng" dirty="0" smtClean="0">
                <a:latin typeface="Comic Sans MS" panose="030F0702030302020204" pitchFamily="66" charset="0"/>
              </a:rPr>
              <a:t>te</a:t>
            </a:r>
          </a:p>
          <a:p>
            <a:pPr marL="0" indent="0">
              <a:buNone/>
            </a:pPr>
            <a:r>
              <a:rPr lang="cs-CZ" sz="3000" dirty="0" smtClean="0">
                <a:latin typeface="Comic Sans MS" panose="030F0702030302020204" pitchFamily="66" charset="0"/>
              </a:rPr>
              <a:t>(on, ona, ono) sedí			(oni, ony, ona) sedí</a:t>
            </a:r>
            <a:endParaRPr lang="cs-CZ" sz="3000" dirty="0">
              <a:latin typeface="Comic Sans MS" panose="030F0702030302020204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4725144"/>
            <a:ext cx="2029054" cy="1819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9131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>
                <a:latin typeface="Comic Sans MS" panose="030F0702030302020204" pitchFamily="66" charset="0"/>
              </a:rPr>
              <a:t>URČOVÁNÍ ČASU</a:t>
            </a:r>
            <a:endParaRPr lang="cs-CZ" sz="5400" dirty="0">
              <a:latin typeface="Comic Sans MS" panose="030F0702030302020204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anose="030F0702030302020204" pitchFamily="66" charset="0"/>
              </a:rPr>
              <a:t>Čas minulý (bylo)</a:t>
            </a:r>
          </a:p>
          <a:p>
            <a:endParaRPr lang="cs-CZ" sz="3200" dirty="0" smtClean="0">
              <a:latin typeface="Comic Sans MS" panose="030F0702030302020204" pitchFamily="66" charset="0"/>
            </a:endParaRPr>
          </a:p>
          <a:p>
            <a:r>
              <a:rPr lang="cs-CZ" sz="3200" dirty="0" smtClean="0">
                <a:latin typeface="Comic Sans MS" panose="030F0702030302020204" pitchFamily="66" charset="0"/>
              </a:rPr>
              <a:t>Čas přítomný (je)</a:t>
            </a:r>
          </a:p>
          <a:p>
            <a:endParaRPr lang="cs-CZ" sz="3200" dirty="0" smtClean="0">
              <a:latin typeface="Comic Sans MS" panose="030F0702030302020204" pitchFamily="66" charset="0"/>
            </a:endParaRPr>
          </a:p>
          <a:p>
            <a:r>
              <a:rPr lang="cs-CZ" sz="3200" dirty="0" smtClean="0">
                <a:latin typeface="Comic Sans MS" panose="030F0702030302020204" pitchFamily="66" charset="0"/>
              </a:rPr>
              <a:t>Čas budoucí (bude)</a:t>
            </a:r>
            <a:endParaRPr lang="cs-CZ" sz="3200" dirty="0">
              <a:latin typeface="Comic Sans MS" panose="030F0702030302020204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2420902"/>
            <a:ext cx="2638048" cy="3091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3887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>
                <a:latin typeface="Comic Sans MS" panose="030F0702030302020204" pitchFamily="66" charset="0"/>
              </a:rPr>
              <a:t>PŘÍKLADY</a:t>
            </a:r>
            <a:endParaRPr lang="cs-CZ" sz="5400" dirty="0">
              <a:latin typeface="Comic Sans MS" panose="030F0702030302020204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364797"/>
            <a:ext cx="7772400" cy="4824536"/>
          </a:xfrm>
        </p:spPr>
        <p:txBody>
          <a:bodyPr/>
          <a:lstStyle/>
          <a:p>
            <a:r>
              <a:rPr lang="cs-CZ" sz="3200" dirty="0" smtClean="0">
                <a:latin typeface="Comic Sans MS" panose="030F0702030302020204" pitchFamily="66" charset="0"/>
              </a:rPr>
              <a:t>Sloveso ležet – </a:t>
            </a:r>
            <a:r>
              <a:rPr lang="cs-CZ" sz="3200" u="sng" dirty="0" smtClean="0">
                <a:latin typeface="Comic Sans MS" panose="030F0702030302020204" pitchFamily="66" charset="0"/>
              </a:rPr>
              <a:t>minulý</a:t>
            </a:r>
            <a:r>
              <a:rPr lang="cs-CZ" sz="3200" dirty="0" smtClean="0">
                <a:latin typeface="Comic Sans MS" panose="030F0702030302020204" pitchFamily="66" charset="0"/>
              </a:rPr>
              <a:t> čas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os. j. č. -  Já jsem ležel.		1. os. mn. č. – My jsme 														leželi.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os. j. č. – Ty jsi ležel.			2. os. mn. č. – Vy jste 															leželi.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os. j. č. – on ležel,			3. os. mn. č. – oni ležel</a:t>
            </a:r>
            <a:r>
              <a:rPr lang="cs-CZ" sz="2800" u="sng" dirty="0" smtClean="0"/>
              <a:t>i</a:t>
            </a:r>
            <a:r>
              <a:rPr lang="cs-CZ" sz="2800" dirty="0" smtClean="0"/>
              <a:t>,          ona ležel</a:t>
            </a:r>
            <a:r>
              <a:rPr lang="cs-CZ" sz="2800" u="sng" dirty="0" smtClean="0"/>
              <a:t>a</a:t>
            </a:r>
            <a:r>
              <a:rPr lang="cs-CZ" sz="2800" dirty="0" smtClean="0"/>
              <a:t>, ono ležel</a:t>
            </a:r>
            <a:r>
              <a:rPr lang="cs-CZ" sz="2800" u="sng" dirty="0" smtClean="0"/>
              <a:t>o</a:t>
            </a:r>
            <a:r>
              <a:rPr lang="cs-CZ" sz="2800" dirty="0" smtClean="0"/>
              <a:t>			ony ležel</a:t>
            </a:r>
            <a:r>
              <a:rPr lang="cs-CZ" sz="2800" u="sng" dirty="0" smtClean="0"/>
              <a:t>y</a:t>
            </a:r>
            <a:r>
              <a:rPr lang="cs-CZ" sz="2800" dirty="0" smtClean="0"/>
              <a:t>, ona ležel</a:t>
            </a:r>
            <a:r>
              <a:rPr lang="cs-CZ" sz="2800" u="sng" dirty="0" smtClean="0"/>
              <a:t>a</a:t>
            </a:r>
            <a:endParaRPr lang="cs-CZ" sz="2800" u="sng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768274"/>
            <a:ext cx="2263775" cy="133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0175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-675456"/>
            <a:ext cx="8640960" cy="6408712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Comic Sans MS" panose="030F0702030302020204" pitchFamily="66" charset="0"/>
              </a:rPr>
              <a:t>Sloveso ležet – </a:t>
            </a:r>
            <a:r>
              <a:rPr lang="cs-CZ" sz="4000" u="sng" dirty="0" smtClean="0">
                <a:latin typeface="Comic Sans MS" panose="030F0702030302020204" pitchFamily="66" charset="0"/>
              </a:rPr>
              <a:t>přítomný</a:t>
            </a:r>
            <a:r>
              <a:rPr lang="cs-CZ" sz="4000" dirty="0" smtClean="0">
                <a:latin typeface="Comic Sans MS" panose="030F0702030302020204" pitchFamily="66" charset="0"/>
              </a:rPr>
              <a:t> čas</a:t>
            </a:r>
          </a:p>
          <a:p>
            <a:pPr marL="0" indent="0">
              <a:buNone/>
            </a:pPr>
            <a:endParaRPr lang="cs-CZ" sz="4000" dirty="0" smtClean="0">
              <a:latin typeface="Comic Sans MS" panose="030F0702030302020204" pitchFamily="66" charset="0"/>
            </a:endParaRPr>
          </a:p>
          <a:p>
            <a:pPr marL="514350" indent="-514350">
              <a:buAutoNum type="arabicPeriod"/>
            </a:pPr>
            <a:r>
              <a:rPr lang="cs-CZ" sz="2800" dirty="0" smtClean="0"/>
              <a:t>os. č. j. – já leží</a:t>
            </a:r>
            <a:r>
              <a:rPr lang="cs-CZ" sz="2800" u="sng" dirty="0" smtClean="0"/>
              <a:t>m</a:t>
            </a:r>
            <a:r>
              <a:rPr lang="cs-CZ" sz="2800" dirty="0" smtClean="0"/>
              <a:t>			1. os. č. mn. – my leží</a:t>
            </a:r>
            <a:r>
              <a:rPr lang="cs-CZ" sz="2800" u="sng" dirty="0" smtClean="0"/>
              <a:t>me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os. č. j. – ty leží</a:t>
            </a:r>
            <a:r>
              <a:rPr lang="cs-CZ" sz="2800" u="sng" dirty="0" smtClean="0"/>
              <a:t>š</a:t>
            </a:r>
            <a:r>
              <a:rPr lang="cs-CZ" sz="2800" dirty="0" smtClean="0"/>
              <a:t>			2. os. č. mn. – vy leží</a:t>
            </a:r>
            <a:r>
              <a:rPr lang="cs-CZ" sz="2800" u="sng" dirty="0" smtClean="0"/>
              <a:t>te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os. č. j. – on, ona, ono	3. os. č. mn. – oni, ony, ono</a:t>
            </a:r>
          </a:p>
          <a:p>
            <a:pPr marL="0" indent="0">
              <a:buNone/>
            </a:pPr>
            <a:r>
              <a:rPr lang="cs-CZ" sz="2800" dirty="0" smtClean="0"/>
              <a:t>					  leží									leží</a:t>
            </a:r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4221088"/>
            <a:ext cx="2808312" cy="2285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1255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08912" cy="5832648"/>
          </a:xfrm>
        </p:spPr>
        <p:txBody>
          <a:bodyPr>
            <a:normAutofit fontScale="85000" lnSpcReduction="10000"/>
          </a:bodyPr>
          <a:lstStyle/>
          <a:p>
            <a:r>
              <a:rPr lang="cs-CZ" sz="4700" dirty="0" smtClean="0">
                <a:latin typeface="Comic Sans MS" panose="030F0702030302020204" pitchFamily="66" charset="0"/>
              </a:rPr>
              <a:t>Sloveso ležet – </a:t>
            </a:r>
            <a:r>
              <a:rPr lang="cs-CZ" sz="4700" u="sng" dirty="0" smtClean="0">
                <a:latin typeface="Comic Sans MS" panose="030F0702030302020204" pitchFamily="66" charset="0"/>
              </a:rPr>
              <a:t>budoucí</a:t>
            </a:r>
            <a:r>
              <a:rPr lang="cs-CZ" sz="4700" dirty="0" smtClean="0">
                <a:latin typeface="Comic Sans MS" panose="030F0702030302020204" pitchFamily="66" charset="0"/>
              </a:rPr>
              <a:t> čas</a:t>
            </a:r>
          </a:p>
          <a:p>
            <a:pPr marL="0" indent="0">
              <a:buNone/>
            </a:pPr>
            <a:endParaRPr lang="cs-CZ" sz="3900" dirty="0" smtClean="0">
              <a:latin typeface="Comic Sans MS" panose="030F0702030302020204" pitchFamily="66" charset="0"/>
            </a:endParaRPr>
          </a:p>
          <a:p>
            <a:pPr marL="514350" indent="-514350">
              <a:buAutoNum type="arabicPeriod"/>
            </a:pPr>
            <a:r>
              <a:rPr lang="cs-CZ" sz="4200" dirty="0" smtClean="0"/>
              <a:t>os. č. j. – já (budu) ležet</a:t>
            </a:r>
          </a:p>
          <a:p>
            <a:pPr marL="514350" indent="-514350">
              <a:buAutoNum type="arabicPeriod"/>
            </a:pPr>
            <a:r>
              <a:rPr lang="cs-CZ" sz="4200" dirty="0" smtClean="0"/>
              <a:t>os. č. j. – ty (budeš) ležet</a:t>
            </a:r>
          </a:p>
          <a:p>
            <a:pPr marL="514350" indent="-514350">
              <a:buAutoNum type="arabicPeriod"/>
            </a:pPr>
            <a:r>
              <a:rPr lang="cs-CZ" sz="4200" dirty="0" smtClean="0"/>
              <a:t>os. č. j. – on, ona, ono (bude) ležet</a:t>
            </a:r>
          </a:p>
          <a:p>
            <a:pPr marL="514350" indent="-514350">
              <a:buAutoNum type="arabicPeriod"/>
            </a:pPr>
            <a:endParaRPr lang="cs-CZ" sz="4200" dirty="0"/>
          </a:p>
          <a:p>
            <a:pPr marL="514350" indent="-514350">
              <a:buAutoNum type="arabicParenR"/>
            </a:pPr>
            <a:r>
              <a:rPr lang="cs-CZ" sz="4200" dirty="0" smtClean="0"/>
              <a:t>os. č. mn. – my (budeme) ležet</a:t>
            </a:r>
          </a:p>
          <a:p>
            <a:pPr marL="514350" indent="-514350">
              <a:buAutoNum type="arabicParenR"/>
            </a:pPr>
            <a:r>
              <a:rPr lang="cs-CZ" sz="4200" dirty="0" smtClean="0"/>
              <a:t>os. č. mn. – vy (budete) ležet</a:t>
            </a:r>
          </a:p>
          <a:p>
            <a:pPr marL="514350" indent="-514350">
              <a:buAutoNum type="arabicParenR"/>
            </a:pPr>
            <a:r>
              <a:rPr lang="cs-CZ" sz="4200" dirty="0" smtClean="0"/>
              <a:t>os. č. mn. – oni, ony, ona (budou) ležet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90797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0204"/>
            <a:ext cx="7772400" cy="1456267"/>
          </a:xfrm>
        </p:spPr>
        <p:txBody>
          <a:bodyPr>
            <a:normAutofit/>
          </a:bodyPr>
          <a:lstStyle/>
          <a:p>
            <a:pPr algn="ctr"/>
            <a:r>
              <a:rPr lang="cs-CZ" sz="4800" dirty="0" smtClean="0">
                <a:latin typeface="Comic Sans MS" panose="030F0702030302020204" pitchFamily="66" charset="0"/>
              </a:rPr>
              <a:t>Cvičení</a:t>
            </a:r>
            <a:endParaRPr lang="cs-CZ" sz="4800" dirty="0">
              <a:latin typeface="Comic Sans MS" panose="030F0702030302020204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7772400" cy="5184576"/>
          </a:xfrm>
        </p:spPr>
        <p:txBody>
          <a:bodyPr>
            <a:noAutofit/>
          </a:bodyPr>
          <a:lstStyle/>
          <a:p>
            <a:pPr marL="514350" indent="-514350">
              <a:buAutoNum type="arabicParenR"/>
            </a:pPr>
            <a:r>
              <a:rPr lang="cs-CZ" sz="3200" dirty="0" smtClean="0">
                <a:latin typeface="Comic Sans MS" panose="030F0702030302020204" pitchFamily="66" charset="0"/>
              </a:rPr>
              <a:t>Ve větách podtrhni sloveso a urči v jakém je čase.</a:t>
            </a:r>
          </a:p>
          <a:p>
            <a:pPr marL="0" indent="0">
              <a:buNone/>
            </a:pPr>
            <a:endParaRPr lang="cs-CZ" sz="3200" dirty="0" smtClean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s-CZ" sz="2800" dirty="0" smtClean="0"/>
              <a:t>Vašek ležel v posteli.</a:t>
            </a:r>
          </a:p>
          <a:p>
            <a:pPr marL="0" indent="0">
              <a:buNone/>
            </a:pPr>
            <a:r>
              <a:rPr lang="cs-CZ" sz="2800" dirty="0" smtClean="0"/>
              <a:t>Andrejka se dívá na televizi.</a:t>
            </a:r>
          </a:p>
          <a:p>
            <a:pPr marL="0" indent="0">
              <a:buNone/>
            </a:pPr>
            <a:r>
              <a:rPr lang="cs-CZ" sz="2800" dirty="0" smtClean="0"/>
              <a:t>Maminka včera vařila polévku.</a:t>
            </a:r>
          </a:p>
          <a:p>
            <a:pPr marL="0" indent="0">
              <a:buNone/>
            </a:pPr>
            <a:r>
              <a:rPr lang="cs-CZ" sz="2800" dirty="0" smtClean="0"/>
              <a:t>Zítra půjdeme bruslit.</a:t>
            </a:r>
          </a:p>
          <a:p>
            <a:pPr marL="0" indent="0">
              <a:buNone/>
            </a:pPr>
            <a:r>
              <a:rPr lang="cs-CZ" sz="2800" dirty="0" smtClean="0"/>
              <a:t>Byl jsi nakoupit?</a:t>
            </a:r>
          </a:p>
          <a:p>
            <a:pPr marL="0" indent="0">
              <a:buNone/>
            </a:pPr>
            <a:r>
              <a:rPr lang="cs-CZ" sz="2800" dirty="0" smtClean="0"/>
              <a:t>Kočka se honila s myší.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3422456"/>
            <a:ext cx="2596053" cy="1674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2625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77724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latin typeface="Comic Sans MS" panose="030F0702030302020204" pitchFamily="66" charset="0"/>
              </a:rPr>
              <a:t>2) Přidej k následujícím slovesům osobní zájmena.</a:t>
            </a:r>
          </a:p>
          <a:p>
            <a:pPr marL="0" indent="0">
              <a:buNone/>
            </a:pPr>
            <a:endParaRPr lang="cs-CZ" sz="3600" dirty="0" smtClean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s-CZ" sz="3200" dirty="0" smtClean="0"/>
              <a:t>_________děláš				_________prosí</a:t>
            </a:r>
          </a:p>
          <a:p>
            <a:pPr marL="0" indent="0">
              <a:buNone/>
            </a:pPr>
            <a:r>
              <a:rPr lang="cs-CZ" sz="3200" dirty="0" smtClean="0"/>
              <a:t>_________zpíváme			_________volám</a:t>
            </a:r>
          </a:p>
          <a:p>
            <a:pPr marL="0" indent="0">
              <a:buNone/>
            </a:pPr>
            <a:r>
              <a:rPr lang="cs-CZ" sz="3200" dirty="0" smtClean="0"/>
              <a:t>_________hrajete			_________nesete</a:t>
            </a:r>
          </a:p>
          <a:p>
            <a:pPr marL="0" indent="0">
              <a:buNone/>
            </a:pPr>
            <a:r>
              <a:rPr lang="cs-CZ" sz="3200" dirty="0" smtClean="0"/>
              <a:t>_________uklízím			_________peče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10881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7772400" cy="56886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dirty="0" smtClean="0">
                <a:latin typeface="Comic Sans MS" panose="030F0702030302020204" pitchFamily="66" charset="0"/>
              </a:rPr>
              <a:t>3) Slovesa vyčasuj ve všech osobách</a:t>
            </a:r>
          </a:p>
          <a:p>
            <a:pPr marL="0" indent="0">
              <a:buNone/>
            </a:pPr>
            <a:endParaRPr lang="cs-CZ" sz="3200" dirty="0" smtClean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s-CZ" sz="2400" dirty="0" smtClean="0"/>
              <a:t>  kreslí						běží						spí</a:t>
            </a:r>
          </a:p>
          <a:p>
            <a:pPr marL="0" indent="0">
              <a:buNone/>
            </a:pPr>
            <a:r>
              <a:rPr lang="cs-CZ" sz="2400" dirty="0" smtClean="0"/>
              <a:t>_______				___________				_________</a:t>
            </a:r>
          </a:p>
          <a:p>
            <a:pPr marL="0" indent="0">
              <a:buNone/>
            </a:pPr>
            <a:r>
              <a:rPr lang="cs-CZ" sz="2400" dirty="0" smtClean="0"/>
              <a:t>_______				___________				_________</a:t>
            </a:r>
          </a:p>
          <a:p>
            <a:pPr marL="0" indent="0">
              <a:buNone/>
            </a:pPr>
            <a:r>
              <a:rPr lang="cs-CZ" sz="2400" dirty="0" smtClean="0"/>
              <a:t>_______				___________				_________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_______				___________				_________</a:t>
            </a:r>
          </a:p>
          <a:p>
            <a:pPr marL="0" indent="0">
              <a:buNone/>
            </a:pPr>
            <a:r>
              <a:rPr lang="cs-CZ" sz="2400" dirty="0" smtClean="0"/>
              <a:t>_______				___________				_________</a:t>
            </a:r>
          </a:p>
          <a:p>
            <a:pPr marL="0" indent="0">
              <a:buNone/>
            </a:pPr>
            <a:r>
              <a:rPr lang="cs-CZ" sz="2400" dirty="0" smtClean="0"/>
              <a:t>_______				___________				_________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16194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77724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Comic Sans MS" panose="030F0702030302020204" pitchFamily="66" charset="0"/>
              </a:rPr>
              <a:t>4) Podtrhněte sloveso a určete v jakém je čísle, osobě a času.</a:t>
            </a:r>
          </a:p>
          <a:p>
            <a:pPr marL="0" indent="0">
              <a:buNone/>
            </a:pPr>
            <a:endParaRPr lang="cs-CZ" sz="2800" dirty="0" smtClean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cs-CZ" sz="2800" dirty="0" smtClean="0"/>
              <a:t>Jdeme se podívat do kina na nový film.</a:t>
            </a:r>
          </a:p>
          <a:p>
            <a:pPr marL="0" indent="0">
              <a:buNone/>
            </a:pPr>
            <a:r>
              <a:rPr lang="cs-CZ" sz="2800" dirty="0" smtClean="0"/>
              <a:t>Tu zprávu jsem slyšela včera v televizi.</a:t>
            </a:r>
          </a:p>
          <a:p>
            <a:pPr marL="0" indent="0">
              <a:buNone/>
            </a:pPr>
            <a:r>
              <a:rPr lang="cs-CZ" sz="2800" dirty="0" smtClean="0"/>
              <a:t>V místním obchodě prodávají hodně ovoce a zeleniny.</a:t>
            </a:r>
          </a:p>
          <a:p>
            <a:pPr marL="0" indent="0">
              <a:buNone/>
            </a:pPr>
            <a:r>
              <a:rPr lang="cs-CZ" sz="2800" dirty="0" smtClean="0"/>
              <a:t>Pomůžeš mi s úkolem?</a:t>
            </a:r>
          </a:p>
          <a:p>
            <a:pPr marL="0" indent="0">
              <a:buNone/>
            </a:pPr>
            <a:r>
              <a:rPr lang="cs-CZ" sz="2800" dirty="0" smtClean="0"/>
              <a:t>Dnes jsem se dívala na pohádku o Šípkové Růžence.</a:t>
            </a:r>
          </a:p>
          <a:p>
            <a:pPr marL="0" indent="0">
              <a:buNone/>
            </a:pPr>
            <a:r>
              <a:rPr lang="cs-CZ" sz="2800" dirty="0" smtClean="0"/>
              <a:t>Chodíte často do divadlo?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6711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404664"/>
            <a:ext cx="79208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Cit.: 2014-03-02</a:t>
            </a:r>
          </a:p>
          <a:p>
            <a:r>
              <a:rPr lang="cs-CZ" dirty="0"/>
              <a:t>Obrazový materiál dostupný na:</a:t>
            </a:r>
          </a:p>
          <a:p>
            <a:r>
              <a:rPr lang="cs-CZ" dirty="0"/>
              <a:t>Online klipart</a:t>
            </a:r>
          </a:p>
          <a:p>
            <a:r>
              <a:rPr lang="cs-CZ" b="1"/>
              <a:t>2.3.2014   </a:t>
            </a:r>
            <a:r>
              <a:rPr lang="cs-CZ" b="1" smtClean="0"/>
              <a:t>  14.10 – 14.48</a:t>
            </a:r>
            <a:endParaRPr lang="cs-CZ" b="1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282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be">
  <a:themeElements>
    <a:clrScheme name="Nebe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Neb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Nebe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Celestial" id="{C4BB2A3D-0E93-4C5F-B0D2-9D3FCE089CC5}" vid="{42E5908D-19A2-46FD-89FA-638B126129EF}"/>
    </a:ext>
  </a:ext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TC103457452[[fn=Nebe]]</Template>
  <TotalTime>462</TotalTime>
  <Words>450</Words>
  <Application>Microsoft Office PowerPoint</Application>
  <PresentationFormat>Předvádění na obrazovce (4:3)</PresentationFormat>
  <Paragraphs>121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Nebe</vt:lpstr>
      <vt:lpstr>Prezentace aplikace PowerPoint</vt:lpstr>
      <vt:lpstr>Slovesa – OSOBA, ČÍSLO, ČAS</vt:lpstr>
      <vt:lpstr>Co UŽ ZNÁME?</vt:lpstr>
      <vt:lpstr>CO ještě neznáme</vt:lpstr>
      <vt:lpstr>Určování OSOby a čísla</vt:lpstr>
      <vt:lpstr>Prezentace aplikace PowerPoint</vt:lpstr>
      <vt:lpstr>Prezentace aplikace PowerPoint</vt:lpstr>
      <vt:lpstr>Příklady</vt:lpstr>
      <vt:lpstr>URČOVÁNÍ ČASU</vt:lpstr>
      <vt:lpstr>PŘÍKLADY</vt:lpstr>
      <vt:lpstr>Prezentace aplikace PowerPoint</vt:lpstr>
      <vt:lpstr>Prezentace aplikace PowerPoint</vt:lpstr>
      <vt:lpstr>Cvičení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jitka</cp:lastModifiedBy>
  <cp:revision>68</cp:revision>
  <dcterms:created xsi:type="dcterms:W3CDTF">2012-10-04T17:02:39Z</dcterms:created>
  <dcterms:modified xsi:type="dcterms:W3CDTF">2014-09-02T19:29:45Z</dcterms:modified>
</cp:coreProperties>
</file>