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73" r:id="rId2"/>
    <p:sldId id="258" r:id="rId3"/>
    <p:sldId id="259" r:id="rId4"/>
    <p:sldId id="266" r:id="rId5"/>
    <p:sldId id="269" r:id="rId6"/>
    <p:sldId id="268" r:id="rId7"/>
    <p:sldId id="271" r:id="rId8"/>
    <p:sldId id="261" r:id="rId9"/>
    <p:sldId id="264" r:id="rId10"/>
    <p:sldId id="263" r:id="rId11"/>
    <p:sldId id="270" r:id="rId12"/>
    <p:sldId id="274" r:id="rId13"/>
    <p:sldId id="272" r:id="rId14"/>
    <p:sldId id="27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2021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0884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85594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8232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95694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69872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2281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511435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64325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6214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0670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A29947-63A4-44E7-B111-24B841D9F4F0}" type="datetimeFigureOut">
              <a:rPr lang="cs-CZ" smtClean="0"/>
              <a:t>5.4.2012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48B394-ACED-474A-A890-930993DD383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37179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g"/><Relationship Id="rId5" Type="http://schemas.openxmlformats.org/officeDocument/2006/relationships/image" Target="../media/image10.jpg"/><Relationship Id="rId4" Type="http://schemas.openxmlformats.org/officeDocument/2006/relationships/image" Target="../media/image9.JP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r>
              <a:rPr lang="cs-CZ" dirty="0" smtClean="0"/>
              <a:t>SAVCI</a:t>
            </a:r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solidFill>
                  <a:schemeClr val="tx1"/>
                </a:solidFill>
              </a:rPr>
              <a:t>VY_32_INOVACE_06-52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044595"/>
              </p:ext>
            </p:extLst>
          </p:nvPr>
        </p:nvGraphicFramePr>
        <p:xfrm>
          <a:off x="1467802" y="2903061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3.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oblast: 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Člověk a jeho svět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Vzdělávací obor: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Prvouka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Živá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Téma: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Savci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Mgr. Zdeňka</a:t>
                      </a:r>
                      <a:r>
                        <a:rPr lang="cs-CZ" sz="1400" kern="50" baseline="0" dirty="0" smtClean="0">
                          <a:effectLst/>
                        </a:rPr>
                        <a:t> Halamová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20.4.2011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Metodický popis,</a:t>
                      </a:r>
                      <a:endParaRPr lang="cs-CZ" sz="1200" kern="50" dirty="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(anotace):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Podpora výkladové hodiny </a:t>
                      </a:r>
                      <a:r>
                        <a:rPr lang="cs-CZ" sz="1400" kern="50" smtClean="0">
                          <a:effectLst/>
                        </a:rPr>
                        <a:t>– savci.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991710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SPOLEČNÉ ZNAKY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Jsou </a:t>
            </a:r>
            <a:r>
              <a:rPr lang="cs-CZ" dirty="0" smtClean="0"/>
              <a:t>teplokrevní.</a:t>
            </a:r>
            <a:endParaRPr lang="cs-CZ" dirty="0"/>
          </a:p>
          <a:p>
            <a:r>
              <a:rPr lang="cs-CZ" dirty="0" smtClean="0"/>
              <a:t>Patří mezi obratlovce (kostra a páteř s obratli).</a:t>
            </a:r>
          </a:p>
          <a:p>
            <a:r>
              <a:rPr lang="cs-CZ" dirty="0" smtClean="0"/>
              <a:t>Mají srst, vlasy nebo vrstvu podkožního tuku.</a:t>
            </a:r>
          </a:p>
          <a:p>
            <a:r>
              <a:rPr lang="cs-CZ" dirty="0" smtClean="0"/>
              <a:t>Dýchají plícemi.</a:t>
            </a:r>
          </a:p>
          <a:p>
            <a:r>
              <a:rPr lang="cs-CZ" dirty="0" smtClean="0"/>
              <a:t>Jsou inteligentní (mají dobře vyvinutý mozek).</a:t>
            </a:r>
          </a:p>
          <a:p>
            <a:r>
              <a:rPr lang="cs-CZ" dirty="0" smtClean="0"/>
              <a:t>Většina savců rodí živá mláďata, která samice krmí svým mlékem.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73091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PROSTŘEDÍ, VE KTERÉM ŽIJÍ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</a:t>
            </a:r>
            <a:r>
              <a:rPr lang="cs-CZ" dirty="0" smtClean="0"/>
              <a:t>emě (pes, opice, slon, klokan, kůň)</a:t>
            </a:r>
          </a:p>
          <a:p>
            <a:r>
              <a:rPr lang="cs-CZ" dirty="0"/>
              <a:t>v</a:t>
            </a:r>
            <a:r>
              <a:rPr lang="cs-CZ" dirty="0" smtClean="0"/>
              <a:t>oda (kosatka, delfín, bobr, ptakopysk)</a:t>
            </a:r>
          </a:p>
          <a:p>
            <a:r>
              <a:rPr lang="cs-CZ" dirty="0"/>
              <a:t>v</a:t>
            </a:r>
            <a:r>
              <a:rPr lang="cs-CZ" dirty="0" smtClean="0"/>
              <a:t>zduch (netopýr)</a:t>
            </a:r>
          </a:p>
          <a:p>
            <a:r>
              <a:rPr lang="cs-CZ" dirty="0"/>
              <a:t>p</a:t>
            </a:r>
            <a:r>
              <a:rPr lang="cs-CZ" dirty="0" smtClean="0"/>
              <a:t>odzemí (sysel, hraboš, křeček, krtek)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8667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POHYB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Savci 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c</a:t>
            </a:r>
            <a:r>
              <a:rPr lang="cs-CZ" dirty="0" smtClean="0"/>
              <a:t>hodí (koala, slon, liška, zebra)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s</a:t>
            </a:r>
            <a:r>
              <a:rPr lang="cs-CZ" dirty="0" smtClean="0"/>
              <a:t>káčou (klokan)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l</a:t>
            </a:r>
            <a:r>
              <a:rPr lang="cs-CZ" dirty="0" smtClean="0"/>
              <a:t>étají (netopýr)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p</a:t>
            </a:r>
            <a:r>
              <a:rPr lang="cs-CZ" dirty="0" smtClean="0"/>
              <a:t>lavou (delfín, velryba)</a:t>
            </a:r>
          </a:p>
          <a:p>
            <a:pPr marL="457200" lvl="1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8918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VELIKOST SAVCŮ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Savci se mohou výrazně lišit svým vzhledem. </a:t>
            </a:r>
          </a:p>
          <a:p>
            <a:r>
              <a:rPr lang="cs-CZ" dirty="0" smtClean="0"/>
              <a:t>Mezi nejmenší savce patří myši, veverky a netopýři.</a:t>
            </a:r>
          </a:p>
          <a:p>
            <a:r>
              <a:rPr lang="cs-CZ" dirty="0" smtClean="0"/>
              <a:t>Největším suchozemským savcem je slon africký. </a:t>
            </a:r>
          </a:p>
          <a:p>
            <a:r>
              <a:rPr lang="cs-CZ" dirty="0" smtClean="0"/>
              <a:t>Největším savcem je velryba zvaná plejtvák obrovský.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15816" y="4869160"/>
            <a:ext cx="4788024" cy="145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1168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POVRCH TĚLA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Povrch těla je pokryt chlupy nebo vlasy.  </a:t>
            </a:r>
          </a:p>
          <a:p>
            <a:r>
              <a:rPr lang="cs-CZ" dirty="0" smtClean="0"/>
              <a:t>Někteří mají také vrstvu podkožního tuku, která chrání před chladem.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5967" y="3539309"/>
            <a:ext cx="2535102" cy="168901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07099" y="3540189"/>
            <a:ext cx="2252014" cy="168901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91542" y="3539309"/>
            <a:ext cx="2366392" cy="16890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6549657" y="5455578"/>
            <a:ext cx="19668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 dikobraza se srst přeměnila v ostny.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35967" y="5455577"/>
            <a:ext cx="25351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Lední medvěd má hustou kožešinu.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562131" y="5455578"/>
            <a:ext cx="25922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Mrož má pod kůží tlustou vrstvu podkožního tuku.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81540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PŘED NEPŘÁTELI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Mívají zbarvení, které splývá s okolní krajinou, proto nejsou tolik vidět.</a:t>
            </a:r>
          </a:p>
          <a:p>
            <a:r>
              <a:rPr lang="cs-CZ" dirty="0" smtClean="0"/>
              <a:t>Veverky prchají před nepřáteli na stromy.</a:t>
            </a:r>
          </a:p>
          <a:p>
            <a:r>
              <a:rPr lang="cs-CZ" dirty="0" smtClean="0"/>
              <a:t>Ježura má na zádech špičaté ostny a umí se zahrabat do země.</a:t>
            </a:r>
          </a:p>
          <a:p>
            <a:r>
              <a:rPr lang="cs-CZ" dirty="0" smtClean="0"/>
              <a:t>Skunk vystříkne na nepřátele páchnoucí tekutinu ze žlázy pod ocasem.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75244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DÝCHÁNÍ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Dýchají plícemi vzdušný kyslík. </a:t>
            </a:r>
          </a:p>
          <a:p>
            <a:r>
              <a:rPr lang="cs-CZ" dirty="0"/>
              <a:t>M</a:t>
            </a:r>
            <a:r>
              <a:rPr lang="cs-CZ" dirty="0" smtClean="0"/>
              <a:t>ořští savci, kteří žijí ve vodě, vyplouvají k hladině, aby se nadechli – př. </a:t>
            </a:r>
            <a:r>
              <a:rPr lang="cs-CZ" dirty="0"/>
              <a:t>p</a:t>
            </a:r>
            <a:r>
              <a:rPr lang="cs-CZ" dirty="0" smtClean="0"/>
              <a:t>lejtvák obrovský, delfín.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3933056"/>
            <a:ext cx="2915816" cy="21868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67000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PŘÍJEM POTRAVY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Savci </a:t>
            </a:r>
            <a:endParaRPr lang="cs-CZ" dirty="0"/>
          </a:p>
          <a:p>
            <a:pPr lvl="1">
              <a:buFont typeface="Arial" pitchFamily="34" charset="0"/>
              <a:buChar char="•"/>
            </a:pPr>
            <a:r>
              <a:rPr lang="cs-CZ" dirty="0"/>
              <a:t>b</a:t>
            </a:r>
            <a:r>
              <a:rPr lang="cs-CZ" dirty="0" smtClean="0"/>
              <a:t>ýložraví (koala, králík, veverka, žirafa)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m</a:t>
            </a:r>
            <a:r>
              <a:rPr lang="cs-CZ" dirty="0" smtClean="0"/>
              <a:t>asožraví (vlk, lev)</a:t>
            </a:r>
          </a:p>
          <a:p>
            <a:pPr lvl="1">
              <a:buFont typeface="Arial" pitchFamily="34" charset="0"/>
              <a:buChar char="•"/>
            </a:pPr>
            <a:r>
              <a:rPr lang="cs-CZ" dirty="0"/>
              <a:t>v</a:t>
            </a:r>
            <a:r>
              <a:rPr lang="cs-CZ" dirty="0" smtClean="0"/>
              <a:t>šežraví (člověk, medvěd)</a:t>
            </a:r>
          </a:p>
          <a:p>
            <a:pPr marL="457200" lvl="1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290196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RŮST A VÝVOJ MLÁĎAT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páření se v těle samice začíná vyvíjet mládě (mláďata).</a:t>
            </a:r>
          </a:p>
          <a:p>
            <a:r>
              <a:rPr lang="cs-CZ" dirty="0" smtClean="0"/>
              <a:t>Většina savců rodí dobře vyvinutá mláďata.</a:t>
            </a:r>
          </a:p>
          <a:p>
            <a:r>
              <a:rPr lang="cs-CZ" dirty="0" smtClean="0"/>
              <a:t>Samice živí mláďata mateřským mlékem.</a:t>
            </a:r>
            <a:endParaRPr lang="cs-CZ" dirty="0"/>
          </a:p>
          <a:p>
            <a:r>
              <a:rPr lang="cs-CZ" dirty="0" smtClean="0"/>
              <a:t>Savci se o své potomky starají.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889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ZVLÁŠTNOSTI VE VÝVOJI MLÁĎAT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Ptakopysk </a:t>
            </a:r>
            <a:r>
              <a:rPr lang="cs-CZ" dirty="0"/>
              <a:t>a ježura australská nerodí živá mláďata, ale kladou vejce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Mládě klokana po narození přeleze do matčina vaku, kde saje mléko a zůstane zde ještě šest měsíců.</a:t>
            </a:r>
          </a:p>
          <a:p>
            <a:r>
              <a:rPr lang="cs-CZ" dirty="0" smtClean="0"/>
              <a:t>Některá mláďata umí už hodinu po narození běhat (zebry, antilopy).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756505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POZNÁŠ TYTO SAVCE?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4399734"/>
            <a:ext cx="2736304" cy="2052228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5506" y="1366552"/>
            <a:ext cx="2814811" cy="18683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964" y="1366552"/>
            <a:ext cx="2124811" cy="2575528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160981"/>
            <a:ext cx="3072401" cy="230430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71800" y="1844824"/>
            <a:ext cx="3166966" cy="2109991"/>
          </a:xfrm>
          <a:prstGeom prst="rect">
            <a:avLst/>
          </a:prstGeom>
        </p:spPr>
      </p:pic>
      <p:pic>
        <p:nvPicPr>
          <p:cNvPr id="16" name="Zástupný symbol pro obsah 15"/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3370312"/>
            <a:ext cx="2321227" cy="3094970"/>
          </a:xfrm>
        </p:spPr>
      </p:pic>
    </p:spTree>
    <p:extLst>
      <p:ext uri="{BB962C8B-B14F-4D97-AF65-F5344CB8AC3E}">
        <p14:creationId xmlns:p14="http://schemas.microsoft.com/office/powerpoint/2010/main" val="33414637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/>
              <a:t>KRAUSOVÁ, Jana (překlad</a:t>
            </a:r>
            <a:r>
              <a:rPr lang="cs-CZ" sz="1800" dirty="0" smtClean="0"/>
              <a:t>). </a:t>
            </a:r>
            <a:r>
              <a:rPr lang="cs-CZ" sz="1800" i="1" dirty="0" smtClean="0"/>
              <a:t>Průvodce </a:t>
            </a:r>
            <a:r>
              <a:rPr lang="cs-CZ" sz="1800" i="1" dirty="0"/>
              <a:t>přírodou do kapsy</a:t>
            </a:r>
            <a:r>
              <a:rPr lang="cs-CZ" sz="1800" dirty="0"/>
              <a:t>. Praha 3 : Svojtka &amp; </a:t>
            </a:r>
            <a:r>
              <a:rPr lang="cs-CZ" sz="1800" dirty="0" smtClean="0"/>
              <a:t>Co., </a:t>
            </a:r>
            <a:r>
              <a:rPr lang="cs-CZ" sz="1800" dirty="0"/>
              <a:t>2005. 170 s. ISBN 80-7237-945-3.</a:t>
            </a:r>
          </a:p>
          <a:p>
            <a:r>
              <a:rPr lang="cs-CZ" sz="1800" dirty="0" smtClean="0"/>
              <a:t>KEMPNÁ, Romana (překlad). </a:t>
            </a:r>
            <a:r>
              <a:rPr lang="cs-CZ" sz="1800" i="1" dirty="0" smtClean="0"/>
              <a:t>Savci</a:t>
            </a:r>
            <a:r>
              <a:rPr lang="cs-CZ" sz="1800" dirty="0"/>
              <a:t>. Havlíčkův Brod : Fragment, 2005. 31 s. ISBN 80-253-0070-6</a:t>
            </a:r>
            <a:r>
              <a:rPr lang="cs-CZ" sz="1800" dirty="0" smtClean="0"/>
              <a:t>.</a:t>
            </a:r>
            <a:endParaRPr lang="en-US" sz="1800" dirty="0" smtClean="0"/>
          </a:p>
          <a:p>
            <a:r>
              <a:rPr lang="cs-CZ" sz="1800" dirty="0"/>
              <a:t>POPOV, Dan (překlad). </a:t>
            </a:r>
            <a:r>
              <a:rPr lang="cs-CZ" sz="1800" i="1" dirty="0"/>
              <a:t>Co ještě nevíte o přírodě</a:t>
            </a:r>
            <a:r>
              <a:rPr lang="cs-CZ" sz="1800" dirty="0"/>
              <a:t>. Praha 3 : Svojtka </a:t>
            </a:r>
            <a:r>
              <a:rPr lang="en-US" sz="1800" dirty="0"/>
              <a:t>&amp; Co.</a:t>
            </a:r>
            <a:r>
              <a:rPr lang="cs-CZ" sz="1800" dirty="0"/>
              <a:t>, 2004. 160 s. ISBN 80-7352-130-X</a:t>
            </a:r>
            <a:r>
              <a:rPr lang="cs-CZ" sz="1800" dirty="0" smtClean="0"/>
              <a:t>.</a:t>
            </a:r>
          </a:p>
          <a:p>
            <a:r>
              <a:rPr lang="cs-CZ" sz="1800" dirty="0"/>
              <a:t>POPEOVÁ, </a:t>
            </a:r>
            <a:r>
              <a:rPr lang="cs-CZ" sz="1800" dirty="0" err="1"/>
              <a:t>Joyce</a:t>
            </a:r>
            <a:r>
              <a:rPr lang="cs-CZ" sz="1800" dirty="0"/>
              <a:t>. </a:t>
            </a:r>
            <a:r>
              <a:rPr lang="cs-CZ" sz="1800" i="1" dirty="0"/>
              <a:t>Zvířata</a:t>
            </a:r>
            <a:r>
              <a:rPr lang="cs-CZ" sz="1800" dirty="0"/>
              <a:t>. Havlíčkův Brod : Fragment, 1999. 159 s. ISBN 80-7200-331-3</a:t>
            </a:r>
            <a:r>
              <a:rPr lang="cs-CZ" sz="1800" dirty="0" smtClean="0"/>
              <a:t>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</a:t>
            </a:r>
            <a:r>
              <a:rPr lang="cs-CZ" sz="1800" dirty="0" smtClean="0"/>
              <a:t>2011-04-20]. </a:t>
            </a:r>
            <a:r>
              <a:rPr lang="cs-CZ" sz="1800" dirty="0"/>
              <a:t>Dostupné z WWW: &lt;http://commons.wikimedia.org/wiki/File:Bluewhale_7476.jpg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2011-04-20]. Dostupné z WWW: &lt;http://commons.wikimedia.org/wiki/File:Polar_Bear_ANWR_1.jpg</a:t>
            </a:r>
            <a:r>
              <a:rPr lang="cs-CZ" sz="1800" dirty="0" smtClean="0"/>
              <a:t>&gt;.</a:t>
            </a:r>
          </a:p>
          <a:p>
            <a:r>
              <a:rPr lang="cs-CZ" sz="1800" i="1" dirty="0" err="1"/>
              <a:t>Wikimedia</a:t>
            </a:r>
            <a:r>
              <a:rPr lang="cs-CZ" sz="1800" i="1" dirty="0"/>
              <a:t> </a:t>
            </a:r>
            <a:r>
              <a:rPr lang="cs-CZ" sz="1800" i="1" dirty="0" err="1"/>
              <a:t>Commons</a:t>
            </a:r>
            <a:r>
              <a:rPr lang="cs-CZ" sz="1800" dirty="0"/>
              <a:t> [online]. 2003 [cit. 2011-04-20]. Dostupné z WWW: &lt;http://commons.wikimedia.org/wiki/</a:t>
            </a:r>
            <a:r>
              <a:rPr lang="cs-CZ" sz="1800" dirty="0" err="1"/>
              <a:t>File:Walrus.jpeg</a:t>
            </a:r>
            <a:r>
              <a:rPr lang="cs-CZ" sz="1800" dirty="0"/>
              <a:t>&gt;.</a:t>
            </a:r>
          </a:p>
          <a:p>
            <a:endParaRPr lang="cs-CZ" sz="1800" dirty="0" smtClean="0"/>
          </a:p>
          <a:p>
            <a:endParaRPr lang="cs-CZ" sz="1800" dirty="0"/>
          </a:p>
          <a:p>
            <a:endParaRPr lang="cs-CZ" sz="1800" dirty="0"/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289649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476672"/>
            <a:ext cx="792088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File:ZOO_Chleby,_dikobraz.jpg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</a:t>
            </a:r>
            <a:r>
              <a:rPr lang="cs-CZ" dirty="0" err="1"/>
              <a:t>File:Pink_Dolphin.JPG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&lt;http://commons.wikimedia.org/wiki/File:Moravsk%C3%BD_kraj,_jeskyn%C4%9B_Pek%C3%A1rna_-_netop%C3%BDr.JPG&gt;.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 smtClean="0"/>
              <a:t>Wikimedia</a:t>
            </a:r>
            <a:r>
              <a:rPr lang="cs-CZ" i="1" dirty="0" smtClean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&lt;http://commons.wikimedia.org/wiki/File:Stachy,_kr%C3%A1va.jpg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&lt;http://commons.wikimedia.org/wiki/File:Schimpanse,_Pan_troglodytes_3.JPG&gt;.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&lt;http://commons.wikimedia.org/wiki/File:Ovce_%282%29.jpg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&lt;http://commons.wikimedia.org/wiki/File:Camelus.bactrianus-01-Krakow.jpg</a:t>
            </a:r>
            <a:r>
              <a:rPr lang="cs-CZ" dirty="0" smtClean="0"/>
              <a:t>&gt;.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2003 [cit. </a:t>
            </a:r>
            <a:r>
              <a:rPr lang="cs-CZ" dirty="0" smtClean="0"/>
              <a:t>2011-</a:t>
            </a:r>
            <a:r>
              <a:rPr lang="cs-CZ" dirty="0"/>
              <a:t>04-20</a:t>
            </a:r>
            <a:r>
              <a:rPr lang="cs-CZ" dirty="0" smtClean="0"/>
              <a:t>]. </a:t>
            </a:r>
            <a:r>
              <a:rPr lang="cs-CZ" dirty="0"/>
              <a:t>Dostupné z WWW: &lt;http://commons.wikimedia.org/wiki/File:Lion_06584.jpg&gt;.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314339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317</TotalTime>
  <Words>602</Words>
  <Application>Microsoft Office PowerPoint</Application>
  <PresentationFormat>Předvádění na obrazovce (4:3)</PresentationFormat>
  <Paragraphs>91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SAVCI</vt:lpstr>
      <vt:lpstr>SPOLEČNÉ ZNAKY SAVCŮ</vt:lpstr>
      <vt:lpstr>PROSTŘEDÍ, VE KTERÉM ŽIJÍ</vt:lpstr>
      <vt:lpstr>POHYB SAVCŮ</vt:lpstr>
      <vt:lpstr>VELIKOST SAVCŮ</vt:lpstr>
      <vt:lpstr>POVRCH TĚLA</vt:lpstr>
      <vt:lpstr>OCHRANA PŘED NEPŘÁTELI</vt:lpstr>
      <vt:lpstr>DÝCHÁNÍ  </vt:lpstr>
      <vt:lpstr>PŘÍJEM POTRAVY </vt:lpstr>
      <vt:lpstr>RŮST A VÝVOJ MLÁĎAT</vt:lpstr>
      <vt:lpstr>ZVLÁŠTNOSTI VE VÝVOJI MLÁĎAT </vt:lpstr>
      <vt:lpstr>POZNÁŠ TYTO SAVCE?</vt:lpstr>
      <vt:lpstr>POUŽITÁ LITERATURA: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</dc:title>
  <dc:creator>Zdeňka Halamová</dc:creator>
  <cp:lastModifiedBy>Zdeňka Halamová</cp:lastModifiedBy>
  <cp:revision>50</cp:revision>
  <dcterms:created xsi:type="dcterms:W3CDTF">2011-05-17T19:07:33Z</dcterms:created>
  <dcterms:modified xsi:type="dcterms:W3CDTF">2012-04-05T08:41:48Z</dcterms:modified>
</cp:coreProperties>
</file>