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8" r:id="rId3"/>
    <p:sldId id="259" r:id="rId4"/>
    <p:sldId id="261" r:id="rId5"/>
    <p:sldId id="270" r:id="rId6"/>
    <p:sldId id="271" r:id="rId7"/>
    <p:sldId id="262" r:id="rId8"/>
    <p:sldId id="272" r:id="rId9"/>
    <p:sldId id="274" r:id="rId10"/>
    <p:sldId id="275" r:id="rId11"/>
    <p:sldId id="276" r:id="rId12"/>
    <p:sldId id="268" r:id="rId13"/>
    <p:sldId id="277" r:id="rId14"/>
    <p:sldId id="269" r:id="rId15"/>
    <p:sldId id="278" r:id="rId16"/>
    <p:sldId id="279" r:id="rId17"/>
    <p:sldId id="281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0305C-2231-4B21-AD9E-F6F14AE9581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807CF770-6880-4070-82CD-60FCCD04B9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7" Type="http://schemas.openxmlformats.org/officeDocument/2006/relationships/image" Target="../media/image9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1"/>
            <a:ext cx="7772400" cy="1080120"/>
          </a:xfrm>
        </p:spPr>
        <p:txBody>
          <a:bodyPr/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VY_32_INOVACE_06-54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1511117"/>
              </p:ext>
            </p:extLst>
          </p:nvPr>
        </p:nvGraphicFramePr>
        <p:xfrm>
          <a:off x="1522450" y="1988840"/>
          <a:ext cx="6208395" cy="2560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Plazi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5.6.2011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 </a:t>
                      </a:r>
                      <a:r>
                        <a:rPr lang="cs-CZ" sz="1400" kern="50" smtClean="0">
                          <a:effectLst/>
                        </a:rPr>
                        <a:t>- plazi.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218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MEZI PLAZI?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adi</a:t>
            </a:r>
          </a:p>
          <a:p>
            <a:r>
              <a:rPr lang="cs-CZ" dirty="0" smtClean="0"/>
              <a:t>Ještěři</a:t>
            </a:r>
          </a:p>
          <a:p>
            <a:r>
              <a:rPr lang="cs-CZ" dirty="0" smtClean="0"/>
              <a:t>Želvy</a:t>
            </a:r>
          </a:p>
          <a:p>
            <a:r>
              <a:rPr lang="cs-CZ" dirty="0" smtClean="0"/>
              <a:t>Krokodýli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30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ZNAKY PLAZŮ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studenokrevní (nedokáží regulovat tělesnou teplotu).</a:t>
            </a:r>
          </a:p>
          <a:p>
            <a:r>
              <a:rPr lang="cs-CZ" dirty="0" smtClean="0"/>
              <a:t>Mají kostru, patří mezi obratlovce.</a:t>
            </a:r>
          </a:p>
          <a:p>
            <a:r>
              <a:rPr lang="cs-CZ" dirty="0" smtClean="0"/>
              <a:t>Mají krunýř nebo kůži pokrytou šupinami.</a:t>
            </a:r>
          </a:p>
          <a:p>
            <a:r>
              <a:rPr lang="cs-CZ" dirty="0" smtClean="0"/>
              <a:t>Většina plazů klade vejce, někteří rodí živá mláďata.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66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Hadí kůže neroste spolu s tělem, proto ji had musí několikrát ročně svlékat.</a:t>
            </a:r>
          </a:p>
          <a:p>
            <a:r>
              <a:rPr lang="cs-CZ" dirty="0" smtClean="0"/>
              <a:t>Nemají končetiny. </a:t>
            </a:r>
          </a:p>
          <a:p>
            <a:r>
              <a:rPr lang="cs-CZ" dirty="0" smtClean="0"/>
              <a:t>Pohybují se plazením.</a:t>
            </a:r>
          </a:p>
          <a:p>
            <a:r>
              <a:rPr lang="cs-CZ" dirty="0" smtClean="0"/>
              <a:t>Nemají pohyblivá oční víčka.</a:t>
            </a:r>
          </a:p>
          <a:p>
            <a:r>
              <a:rPr lang="cs-CZ" dirty="0" smtClean="0"/>
              <a:t>Mají bystré smysly.</a:t>
            </a:r>
          </a:p>
          <a:p>
            <a:r>
              <a:rPr lang="cs-CZ" dirty="0" smtClean="0"/>
              <a:t>Oči mají překryté průhlednou šupinkou.</a:t>
            </a:r>
          </a:p>
          <a:p>
            <a:r>
              <a:rPr lang="cs-CZ" dirty="0" smtClean="0"/>
              <a:t>Většinou žijí v tropech, pralesích a pouštích.</a:t>
            </a:r>
          </a:p>
          <a:p>
            <a:r>
              <a:rPr lang="cs-CZ" smtClean="0"/>
              <a:t>Několik </a:t>
            </a:r>
            <a:r>
              <a:rPr lang="cs-CZ" dirty="0" smtClean="0"/>
              <a:t>druhů hadů žije ve vodě.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670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POTRAVA HADŮ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Hadi jsou masožraví.</a:t>
            </a:r>
          </a:p>
          <a:p>
            <a:r>
              <a:rPr lang="cs-CZ" dirty="0" smtClean="0"/>
              <a:t>Svou kořist buď uškrtí nebo do ní vstříknou jed svými dutými zuby.</a:t>
            </a:r>
          </a:p>
          <a:p>
            <a:r>
              <a:rPr lang="cs-CZ" dirty="0" smtClean="0"/>
              <a:t>Svou kořist polykají celou.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6655" y="4005064"/>
            <a:ext cx="3599960" cy="239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6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OBRÁZKY HADŮ</a:t>
            </a:r>
            <a:endParaRPr lang="cs-CZ" sz="3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2950" y="1484784"/>
            <a:ext cx="2441244" cy="1830933"/>
          </a:xfrm>
        </p:spPr>
      </p:pic>
      <p:sp>
        <p:nvSpPr>
          <p:cNvPr id="5" name="TextovéPole 4"/>
          <p:cNvSpPr txBox="1"/>
          <p:nvPr/>
        </p:nvSpPr>
        <p:spPr>
          <a:xfrm>
            <a:off x="774370" y="3462554"/>
            <a:ext cx="16373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Krajta - škrtič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9269" y="6002843"/>
            <a:ext cx="20694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Kobra - jedovatá</a:t>
            </a:r>
          </a:p>
          <a:p>
            <a:pPr algn="ctr"/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5558" y="1483349"/>
            <a:ext cx="2741516" cy="183338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225287" y="3462553"/>
            <a:ext cx="25617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Užovka – není jedovatá</a:t>
            </a:r>
          </a:p>
          <a:p>
            <a:pPr algn="ctr"/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483349"/>
            <a:ext cx="2487440" cy="186558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339654" y="3462669"/>
            <a:ext cx="2071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Anakonda - škrtič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124" y="3933056"/>
            <a:ext cx="2499881" cy="1874911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94943" y="6002843"/>
            <a:ext cx="2196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Chřestýš - jedovatý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43072" y="6010036"/>
            <a:ext cx="1926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Zmije - jedovatá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271" y="3976718"/>
            <a:ext cx="2474168" cy="178758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4682" y="3959696"/>
            <a:ext cx="2612392" cy="1740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009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JEŠTĚŘI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největší skupinou plazů.</a:t>
            </a:r>
          </a:p>
          <a:p>
            <a:r>
              <a:rPr lang="cs-CZ" dirty="0" smtClean="0"/>
              <a:t>Většina má čtyři nohy a dlouhý ocas.</a:t>
            </a:r>
          </a:p>
          <a:p>
            <a:r>
              <a:rPr lang="cs-CZ" dirty="0" smtClean="0"/>
              <a:t>Živí se rostlinou i živočišnou potravou.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70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ZVLÁŠTNOSTI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Varan komodský je největší ještěr, měří téměř </a:t>
            </a:r>
          </a:p>
          <a:p>
            <a:pPr marL="0" indent="0">
              <a:buNone/>
            </a:pPr>
            <a:r>
              <a:rPr lang="cs-CZ" dirty="0" smtClean="0"/>
              <a:t>tři metry.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719" y="2276872"/>
            <a:ext cx="4314713" cy="23569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005064"/>
            <a:ext cx="4014298" cy="2237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950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599" y="3046535"/>
            <a:ext cx="2892591" cy="30236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657" y="2878583"/>
            <a:ext cx="4258759" cy="319406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105273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Gekoni mohou chodit po zdech, oknech </a:t>
            </a:r>
          </a:p>
          <a:p>
            <a:r>
              <a:rPr lang="cs-CZ" sz="3200" dirty="0" smtClean="0"/>
              <a:t>i stropech díky zvláštním polštářkům </a:t>
            </a:r>
          </a:p>
          <a:p>
            <a:r>
              <a:rPr lang="cs-CZ" sz="3200" dirty="0" smtClean="0"/>
              <a:t>na tlapkách.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93054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8049" y="2780928"/>
            <a:ext cx="4875253" cy="32359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836712"/>
            <a:ext cx="734481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Některé ještěrky se dokáží zbavit ocasu, aby unikly dravcům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Ulomený ocas opět doroste.</a:t>
            </a:r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6681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Želvy žijí na pevnině (suchozemské želvy) nebo ve vodě (mořské nebo sladkovodní želvy).</a:t>
            </a:r>
          </a:p>
          <a:p>
            <a:r>
              <a:rPr lang="cs-CZ" dirty="0" smtClean="0"/>
              <a:t>Nemají zuby, ale ostré čelisti, které se hodí k trhání potravy.</a:t>
            </a:r>
          </a:p>
          <a:p>
            <a:r>
              <a:rPr lang="cs-CZ" dirty="0" smtClean="0"/>
              <a:t>Kladou vejce a po vylíhnutí svá mláďata opouštějí.</a:t>
            </a:r>
          </a:p>
          <a:p>
            <a:r>
              <a:rPr lang="cs-CZ" dirty="0" smtClean="0"/>
              <a:t>Mohou se dožít i více než 180 let.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42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SUCHOZEMSKÉ ŽELVY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těžký krunýř, který je chrání před nepřáteli, ale zpomaluje jejich pohyb.</a:t>
            </a:r>
          </a:p>
          <a:p>
            <a:r>
              <a:rPr lang="cs-CZ" dirty="0" smtClean="0"/>
              <a:t>Mají krátké nohy.</a:t>
            </a:r>
          </a:p>
          <a:p>
            <a:r>
              <a:rPr lang="cs-CZ" dirty="0" smtClean="0"/>
              <a:t>Dokáží se plazit maximální rychlostí 500 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za hodinu.</a:t>
            </a:r>
          </a:p>
          <a:p>
            <a:r>
              <a:rPr lang="cs-CZ" dirty="0" smtClean="0"/>
              <a:t>Živí se rostlinami.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4509120"/>
            <a:ext cx="2806757" cy="1871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80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MOŘSKÉ ŽELVY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Mořské želvy nadnáší slaná voda, proto je váha jejich krunýře neomezuje.</a:t>
            </a:r>
          </a:p>
          <a:p>
            <a:r>
              <a:rPr lang="cs-CZ" dirty="0" smtClean="0"/>
              <a:t>Mají ploutve.</a:t>
            </a:r>
          </a:p>
          <a:p>
            <a:r>
              <a:rPr lang="cs-CZ" dirty="0" smtClean="0"/>
              <a:t>Loví mořské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živočichy.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846919"/>
            <a:ext cx="4464496" cy="3348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KROKODÝLI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Žijí na souši i ve vodě.</a:t>
            </a:r>
          </a:p>
          <a:p>
            <a:r>
              <a:rPr lang="cs-CZ" dirty="0" smtClean="0"/>
              <a:t>Když číhají na svou kořist, ukrývají se pod vodou.</a:t>
            </a:r>
          </a:p>
          <a:p>
            <a:r>
              <a:rPr lang="cs-CZ" dirty="0" smtClean="0"/>
              <a:t>Živí se jinými živočichy.</a:t>
            </a:r>
          </a:p>
          <a:p>
            <a:r>
              <a:rPr lang="cs-CZ" dirty="0" smtClean="0"/>
              <a:t>Ostré zuby usnadňují uchopení kořisti.</a:t>
            </a:r>
          </a:p>
          <a:p>
            <a:r>
              <a:rPr lang="cs-CZ" dirty="0" smtClean="0"/>
              <a:t>Pokud přijdou při lovu o zuby, tak jim dorostou.</a:t>
            </a:r>
          </a:p>
          <a:p>
            <a:r>
              <a:rPr lang="cs-CZ" dirty="0" smtClean="0"/>
              <a:t>Krokodýli se o svá mláďata po vylíhnutí starají.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16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OBRÁZKY KROKODÝLŮ</a:t>
            </a:r>
            <a:endParaRPr lang="cs-CZ" sz="3600" dirty="0"/>
          </a:p>
        </p:txBody>
      </p:sp>
      <p:pic>
        <p:nvPicPr>
          <p:cNvPr id="27" name="Zástupný symbol pro obsah 2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4064000" cy="3048000"/>
          </a:xfr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602269"/>
            <a:ext cx="4170040" cy="2736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45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POUŽITÁ LITERATURA: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POPEOVÁ, </a:t>
            </a:r>
            <a:r>
              <a:rPr lang="cs-CZ" sz="1800" dirty="0" err="1"/>
              <a:t>Joyce</a:t>
            </a:r>
            <a:r>
              <a:rPr lang="cs-CZ" sz="1800" dirty="0"/>
              <a:t>. </a:t>
            </a:r>
            <a:r>
              <a:rPr lang="cs-CZ" sz="1800" i="1" dirty="0"/>
              <a:t>Zvířata</a:t>
            </a:r>
            <a:r>
              <a:rPr lang="cs-CZ" sz="1800" dirty="0"/>
              <a:t>. Havlíčkův Brod : Fragment, 1999. 159 s. ISBN 80-7200-331-3.</a:t>
            </a:r>
          </a:p>
          <a:p>
            <a:r>
              <a:rPr lang="cs-CZ" sz="1800" dirty="0" smtClean="0"/>
              <a:t>POPOV</a:t>
            </a:r>
            <a:r>
              <a:rPr lang="cs-CZ" sz="1800" dirty="0"/>
              <a:t>, Dan (překlad). </a:t>
            </a:r>
            <a:r>
              <a:rPr lang="cs-CZ" sz="1800" i="1" dirty="0"/>
              <a:t>Co ještě nevíte o přírodě</a:t>
            </a:r>
            <a:r>
              <a:rPr lang="cs-CZ" sz="1800" dirty="0"/>
              <a:t>. Praha 3 : Svojtka </a:t>
            </a:r>
            <a:r>
              <a:rPr lang="en-US" sz="1800" dirty="0"/>
              <a:t>&amp; Co.</a:t>
            </a:r>
            <a:r>
              <a:rPr lang="cs-CZ" sz="1800" dirty="0"/>
              <a:t>, 2004. 160 s. ISBN 80-7352-130-X</a:t>
            </a:r>
            <a:r>
              <a:rPr lang="cs-CZ" sz="1800" dirty="0" smtClean="0"/>
              <a:t>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2011-06-02]. </a:t>
            </a:r>
            <a:r>
              <a:rPr lang="cs-CZ" sz="1800" dirty="0"/>
              <a:t>Dostupné z WWW: &lt;http://commons.wikimedia.org/wiki/File:Leptophis_ahaetulla_Snake_Eating_a_Frog_%28Craugastor_gollmeri%29.jpg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2011-06-02]. Dostupné z WWW: &lt;http://commons.wikimedia.org/wiki/</a:t>
            </a:r>
            <a:r>
              <a:rPr lang="cs-CZ" sz="1800" dirty="0" err="1"/>
              <a:t>File:Krajta_zelena.JPG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2011-06-02]. Dostupné z WWW: &lt;http://commons.wikimedia.org/wiki/</a:t>
            </a:r>
            <a:r>
              <a:rPr lang="cs-CZ" sz="1800" dirty="0" err="1"/>
              <a:t>File:De_schauseei_anaconda.jpg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2011-06-02]. Dostupné z WWW: &lt;http://commons.wikimedia.org/wiki/File:AD2009Aug07_Natrix_natrix_07.jpg&gt;.</a:t>
            </a:r>
          </a:p>
          <a:p>
            <a:pPr marL="0" indent="0">
              <a:buNone/>
            </a:pPr>
            <a:endParaRPr lang="cs-CZ" sz="1800" dirty="0"/>
          </a:p>
          <a:p>
            <a:endParaRPr lang="cs-CZ" sz="1800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811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13690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06-02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File:Rattlesnake_threat_display.jpg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06-02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&lt;http://commons.wikimedia.org/wiki/File:Indian_cobra,_Sri_Lanka,_January_2009_-_2.jpg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06-02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File:Common_Adder.jpg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2011-06-04]. </a:t>
            </a:r>
            <a:r>
              <a:rPr lang="cs-CZ" dirty="0"/>
              <a:t>Dostupné z WWW: &lt;http://commons.wikimedia.org/wiki/File:Varan_komodsk%C3%BD.jpeg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&lt;http://commons.wikimedia.org/wiki/File:Varan_de_Komodo_Thoiry_1981.jpg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</a:t>
            </a:r>
            <a:r>
              <a:rPr lang="cs-CZ" dirty="0" err="1"/>
              <a:t>File:Gecko_foot_on_glass.JPG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</a:t>
            </a:r>
            <a:r>
              <a:rPr lang="cs-CZ" dirty="0" err="1"/>
              <a:t>File:Common_Gecko.jpg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&lt;http://commons.wikimedia.org/wiki/File:Zootoca_vivipara_3.JPG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</a:t>
            </a:r>
            <a:r>
              <a:rPr lang="cs-CZ" dirty="0" err="1"/>
              <a:t>File:Lightmatter_tortoise.jpg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521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</a:t>
            </a:r>
            <a:r>
              <a:rPr lang="cs-CZ" dirty="0" err="1"/>
              <a:t>File:Loggerhead_Sea_Turtle.jpg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2011-06-04]. Dostupné z WWW: &lt;http://commons.wikimedia.org/wiki/</a:t>
            </a:r>
            <a:r>
              <a:rPr lang="cs-CZ" dirty="0" err="1"/>
              <a:t>File:Marsh_Crocodiles_basking_in_the_sun.JPG</a:t>
            </a:r>
            <a:r>
              <a:rPr lang="cs-CZ" dirty="0"/>
              <a:t>&gt;.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/>
              <a:t>2011-06-04]. </a:t>
            </a:r>
            <a:r>
              <a:rPr lang="cs-CZ" dirty="0"/>
              <a:t>Dostupné z WWW: &lt;http://commons.wikimedia.org/wiki/File:Bazoule_sacred_crocodiles_MS_6709cropped.JPG&gt;.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576816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408</TotalTime>
  <Words>653</Words>
  <Application>Microsoft Office PowerPoint</Application>
  <PresentationFormat>Předvádění na obrazovce (4:3)</PresentationFormat>
  <Paragraphs>111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Welcome</vt:lpstr>
      <vt:lpstr>PLAZI</vt:lpstr>
      <vt:lpstr>CO PATŘÍ MEZI PLAZI?</vt:lpstr>
      <vt:lpstr>SPOLEČNÉ ZNAKY PLAZŮ</vt:lpstr>
      <vt:lpstr>HADI</vt:lpstr>
      <vt:lpstr>POTRAVA HADŮ</vt:lpstr>
      <vt:lpstr>OBRÁZKY HADŮ</vt:lpstr>
      <vt:lpstr> JEŠTĚŘI</vt:lpstr>
      <vt:lpstr>ZVLÁŠTNOSTI</vt:lpstr>
      <vt:lpstr>Prezentace aplikace PowerPoint</vt:lpstr>
      <vt:lpstr>Prezentace aplikace PowerPoint</vt:lpstr>
      <vt:lpstr>ŽELVY</vt:lpstr>
      <vt:lpstr>SUCHOZEMSKÉ ŽELVY</vt:lpstr>
      <vt:lpstr>MOŘSKÉ ŽELVY</vt:lpstr>
      <vt:lpstr>KROKODÝLI</vt:lpstr>
      <vt:lpstr>OBRÁZKY KROKODÝLŮ</vt:lpstr>
      <vt:lpstr>POUŽITÁ LITERATURA: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PLAZI</dc:title>
  <dc:creator>Zdeňka Halamová</dc:creator>
  <cp:lastModifiedBy>Zdeňka Halamová</cp:lastModifiedBy>
  <cp:revision>58</cp:revision>
  <dcterms:created xsi:type="dcterms:W3CDTF">2011-05-17T19:08:17Z</dcterms:created>
  <dcterms:modified xsi:type="dcterms:W3CDTF">2012-04-05T08:43:03Z</dcterms:modified>
</cp:coreProperties>
</file>