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9" r:id="rId2"/>
    <p:sldId id="256" r:id="rId3"/>
    <p:sldId id="268" r:id="rId4"/>
    <p:sldId id="258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360CE-E678-4A41-A8D4-D5D4B1BCA9F5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1B51DA2-77D1-4353-8336-B0D8741AA4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BD5A2A-DF2C-4552-BE45-5B3C2D9DBC63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C80083-5E21-4480-9962-AF07BF237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EFEA2-9854-4DDB-9795-6C746BDAD00C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60A8B88-5845-47FA-AAC1-BA476C1D33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5054D9-6B97-474D-AB39-B0304F5B26E5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EEBF0-C7A0-43DC-A0CE-7AFB70FA6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B2014-33BA-4CBD-B8DA-7B4739901F51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5E62D2BB-0098-436F-8C33-A823A3E860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27D64-904D-498A-9D03-160F4D3CA9E3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F661B-03B5-44EA-A41B-A41AF932E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50C051-218D-4EE0-9853-AEF6E5E86109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51720037-4C24-4637-A334-C13EA13763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F5E1B38-DF3D-45C9-91B1-175700B79D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FDDB8-9251-438B-9CEE-9310C34ABCB7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54FF7A-5D8F-4822-9941-ACA2A8FF65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5AADCE-AAAF-418E-93C1-109618B2DDD7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8CFCD-F4A5-4647-8D86-8132231C973A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9416D-A420-4A30-932B-BEE64E4CE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63C6DB-848D-4436-A743-71DD15280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C460B-BEBC-43ED-B7F5-DEEFAA950CFE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9B6A6C-E358-4DF5-8670-034881499C87}" type="datetimeFigureOut">
              <a:rPr lang="cs-CZ"/>
              <a:pPr>
                <a:defRPr/>
              </a:pPr>
              <a:t>2.9.2014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6D7BD4-3994-415C-9D42-B6019BC8E2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08B7B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08B7BF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0BD0D9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10CF9B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7CCA62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lon_indick%C3%BD" TargetMode="External"/><Relationship Id="rId13" Type="http://schemas.openxmlformats.org/officeDocument/2006/relationships/hyperlink" Target="http://cs.wikipedia.org/wiki/Prav%C3%ADtko" TargetMode="External"/><Relationship Id="rId3" Type="http://schemas.openxmlformats.org/officeDocument/2006/relationships/hyperlink" Target="http://www.beruska8.cz/jidloapiti/jidlo2/jidlo1.htm" TargetMode="External"/><Relationship Id="rId7" Type="http://schemas.openxmlformats.org/officeDocument/2006/relationships/hyperlink" Target="http://cs.wikipedia.org/wiki/Plejtv%C3%A1k_obrovsk%C3%BD" TargetMode="External"/><Relationship Id="rId12" Type="http://schemas.openxmlformats.org/officeDocument/2006/relationships/hyperlink" Target="http://cs.wikipedia.org/wiki/V%C3%A1hy" TargetMode="External"/><Relationship Id="rId17" Type="http://schemas.openxmlformats.org/officeDocument/2006/relationships/hyperlink" Target="http://www.pdclipart.org/displayimage.php?album=search&amp;cat=0&amp;pos=4" TargetMode="External"/><Relationship Id="rId2" Type="http://schemas.openxmlformats.org/officeDocument/2006/relationships/hyperlink" Target="http://www.i-creative.cz/wp-content/uploads/2008/10/dzban-mleka.gif" TargetMode="External"/><Relationship Id="rId16" Type="http://schemas.openxmlformats.org/officeDocument/2006/relationships/hyperlink" Target="http://www.beruska8.cz/legracnianimovane/animovane2/animovane1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eruska8.cz/doprava/nakladniautaautobusy2/autobusy1.htm" TargetMode="External"/><Relationship Id="rId11" Type="http://schemas.openxmlformats.org/officeDocument/2006/relationships/hyperlink" Target="http://cs.wikipedia.org/wiki/Medv%C4%9Bd_hn%C4%9Bd%C3%BD_kodiak" TargetMode="External"/><Relationship Id="rId5" Type="http://schemas.openxmlformats.org/officeDocument/2006/relationships/hyperlink" Target="http://www.beruska8.cz/obleceni/trika/trika.htm" TargetMode="External"/><Relationship Id="rId15" Type="http://schemas.openxmlformats.org/officeDocument/2006/relationships/hyperlink" Target="http://cs.wikipedia.org/wiki/K%C3%A1dinka" TargetMode="External"/><Relationship Id="rId10" Type="http://schemas.openxmlformats.org/officeDocument/2006/relationships/hyperlink" Target="http://cs.wikipedia.org/wiki/B%C4%9Blozubka_nejmen%C5%A1%C3%AD" TargetMode="External"/><Relationship Id="rId4" Type="http://schemas.openxmlformats.org/officeDocument/2006/relationships/hyperlink" Target="http://www.beruska8.cz/jidloapiti/piti2/piti1.htm" TargetMode="External"/><Relationship Id="rId9" Type="http://schemas.openxmlformats.org/officeDocument/2006/relationships/hyperlink" Target="http://cs.wikipedia.org/wiki/%C5%BDirafa" TargetMode="External"/><Relationship Id="rId14" Type="http://schemas.openxmlformats.org/officeDocument/2006/relationships/hyperlink" Target="http://cs.wikipedia.org/wiki/Odm%C4%9Brn%C3%BD_v%C3%A1le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1628775"/>
          <a:ext cx="8064500" cy="4819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3"/>
                <a:gridCol w="5688633"/>
              </a:tblGrid>
              <a:tr h="29281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9329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Matematika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Arial" pitchFamily="34" charset="0"/>
                        </a:rPr>
                        <a:t> a její aplikace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Calibri" pitchFamily="34" charset="0"/>
                          <a:cs typeface="Arial" pitchFamily="34" charset="0"/>
                        </a:rPr>
                        <a:t>VY_12_INOVACE_435</a:t>
                      </a:r>
                      <a:endParaRPr lang="cs-CZ" sz="1400" dirty="0" smtClean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4. ročník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Matematika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Mgr. </a:t>
                      </a:r>
                      <a:r>
                        <a:rPr lang="cs-CZ" sz="1400" dirty="0" err="1" smtClean="0">
                          <a:latin typeface="Calibri" pitchFamily="34" charset="0"/>
                          <a:cs typeface="Arial" pitchFamily="34" charset="0"/>
                        </a:rPr>
                        <a:t>Ľudmila</a:t>
                      </a:r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latin typeface="Calibri" pitchFamily="34" charset="0"/>
                          <a:cs typeface="Arial" pitchFamily="34" charset="0"/>
                        </a:rPr>
                        <a:t>Hlubková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Převody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Arial" pitchFamily="34" charset="0"/>
                        </a:rPr>
                        <a:t> jednotek délky, hmotnosti</a:t>
                      </a:r>
                      <a:r>
                        <a:rPr lang="cs-CZ" sz="1400" baseline="0" smtClean="0">
                          <a:latin typeface="Calibri" pitchFamily="34" charset="0"/>
                          <a:cs typeface="Arial" pitchFamily="34" charset="0"/>
                        </a:rPr>
                        <a:t>, objemu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0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Úvodní hodina  k osvojování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Arial" pitchFamily="34" charset="0"/>
                        </a:rPr>
                        <a:t> si základních  jednotek délky, hmotnosti, objemu a jejich převody.  Přiřazování základních jednotek k obrázkům,  čím měříme, zajímavosti z říše zvířat.</a:t>
                      </a:r>
                      <a:endParaRPr lang="cs-CZ" sz="1400" dirty="0" smtClean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23. 9. 2012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92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26. </a:t>
                      </a:r>
                      <a:r>
                        <a:rPr lang="cs-CZ" sz="1400" smtClean="0">
                          <a:latin typeface="Calibri" pitchFamily="34" charset="0"/>
                        </a:rPr>
                        <a:t>9. 2012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88913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56550" y="5805488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000" cap="none" smtClean="0">
                <a:solidFill>
                  <a:srgbClr val="0F6FC6"/>
                </a:solidFill>
                <a:latin typeface="Verdana" pitchFamily="34" charset="0"/>
              </a:rPr>
              <a:t>Převody jednotek – délky, hmotnosti, objemu</a:t>
            </a:r>
            <a:endParaRPr lang="cs-CZ" cap="none" smtClean="0">
              <a:latin typeface="Verdana" pitchFamily="34" charset="0"/>
            </a:endParaRPr>
          </a:p>
        </p:txBody>
      </p:sp>
      <p:pic>
        <p:nvPicPr>
          <p:cNvPr id="14338" name="Picture 2" descr="http://www.beruska8.cz/legracnianimovane/animovane2/90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188913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5219700" y="5661025"/>
            <a:ext cx="3600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accent1"/>
                </a:solidFill>
                <a:latin typeface="Verdana" pitchFamily="34" charset="0"/>
              </a:rPr>
              <a:t>Mgr. Ľudmila Hlubková</a:t>
            </a:r>
          </a:p>
        </p:txBody>
      </p:sp>
    </p:spTree>
  </p:cSld>
  <p:clrMapOvr>
    <a:masterClrMapping/>
  </p:clrMapOvr>
  <p:transition>
    <p:strips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Čím měříme?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>
                <a:latin typeface="Verdana" pitchFamily="34" charset="0"/>
              </a:rPr>
              <a:t>Hmotnost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Verdana" pitchFamily="34" charset="0"/>
              </a:rPr>
              <a:t>Délku</a:t>
            </a:r>
            <a:r>
              <a:rPr lang="cs-CZ" b="1" smtClean="0"/>
              <a:t>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Verdana" pitchFamily="34" charset="0"/>
              </a:rPr>
              <a:t>Objem </a:t>
            </a:r>
            <a:r>
              <a:rPr lang="cs-CZ" b="1" smtClean="0"/>
              <a:t> 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5363" name="Obrázek 3" descr="http://upload.wikimedia.org/wikipedia/commons/thumb/0/04/Vaha_KERN_-_PEJ_2200-2M_-_03.jpg/220px-Vaha_KERN_-_PEJ_2200-2M_-_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03575" y="1557338"/>
            <a:ext cx="13716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 descr="http://upload.wikimedia.org/wikipedia/commons/thumb/1/11/Balance_roberval_30kg.jpg/400px-Balance_roberval_30k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24525" y="1557338"/>
            <a:ext cx="214312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Obrázek 5" descr="http://upload.wikimedia.org/wikipedia/commons/thumb/6/6c/CarpentersRule.png/220px-CarpentersRule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24525" y="2781300"/>
            <a:ext cx="17430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6" descr="http://upload.wikimedia.org/wikipedia/commons/thumb/2/2c/Lineale.jpg/220px-Lineal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55875" y="2781300"/>
            <a:ext cx="20955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7" descr="http://upload.wikimedia.org/wikipedia/commons/thumb/a/ab/Measuring_cylinder_hg.jpg/150px-Measuring_cylinder_hg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08400" y="4437063"/>
            <a:ext cx="1008063" cy="197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Obrázek 8" descr="http://upload.wikimedia.org/wikipedia/commons/thumb/1/12/Beakers.jpg/220px-Beakers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651500" y="4365625"/>
            <a:ext cx="209550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Jednotky délky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31800" y="1628775"/>
            <a:ext cx="8712200" cy="4525963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95288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 km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051050" y="2276475"/>
            <a:ext cx="165735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m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708400" y="2276475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10 000 dm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364163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100 000 cm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7019925" y="2276475"/>
            <a:ext cx="1800225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</a:t>
            </a:r>
            <a:r>
              <a:rPr lang="cs-CZ" b="1" dirty="0" err="1"/>
              <a:t>000</a:t>
            </a:r>
            <a:r>
              <a:rPr lang="cs-CZ" b="1" dirty="0"/>
              <a:t> mm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1258888" y="3068638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m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2916238" y="3068638"/>
            <a:ext cx="1655762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dm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4572000" y="3068638"/>
            <a:ext cx="1655763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 cm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6227763" y="3068638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mm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2124075" y="3860800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dm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779838" y="3860800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cm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5435600" y="3860800"/>
            <a:ext cx="165735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 mm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2987675" y="4652963"/>
            <a:ext cx="1655763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cm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4643438" y="4652963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mm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Jednotky objemu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288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 algn="ctr" fontAlgn="auto">
              <a:spcBef>
                <a:spcPts val="0"/>
              </a:spcBef>
              <a:spcAft>
                <a:spcPts val="0"/>
              </a:spcAft>
              <a:buFontTx/>
              <a:buAutoNum type="arabicPlain"/>
              <a:defRPr/>
            </a:pPr>
            <a:r>
              <a:rPr lang="cs-CZ" b="1" dirty="0"/>
              <a:t>l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051050" y="2276475"/>
            <a:ext cx="165735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dl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3708400" y="2276475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 </a:t>
            </a:r>
            <a:r>
              <a:rPr lang="cs-CZ" b="1" dirty="0"/>
              <a:t>1</a:t>
            </a:r>
            <a:r>
              <a:rPr lang="cs-CZ" b="1" dirty="0"/>
              <a:t>00 cl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258888" y="3068638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dl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2916238" y="3068638"/>
            <a:ext cx="1655762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cl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3068638"/>
            <a:ext cx="1655763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ml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2124075" y="3860800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 cl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3779838" y="3860800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ml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5364163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ml</a:t>
            </a:r>
            <a:endParaRPr lang="cs-CZ" b="1" dirty="0"/>
          </a:p>
        </p:txBody>
      </p:sp>
      <p:pic>
        <p:nvPicPr>
          <p:cNvPr id="17419" name="Zástupný symbol pro obsah 14" descr="milk.png rl clip art"/>
          <p:cNvPicPr>
            <a:picLocks noGrp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732588" y="4005263"/>
            <a:ext cx="2016125" cy="20875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Jednotky hmotnosti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395288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 t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051050" y="2276475"/>
            <a:ext cx="165735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 </a:t>
            </a:r>
            <a:r>
              <a:rPr lang="cs-CZ" b="1" dirty="0"/>
              <a:t>q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08400" y="2276475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 kg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364163" y="2276475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100 000 dkg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7019925" y="2276475"/>
            <a:ext cx="1800225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</a:t>
            </a:r>
            <a:r>
              <a:rPr lang="cs-CZ" b="1" dirty="0" err="1"/>
              <a:t>000</a:t>
            </a:r>
            <a:r>
              <a:rPr lang="cs-CZ" b="1" dirty="0"/>
              <a:t> g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1258888" y="3068638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q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2916238" y="3068638"/>
            <a:ext cx="1655762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kg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4572000" y="3068638"/>
            <a:ext cx="1655763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10 000 dkg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227763" y="3068638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100 000 g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2124075" y="3860800"/>
            <a:ext cx="1655763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kg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3779838" y="3860800"/>
            <a:ext cx="1655762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100 dkg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5435600" y="3860800"/>
            <a:ext cx="1657350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g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2987675" y="4652963"/>
            <a:ext cx="1655763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dkg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4643438" y="4652963"/>
            <a:ext cx="1657350" cy="7921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 g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2484438" y="5445125"/>
            <a:ext cx="1800225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g</a:t>
            </a:r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5508625" y="5445125"/>
            <a:ext cx="1800225" cy="7921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1 000 mg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b="1" smtClean="0">
                <a:solidFill>
                  <a:srgbClr val="08B7BF"/>
                </a:solidFill>
                <a:latin typeface="Verdana" pitchFamily="34" charset="0"/>
              </a:rPr>
              <a:t>Přiřaď k obrázkům základní jednotky</a:t>
            </a:r>
          </a:p>
        </p:txBody>
      </p:sp>
      <p:pic>
        <p:nvPicPr>
          <p:cNvPr id="19458" name="Picture 12" descr="http://www.beruska8.cz/doprava/nakladniautaautobusy2/12.gif"/>
          <p:cNvPicPr>
            <a:picLocks noGrp="1" noChangeAspect="1" noChangeArrowheads="1" noCrop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787900" y="1844675"/>
            <a:ext cx="1123950" cy="609600"/>
          </a:xfrm>
        </p:spPr>
      </p:pic>
      <p:sp>
        <p:nvSpPr>
          <p:cNvPr id="11" name="Slunce 10"/>
          <p:cNvSpPr/>
          <p:nvPr/>
        </p:nvSpPr>
        <p:spPr>
          <a:xfrm>
            <a:off x="7164388" y="3789363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dm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2" name="Slunce 11"/>
          <p:cNvSpPr/>
          <p:nvPr/>
        </p:nvSpPr>
        <p:spPr>
          <a:xfrm>
            <a:off x="2843213" y="4868863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l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3" name="Slunce 12"/>
          <p:cNvSpPr/>
          <p:nvPr/>
        </p:nvSpPr>
        <p:spPr>
          <a:xfrm>
            <a:off x="4356100" y="3789363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g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4" name="Slunce 13"/>
          <p:cNvSpPr/>
          <p:nvPr/>
        </p:nvSpPr>
        <p:spPr>
          <a:xfrm>
            <a:off x="5940425" y="2636838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t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5" name="Slunce 14"/>
          <p:cNvSpPr/>
          <p:nvPr/>
        </p:nvSpPr>
        <p:spPr>
          <a:xfrm>
            <a:off x="5651500" y="4868863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m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16" name="Slunce 15"/>
          <p:cNvSpPr/>
          <p:nvPr/>
        </p:nvSpPr>
        <p:spPr>
          <a:xfrm>
            <a:off x="1268413" y="4157663"/>
            <a:ext cx="1584325" cy="143986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2"/>
                </a:solidFill>
              </a:rPr>
              <a:t>kg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19465" name="Picture 2" descr="dzban-mlek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16238" y="1196975"/>
            <a:ext cx="1150937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4" descr="http://www.beruska8.cz/jidloapiti/jidlo2/23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87675" y="2997200"/>
            <a:ext cx="11525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6" descr="http://www.beruska8.cz/jidloapiti/piti2/28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4362450"/>
            <a:ext cx="1660525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8" descr="http://www.beruska8.cz/obleceni/trika/57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80288" y="1196975"/>
            <a:ext cx="14763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14" descr="http://www.beruska8.cz/jidloapiti/jidlo2/83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4213" y="1484313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16" descr="http://www.beruska8.cz/jidloapiti/jidlo2/93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1188" y="3068638"/>
            <a:ext cx="12382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323850" y="0"/>
            <a:ext cx="8512175" cy="1341438"/>
          </a:xfrm>
        </p:spPr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Seřaď značení jednotek od nejmenší po největší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484313"/>
            <a:ext cx="8447088" cy="4614862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/>
              <a:t>Délka _______________________________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Hmotnost ____________________________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Objem ______________________________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1800" i="1" smtClean="0"/>
              <a:t>Nápověda:</a:t>
            </a:r>
          </a:p>
          <a:p>
            <a:pPr>
              <a:buFont typeface="Wingdings 2" pitchFamily="18" charset="2"/>
              <a:buNone/>
            </a:pPr>
            <a:endParaRPr lang="cs-CZ" sz="1800" i="1" smtClean="0"/>
          </a:p>
          <a:p>
            <a:pPr>
              <a:buFont typeface="Wingdings 2" pitchFamily="18" charset="2"/>
              <a:buNone/>
            </a:pPr>
            <a:endParaRPr lang="cs-CZ" sz="1800" i="1" smtClean="0"/>
          </a:p>
          <a:p>
            <a:pPr>
              <a:buFont typeface="Wingdings 2" pitchFamily="18" charset="2"/>
              <a:buNone/>
            </a:pPr>
            <a:endParaRPr lang="cs-CZ" sz="1800" i="1" smtClean="0"/>
          </a:p>
          <a:p>
            <a:pPr>
              <a:buFont typeface="Wingdings 2" pitchFamily="18" charset="2"/>
              <a:buNone/>
            </a:pPr>
            <a:endParaRPr lang="cs-CZ" sz="1800" i="1" smtClean="0"/>
          </a:p>
        </p:txBody>
      </p:sp>
      <p:sp>
        <p:nvSpPr>
          <p:cNvPr id="4" name="Obdélník 3"/>
          <p:cNvSpPr/>
          <p:nvPr/>
        </p:nvSpPr>
        <p:spPr>
          <a:xfrm>
            <a:off x="539750" y="4149725"/>
            <a:ext cx="8636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mm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835150" y="3789363"/>
            <a:ext cx="865188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cm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692275" y="5229225"/>
            <a:ext cx="8636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km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059113" y="4437063"/>
            <a:ext cx="865187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g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427538" y="3716338"/>
            <a:ext cx="865187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dkg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4427538" y="5157788"/>
            <a:ext cx="865187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kg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6659563" y="3716338"/>
            <a:ext cx="865187" cy="6492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t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580063" y="4365625"/>
            <a:ext cx="8636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q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659563" y="5157788"/>
            <a:ext cx="865187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err="1"/>
              <a:t>hl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539750" y="5445125"/>
            <a:ext cx="8636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dm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7885113" y="5445125"/>
            <a:ext cx="863600" cy="6477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Zajímavosti z říše zvířat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662988" cy="50704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000" b="1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2000" b="1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Největší savec </a:t>
            </a:r>
            <a:r>
              <a:rPr lang="cs-CZ" sz="2000" smtClean="0">
                <a:latin typeface="Verdana" pitchFamily="34" charset="0"/>
              </a:rPr>
              <a:t>– Plejtvák Obrovský	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váží   190 t 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měří  33,5 m</a:t>
            </a:r>
          </a:p>
          <a:p>
            <a:pPr>
              <a:buFont typeface="Wingdings 2" pitchFamily="18" charset="2"/>
              <a:buNone/>
            </a:pPr>
            <a:endParaRPr lang="cs-CZ" sz="2000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2000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2000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Největší suchozemský savec </a:t>
            </a:r>
            <a:r>
              <a:rPr lang="cs-CZ" sz="2000" smtClean="0">
                <a:latin typeface="Verdana" pitchFamily="34" charset="0"/>
              </a:rPr>
              <a:t>– Slon indický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váží     2, 7 – 6, 3 t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v kohoutku měří 1,6 – 4 m</a:t>
            </a:r>
            <a:endParaRPr lang="cs-CZ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1507" name="Obrázek 3" descr="plejtvák obrovsk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2060575"/>
            <a:ext cx="238125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Obrázek 4" descr="Popis obrázku chyb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4365625"/>
            <a:ext cx="237648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8B7BF"/>
                </a:solidFill>
                <a:latin typeface="Verdana" pitchFamily="34" charset="0"/>
              </a:rPr>
              <a:t>Zajímavosti z říše zvířat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000" b="1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Nejmenší savec </a:t>
            </a:r>
            <a:r>
              <a:rPr lang="cs-CZ" sz="2000" smtClean="0">
                <a:latin typeface="Verdana" pitchFamily="34" charset="0"/>
              </a:rPr>
              <a:t>– Bělozubka nejmenší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má 3, 6 cm – 5, 18 cm</a:t>
            </a:r>
          </a:p>
          <a:p>
            <a:pPr>
              <a:buFont typeface="Wingdings 2" pitchFamily="18" charset="2"/>
              <a:buNone/>
            </a:pPr>
            <a:endParaRPr lang="cs-CZ" sz="1800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1800" b="1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Nejvyšší savec </a:t>
            </a:r>
            <a:r>
              <a:rPr lang="cs-CZ" sz="2000" smtClean="0">
                <a:latin typeface="Verdana" pitchFamily="34" charset="0"/>
              </a:rPr>
              <a:t>– Žirafa masajská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měří  6,1 m, krk je dlouhý 296 cm</a:t>
            </a:r>
          </a:p>
          <a:p>
            <a:pPr>
              <a:buFont typeface="Wingdings 2" pitchFamily="18" charset="2"/>
              <a:buNone/>
            </a:pPr>
            <a:endParaRPr lang="cs-CZ" sz="1800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endParaRPr lang="cs-CZ" sz="2000" b="1" smtClean="0">
              <a:latin typeface="Verdana" pitchFamily="34" charset="0"/>
            </a:endParaRPr>
          </a:p>
          <a:p>
            <a:pPr>
              <a:buFont typeface="Wingdings 2" pitchFamily="18" charset="2"/>
              <a:buNone/>
            </a:pPr>
            <a:r>
              <a:rPr lang="cs-CZ" sz="2000" b="1" smtClean="0">
                <a:latin typeface="Verdana" pitchFamily="34" charset="0"/>
              </a:rPr>
              <a:t>Největší šelma </a:t>
            </a:r>
            <a:r>
              <a:rPr lang="cs-CZ" sz="2000" smtClean="0">
                <a:latin typeface="Verdana" pitchFamily="34" charset="0"/>
              </a:rPr>
              <a:t>– Medvěd hnědý - kodiak</a:t>
            </a:r>
          </a:p>
          <a:p>
            <a:pPr>
              <a:buFont typeface="Wingdings 2" pitchFamily="18" charset="2"/>
              <a:buNone/>
            </a:pPr>
            <a:r>
              <a:rPr lang="cs-CZ" sz="2000" smtClean="0">
                <a:latin typeface="Verdana" pitchFamily="34" charset="0"/>
              </a:rPr>
              <a:t>Váží 1200 kg</a:t>
            </a:r>
          </a:p>
        </p:txBody>
      </p:sp>
      <p:pic>
        <p:nvPicPr>
          <p:cNvPr id="22531" name="Obrázek 3" descr="Suncus etruscus cro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32588" y="1700213"/>
            <a:ext cx="158432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Obrázek 4" descr="Popis obrázku chyb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3141663"/>
            <a:ext cx="1123950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5" descr="Medv&amp;ecaron;d kodia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9563" y="4868863"/>
            <a:ext cx="17526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800" b="1" smtClean="0">
                <a:solidFill>
                  <a:srgbClr val="08B7BF"/>
                </a:solidFill>
              </a:rPr>
              <a:t>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2"/>
              </a:rPr>
              <a:t>http://www.i-</a:t>
            </a:r>
            <a:r>
              <a:rPr lang="cs-CZ" sz="1700" dirty="0" err="1" smtClean="0">
                <a:hlinkClick r:id="rId2"/>
              </a:rPr>
              <a:t>creative.cz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wp</a:t>
            </a:r>
            <a:r>
              <a:rPr lang="cs-CZ" sz="1700" dirty="0" smtClean="0">
                <a:hlinkClick r:id="rId2"/>
              </a:rPr>
              <a:t>-</a:t>
            </a:r>
            <a:r>
              <a:rPr lang="cs-CZ" sz="1700" dirty="0" err="1" smtClean="0">
                <a:hlinkClick r:id="rId2"/>
              </a:rPr>
              <a:t>content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uploads</a:t>
            </a:r>
            <a:r>
              <a:rPr lang="cs-CZ" sz="1700" dirty="0" smtClean="0">
                <a:hlinkClick r:id="rId2"/>
              </a:rPr>
              <a:t>/2008/10/</a:t>
            </a:r>
            <a:r>
              <a:rPr lang="cs-CZ" sz="1700" dirty="0" err="1" smtClean="0">
                <a:hlinkClick r:id="rId2"/>
              </a:rPr>
              <a:t>dzban</a:t>
            </a:r>
            <a:r>
              <a:rPr lang="cs-CZ" sz="1700" dirty="0" smtClean="0">
                <a:hlinkClick r:id="rId2"/>
              </a:rPr>
              <a:t>-</a:t>
            </a:r>
            <a:r>
              <a:rPr lang="cs-CZ" sz="1700" dirty="0" err="1" smtClean="0">
                <a:hlinkClick r:id="rId2"/>
              </a:rPr>
              <a:t>mleka.gif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3"/>
              </a:rPr>
              <a:t>http://www.beruska8.cz/</a:t>
            </a:r>
            <a:r>
              <a:rPr lang="cs-CZ" sz="1700" dirty="0" err="1" smtClean="0">
                <a:hlinkClick r:id="rId3"/>
              </a:rPr>
              <a:t>jidloapiti</a:t>
            </a:r>
            <a:r>
              <a:rPr lang="cs-CZ" sz="1700" dirty="0" smtClean="0">
                <a:hlinkClick r:id="rId3"/>
              </a:rPr>
              <a:t>/jidlo2/jidlo1.htm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4"/>
              </a:rPr>
              <a:t>http://www.beruska8.cz/</a:t>
            </a:r>
            <a:r>
              <a:rPr lang="cs-CZ" sz="1700" dirty="0" err="1" smtClean="0">
                <a:hlinkClick r:id="rId4"/>
              </a:rPr>
              <a:t>jidloapiti</a:t>
            </a:r>
            <a:r>
              <a:rPr lang="cs-CZ" sz="1700" dirty="0" smtClean="0">
                <a:hlinkClick r:id="rId4"/>
              </a:rPr>
              <a:t>/piti2/piti1.htm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5"/>
              </a:rPr>
              <a:t>http://www.beruska8.cz/</a:t>
            </a:r>
            <a:r>
              <a:rPr lang="cs-CZ" sz="1700" dirty="0" err="1" smtClean="0">
                <a:hlinkClick r:id="rId5"/>
              </a:rPr>
              <a:t>obleceni</a:t>
            </a:r>
            <a:r>
              <a:rPr lang="cs-CZ" sz="1700" dirty="0" smtClean="0">
                <a:hlinkClick r:id="rId5"/>
              </a:rPr>
              <a:t>/trika/trika.</a:t>
            </a:r>
            <a:r>
              <a:rPr lang="cs-CZ" sz="1700" dirty="0" err="1" smtClean="0">
                <a:hlinkClick r:id="rId5"/>
              </a:rPr>
              <a:t>htm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6"/>
              </a:rPr>
              <a:t>http://www.beruska8.cz/doprava/nakladniautaautobusy2/autobusy1.htm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7"/>
              </a:rPr>
              <a:t>http://cs.wikipedia.org/wiki/Plejtv%C3%A1k_obrovsk%C3%BD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8"/>
              </a:rPr>
              <a:t>http://cs.wikipedia.org/wiki/Slon_indick%C3%BD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9"/>
              </a:rPr>
              <a:t>http://cs.wikipedia.org/wiki/%C5%BDirafa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0"/>
              </a:rPr>
              <a:t>http://cs.wikipedia.org/wiki/B%C4%9Blozubka_nejmen%C5%A1%C3%AD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1"/>
              </a:rPr>
              <a:t>http://cs.wikipedia.org/wiki/Medv%C4%9Bd_hn%C4%9Bd%C3%BD_kodiak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2"/>
              </a:rPr>
              <a:t>http://cs.wikipedia.org/wiki/V%C3%A1hy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3"/>
              </a:rPr>
              <a:t>http://cs.wikipedia.org/wiki/Prav%C3%ADtko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4"/>
              </a:rPr>
              <a:t>http://cs.wikipedia.org/wiki/Odm%C4%9Brn%C3%BD_v%C3%A1lec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700" dirty="0" smtClean="0">
                <a:hlinkClick r:id="rId15"/>
              </a:rPr>
              <a:t>http://cs.wikipedia.org/wiki/K%C3%A1dinka</a:t>
            </a:r>
            <a:endParaRPr lang="cs-CZ" sz="17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hlinkClick r:id="rId16"/>
              </a:rPr>
              <a:t>http://www.beruska8.cz/</a:t>
            </a:r>
            <a:r>
              <a:rPr lang="cs-CZ" sz="1800" dirty="0" err="1" smtClean="0">
                <a:hlinkClick r:id="rId16"/>
              </a:rPr>
              <a:t>legracnianimovane</a:t>
            </a:r>
            <a:r>
              <a:rPr lang="cs-CZ" sz="1800" dirty="0" smtClean="0">
                <a:hlinkClick r:id="rId16"/>
              </a:rPr>
              <a:t>/animovane2/animovane1.htm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>
                <a:hlinkClick r:id="rId17"/>
              </a:rPr>
              <a:t>http://www.</a:t>
            </a:r>
            <a:r>
              <a:rPr lang="cs-CZ" sz="1800" dirty="0" err="1" smtClean="0">
                <a:hlinkClick r:id="rId17"/>
              </a:rPr>
              <a:t>pdclipart.org</a:t>
            </a:r>
            <a:r>
              <a:rPr lang="cs-CZ" sz="1800" dirty="0" smtClean="0">
                <a:hlinkClick r:id="rId17"/>
              </a:rPr>
              <a:t>/</a:t>
            </a:r>
            <a:r>
              <a:rPr lang="cs-CZ" sz="1800" dirty="0" err="1" smtClean="0">
                <a:hlinkClick r:id="rId17"/>
              </a:rPr>
              <a:t>displayimage.php</a:t>
            </a:r>
            <a:r>
              <a:rPr lang="cs-CZ" sz="1800" dirty="0" smtClean="0">
                <a:hlinkClick r:id="rId17"/>
              </a:rPr>
              <a:t>?album=</a:t>
            </a:r>
            <a:r>
              <a:rPr lang="cs-CZ" sz="1800" dirty="0" err="1" smtClean="0">
                <a:hlinkClick r:id="rId17"/>
              </a:rPr>
              <a:t>search</a:t>
            </a:r>
            <a:r>
              <a:rPr lang="cs-CZ" sz="1800" dirty="0" smtClean="0">
                <a:hlinkClick r:id="rId17"/>
              </a:rPr>
              <a:t>&amp;</a:t>
            </a:r>
            <a:r>
              <a:rPr lang="cs-CZ" sz="1800" dirty="0" err="1" smtClean="0">
                <a:hlinkClick r:id="rId17"/>
              </a:rPr>
              <a:t>cat</a:t>
            </a:r>
            <a:r>
              <a:rPr lang="cs-CZ" sz="1800" dirty="0" smtClean="0">
                <a:hlinkClick r:id="rId17"/>
              </a:rPr>
              <a:t>=0&amp;</a:t>
            </a:r>
            <a:r>
              <a:rPr lang="cs-CZ" sz="1800" dirty="0" err="1" smtClean="0">
                <a:hlinkClick r:id="rId17"/>
              </a:rPr>
              <a:t>pos</a:t>
            </a:r>
            <a:r>
              <a:rPr lang="cs-CZ" sz="1800" dirty="0" smtClean="0">
                <a:hlinkClick r:id="rId17"/>
              </a:rPr>
              <a:t>=4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243</TotalTime>
  <Words>345</Words>
  <Application>Microsoft Office PowerPoint</Application>
  <PresentationFormat>On-screen Show (4:3)</PresentationFormat>
  <Paragraphs>166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11</vt:i4>
      </vt:variant>
    </vt:vector>
  </HeadingPairs>
  <TitlesOfParts>
    <vt:vector size="30" baseType="lpstr">
      <vt:lpstr>Georgia</vt:lpstr>
      <vt:lpstr>Arial</vt:lpstr>
      <vt:lpstr>Wingdings 2</vt:lpstr>
      <vt:lpstr>Wingdings</vt:lpstr>
      <vt:lpstr>Calibri</vt:lpstr>
      <vt:lpstr>Times New Roman</vt:lpstr>
      <vt:lpstr>Verdana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Snímek 1</vt:lpstr>
      <vt:lpstr>Snímek 2</vt:lpstr>
      <vt:lpstr>Čím měříme?</vt:lpstr>
      <vt:lpstr>Jednotky délky</vt:lpstr>
      <vt:lpstr>Jednotky objemu</vt:lpstr>
      <vt:lpstr>Jednotky hmotnosti</vt:lpstr>
      <vt:lpstr>Přiřaď k obrázkům základní jednotky</vt:lpstr>
      <vt:lpstr>Seřaď značení jednotek od nejmenší po největší</vt:lpstr>
      <vt:lpstr>Zajímavosti z říše zvířat</vt:lpstr>
      <vt:lpstr>Zajímavosti z říše zvířat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Převody jednotek – délky, hmotnosti, objemu</dc:title>
  <dc:creator>Majka</dc:creator>
  <cp:lastModifiedBy>DUM</cp:lastModifiedBy>
  <cp:revision>48</cp:revision>
  <dcterms:created xsi:type="dcterms:W3CDTF">2014-01-02T12:24:52Z</dcterms:created>
  <dcterms:modified xsi:type="dcterms:W3CDTF">2014-09-02T13:49:22Z</dcterms:modified>
</cp:coreProperties>
</file>