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5" r:id="rId12"/>
    <p:sldId id="266" r:id="rId13"/>
    <p:sldId id="267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71" autoAdjust="0"/>
  </p:normalViewPr>
  <p:slideViewPr>
    <p:cSldViewPr>
      <p:cViewPr>
        <p:scale>
          <a:sx n="77" d="100"/>
          <a:sy n="77" d="100"/>
        </p:scale>
        <p:origin x="-516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82879" y="182879"/>
            <a:ext cx="8778240" cy="6492240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2485" y="882376"/>
            <a:ext cx="747522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6000" b="1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2148" y="3869635"/>
            <a:ext cx="6575895" cy="1388165"/>
          </a:xfrm>
        </p:spPr>
        <p:txBody>
          <a:bodyPr>
            <a:normAutofit/>
          </a:bodyPr>
          <a:lstStyle>
            <a:lvl1pPr marL="0" indent="0" algn="ctr">
              <a:spcBef>
                <a:spcPts val="1000"/>
              </a:spcBef>
              <a:buNone/>
              <a:defRPr sz="1800">
                <a:solidFill>
                  <a:srgbClr val="FFFFFF"/>
                </a:solidFill>
              </a:defRPr>
            </a:lvl1pPr>
            <a:lvl2pPr marL="342900" indent="0" algn="ctr">
              <a:buNone/>
              <a:defRPr sz="1800"/>
            </a:lvl2pPr>
            <a:lvl3pPr marL="685800" indent="0" algn="ctr">
              <a:buNone/>
              <a:defRPr sz="18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1483995" y="3733800"/>
            <a:ext cx="61722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1283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Bef>
                <a:spcPts val="1000"/>
              </a:spcBef>
              <a:defRPr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367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818" y="1173575"/>
            <a:ext cx="747522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6000" b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2446" y="4154520"/>
            <a:ext cx="6576822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1485900" y="4020408"/>
            <a:ext cx="61722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2916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7250" y="2057399"/>
            <a:ext cx="3566160" cy="402336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709" y="2057400"/>
            <a:ext cx="3566160" cy="402336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343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7250" y="2001511"/>
            <a:ext cx="356616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7250" y="2721483"/>
            <a:ext cx="3566160" cy="338328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1880" y="1999032"/>
            <a:ext cx="356616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1880" y="2719322"/>
            <a:ext cx="3566160" cy="338328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120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40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459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9314" y="1097280"/>
            <a:ext cx="4149638" cy="466344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2834640"/>
            <a:ext cx="2834640" cy="292608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463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19107" y="1069847"/>
            <a:ext cx="4257703" cy="4645153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1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2834640"/>
            <a:ext cx="283464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130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142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762000"/>
            <a:ext cx="1743075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7250" y="762000"/>
            <a:ext cx="5572125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383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82880" y="182880"/>
            <a:ext cx="8778240" cy="649224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7251" y="2057400"/>
            <a:ext cx="7404653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1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9345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37160" algn="l" defTabSz="6858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92012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1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3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5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7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8/82/Velikono%C4%8Dn%C3%AD_ber%C3%A1nek.jpg/220px-Velikono%C4%8Dn%C3%AD_ber%C3%A1nek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0648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9733030"/>
              </p:ext>
            </p:extLst>
          </p:nvPr>
        </p:nvGraphicFramePr>
        <p:xfrm>
          <a:off x="512972" y="1556792"/>
          <a:ext cx="8064896" cy="49804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VY_12_INOVACE_491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Svátky jara – zvyky, tradice, pranostiky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si osvojí poznatky o významném</a:t>
                      </a:r>
                      <a:r>
                        <a:rPr lang="cs-CZ" sz="1400" baseline="0" dirty="0" smtClean="0"/>
                        <a:t> jarním svátku – o Velikonocích. Seznámí se s pranostikami, velikonočními koledami, symboly a zvyky. Na závěr si znalosti ověří odpověďmi na připravené otázky.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5.4.2014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10.4.2014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628800"/>
            <a:ext cx="7406640" cy="1356360"/>
          </a:xfrm>
        </p:spPr>
        <p:txBody>
          <a:bodyPr>
            <a:normAutofit/>
          </a:bodyPr>
          <a:lstStyle/>
          <a:p>
            <a:pPr algn="ctr"/>
            <a:r>
              <a:rPr lang="cs-CZ" sz="8800" dirty="0" smtClean="0">
                <a:latin typeface="Algerian" panose="04020705040A02060702" pitchFamily="82" charset="0"/>
              </a:rPr>
              <a:t>VELIKONOCE</a:t>
            </a:r>
            <a:endParaRPr lang="cs-CZ" sz="8800" dirty="0">
              <a:latin typeface="Algerian" panose="04020705040A02060702" pitchFamily="82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3212975"/>
            <a:ext cx="3744416" cy="3052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032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09600"/>
            <a:ext cx="8064896" cy="1356360"/>
          </a:xfrm>
        </p:spPr>
        <p:txBody>
          <a:bodyPr>
            <a:normAutofit/>
          </a:bodyPr>
          <a:lstStyle/>
          <a:p>
            <a:pPr algn="ctr"/>
            <a:r>
              <a:rPr lang="cs-CZ" sz="6000" u="sng" dirty="0" smtClean="0"/>
              <a:t>Kdy</a:t>
            </a:r>
            <a:r>
              <a:rPr lang="cs-CZ" sz="6000" dirty="0" smtClean="0"/>
              <a:t> se slaví Velikonoce?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 Velikonoce jsou pohyblivý svátek.</a:t>
            </a:r>
          </a:p>
          <a:p>
            <a:r>
              <a:rPr lang="cs-CZ" sz="3600" dirty="0" smtClean="0"/>
              <a:t>Slaví se po jarní rovnodennosti (21.3.) a to vždy v neděli po prvním úplňku.</a:t>
            </a:r>
          </a:p>
          <a:p>
            <a:r>
              <a:rPr lang="cs-CZ" sz="3600" dirty="0" smtClean="0"/>
              <a:t>Můžou být tedy v rozmezí od 22.3. do 25.4.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4077072"/>
            <a:ext cx="2520280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730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09600"/>
            <a:ext cx="8181806" cy="1356360"/>
          </a:xfrm>
        </p:spPr>
        <p:txBody>
          <a:bodyPr>
            <a:noAutofit/>
          </a:bodyPr>
          <a:lstStyle/>
          <a:p>
            <a:pPr algn="ctr"/>
            <a:r>
              <a:rPr lang="cs-CZ" sz="6000" u="sng" dirty="0" smtClean="0"/>
              <a:t>Proč</a:t>
            </a:r>
            <a:r>
              <a:rPr lang="cs-CZ" sz="6000" dirty="0" smtClean="0"/>
              <a:t> se slaví Velikonoce?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Velikonoce jsou nejvýznamnější křesťanský svátek – slaví se zmrtvýchvstání Ježíše Krista.</a:t>
            </a:r>
          </a:p>
          <a:p>
            <a:endParaRPr lang="cs-CZ" sz="3600" dirty="0"/>
          </a:p>
          <a:p>
            <a:r>
              <a:rPr lang="cs-CZ" sz="3600" dirty="0" smtClean="0"/>
              <a:t>Z pohledu pohanských tradic se Velikonoce slaví jako období vítaní jara.</a:t>
            </a:r>
            <a:endParaRPr lang="cs-CZ" sz="36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1965960"/>
            <a:ext cx="1269038" cy="2794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090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09600"/>
            <a:ext cx="8352928" cy="1356360"/>
          </a:xfrm>
        </p:spPr>
        <p:txBody>
          <a:bodyPr>
            <a:normAutofit/>
          </a:bodyPr>
          <a:lstStyle/>
          <a:p>
            <a:pPr algn="ctr"/>
            <a:r>
              <a:rPr lang="cs-CZ" sz="6000" u="sng" dirty="0" smtClean="0"/>
              <a:t>Zvyky a tradice</a:t>
            </a:r>
            <a:r>
              <a:rPr lang="cs-CZ" sz="6000" dirty="0" smtClean="0"/>
              <a:t> Velikonoc</a:t>
            </a:r>
            <a:endParaRPr lang="cs-CZ" sz="6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4042" y="1965960"/>
            <a:ext cx="3933056" cy="3933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732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u="sng" dirty="0" smtClean="0"/>
              <a:t>Postní období</a:t>
            </a:r>
            <a:endParaRPr lang="cs-CZ" sz="6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40 dnů před Velikonocemi křesťané dodržují půst.</a:t>
            </a:r>
          </a:p>
          <a:p>
            <a:r>
              <a:rPr lang="cs-CZ" sz="3200" dirty="0" smtClean="0"/>
              <a:t>Tak jako neděle před Vánocemi mají své názvy (vyjmenujte si je), tak je to podobné i u Velikonoc.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4293096"/>
            <a:ext cx="3901440" cy="2276856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3779912" y="4165717"/>
            <a:ext cx="3888432" cy="22322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3766904" y="4293096"/>
            <a:ext cx="3672408" cy="18943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6342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9600"/>
            <a:ext cx="8424936" cy="1356360"/>
          </a:xfrm>
        </p:spPr>
        <p:txBody>
          <a:bodyPr>
            <a:normAutofit/>
          </a:bodyPr>
          <a:lstStyle/>
          <a:p>
            <a:pPr algn="ctr"/>
            <a:r>
              <a:rPr lang="cs-CZ" sz="4400" u="sng" dirty="0" smtClean="0"/>
              <a:t>Názvy nedělí před Velikonocemi</a:t>
            </a:r>
            <a:endParaRPr lang="cs-CZ" sz="4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1481" y="1700808"/>
            <a:ext cx="5016623" cy="48245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1. neděle – </a:t>
            </a:r>
            <a:r>
              <a:rPr lang="cs-CZ" sz="2800" b="1" dirty="0" smtClean="0"/>
              <a:t>černá</a:t>
            </a:r>
            <a:r>
              <a:rPr lang="cs-CZ" sz="2800" dirty="0" smtClean="0"/>
              <a:t> – ženy se zahalovaly černými šátky</a:t>
            </a:r>
          </a:p>
          <a:p>
            <a:endParaRPr lang="cs-CZ" sz="2800" dirty="0"/>
          </a:p>
          <a:p>
            <a:r>
              <a:rPr lang="cs-CZ" sz="2800" dirty="0" smtClean="0"/>
              <a:t>2. neděle – </a:t>
            </a:r>
            <a:r>
              <a:rPr lang="cs-CZ" sz="2800" b="1" dirty="0" smtClean="0"/>
              <a:t>pražná</a:t>
            </a:r>
            <a:r>
              <a:rPr lang="cs-CZ" sz="2800" dirty="0" smtClean="0"/>
              <a:t> – jedlo se jídlo z praženého nezralého obilí</a:t>
            </a:r>
          </a:p>
          <a:p>
            <a:endParaRPr lang="cs-CZ" sz="2800" dirty="0"/>
          </a:p>
          <a:p>
            <a:r>
              <a:rPr lang="cs-CZ" sz="2800" dirty="0" smtClean="0"/>
              <a:t>3. neděle – </a:t>
            </a:r>
            <a:r>
              <a:rPr lang="cs-CZ" sz="2800" b="1" dirty="0" smtClean="0"/>
              <a:t>kýchavá</a:t>
            </a:r>
            <a:r>
              <a:rPr lang="cs-CZ" sz="2800" dirty="0" smtClean="0"/>
              <a:t> – kolikrát člověk v ten den kýchnul, buď tolik let ještě žil, nebo za tolik let zemřel (jiný kraj)</a:t>
            </a:r>
          </a:p>
          <a:p>
            <a:endParaRPr lang="cs-CZ" sz="2400" dirty="0"/>
          </a:p>
          <a:p>
            <a:endParaRPr lang="cs-CZ" dirty="0"/>
          </a:p>
          <a:p>
            <a:pPr marL="3429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7738" y="2276902"/>
            <a:ext cx="1216152" cy="180959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4397442"/>
            <a:ext cx="1489295" cy="1855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826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7" y="332656"/>
            <a:ext cx="5760640" cy="6048672"/>
          </a:xfrm>
        </p:spPr>
        <p:txBody>
          <a:bodyPr>
            <a:normAutofit fontScale="92500" lnSpcReduction="20000"/>
          </a:bodyPr>
          <a:lstStyle/>
          <a:p>
            <a:endParaRPr lang="cs-CZ" sz="3200" dirty="0" smtClean="0"/>
          </a:p>
          <a:p>
            <a:r>
              <a:rPr lang="cs-CZ" sz="3200" dirty="0" smtClean="0"/>
              <a:t>4</a:t>
            </a:r>
            <a:r>
              <a:rPr lang="cs-CZ" sz="3200" dirty="0"/>
              <a:t>. neděle – </a:t>
            </a:r>
            <a:r>
              <a:rPr lang="cs-CZ" sz="3200" b="1" dirty="0" err="1"/>
              <a:t>družebná</a:t>
            </a:r>
            <a:r>
              <a:rPr lang="cs-CZ" sz="3200" dirty="0"/>
              <a:t> – mladým lidem bylo povoleno sejít se a pobavit se</a:t>
            </a:r>
          </a:p>
          <a:p>
            <a:endParaRPr lang="cs-CZ" sz="3200" dirty="0" smtClean="0"/>
          </a:p>
          <a:p>
            <a:r>
              <a:rPr lang="cs-CZ" sz="3200" dirty="0" smtClean="0"/>
              <a:t>5. neděle – </a:t>
            </a:r>
            <a:r>
              <a:rPr lang="cs-CZ" sz="3200" b="1" dirty="0" smtClean="0"/>
              <a:t>smrtná</a:t>
            </a:r>
            <a:r>
              <a:rPr lang="cs-CZ" sz="3200" dirty="0" smtClean="0"/>
              <a:t> – Vynášela se smrt (Morana, Mařena, Smrtka,…). Figura připomínající smrt se házela do potoka.</a:t>
            </a:r>
          </a:p>
          <a:p>
            <a:endParaRPr lang="cs-CZ" sz="3200" dirty="0"/>
          </a:p>
          <a:p>
            <a:r>
              <a:rPr lang="cs-CZ" sz="3200" dirty="0" smtClean="0"/>
              <a:t>6. neděle – </a:t>
            </a:r>
            <a:r>
              <a:rPr lang="cs-CZ" sz="3200" b="1" dirty="0" smtClean="0"/>
              <a:t>květná</a:t>
            </a:r>
            <a:r>
              <a:rPr lang="cs-CZ" sz="3200" dirty="0" smtClean="0"/>
              <a:t> – připomenutí slavnostního vjezdu Ježíše Krista do Jeruzaléma, kde ho lid vítal palmovými větvemi. U nás palmy nerostou, proto je nahradily větvičky jívy – tzv. kočičky.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5787" y="310077"/>
            <a:ext cx="2268252" cy="1512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800" y="4221088"/>
            <a:ext cx="2016224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137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09600"/>
            <a:ext cx="8280920" cy="1356360"/>
          </a:xfrm>
        </p:spPr>
        <p:txBody>
          <a:bodyPr>
            <a:noAutofit/>
          </a:bodyPr>
          <a:lstStyle/>
          <a:p>
            <a:r>
              <a:rPr lang="cs-CZ" sz="4800" u="sng" dirty="0" smtClean="0"/>
              <a:t>Pašijový týden </a:t>
            </a:r>
            <a:r>
              <a:rPr lang="cs-CZ" sz="4800" dirty="0" smtClean="0"/>
              <a:t>– poslední týden před Velikonocemi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060848"/>
            <a:ext cx="8424936" cy="4392488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0000FF"/>
                </a:solidFill>
              </a:rPr>
              <a:t>Modré</a:t>
            </a:r>
            <a:r>
              <a:rPr lang="cs-CZ" sz="4000" dirty="0" smtClean="0"/>
              <a:t> pondělí</a:t>
            </a:r>
          </a:p>
          <a:p>
            <a:endParaRPr lang="cs-CZ" sz="4000" dirty="0" smtClean="0"/>
          </a:p>
          <a:p>
            <a:r>
              <a:rPr lang="cs-CZ" sz="4000" dirty="0" smtClean="0">
                <a:solidFill>
                  <a:srgbClr val="FFFF00"/>
                </a:solidFill>
              </a:rPr>
              <a:t>Žluté</a:t>
            </a:r>
            <a:r>
              <a:rPr lang="cs-CZ" sz="4000" dirty="0" smtClean="0"/>
              <a:t> úterý – v domácnostech se uklízelo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4020237"/>
            <a:ext cx="2520280" cy="2527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850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136904" cy="5760640"/>
          </a:xfrm>
        </p:spPr>
        <p:txBody>
          <a:bodyPr/>
          <a:lstStyle/>
          <a:p>
            <a:r>
              <a:rPr lang="cs-CZ" sz="4000" b="1" dirty="0"/>
              <a:t>Škaredá středa </a:t>
            </a:r>
            <a:r>
              <a:rPr lang="cs-CZ" sz="3600" dirty="0"/>
              <a:t>– Nikdo se nesměl mračit, jinak se mračil všechny středy v roce</a:t>
            </a:r>
            <a:r>
              <a:rPr lang="cs-CZ" sz="3600" dirty="0" smtClean="0"/>
              <a:t>.</a:t>
            </a:r>
          </a:p>
          <a:p>
            <a:pPr marL="34290" indent="0">
              <a:buNone/>
            </a:pPr>
            <a:endParaRPr lang="cs-CZ" sz="3200" dirty="0"/>
          </a:p>
          <a:p>
            <a:r>
              <a:rPr lang="cs-CZ" sz="4000" b="1" dirty="0">
                <a:solidFill>
                  <a:srgbClr val="00B050"/>
                </a:solidFill>
              </a:rPr>
              <a:t>Zelený</a:t>
            </a:r>
            <a:r>
              <a:rPr lang="cs-CZ" sz="4000" b="1" dirty="0"/>
              <a:t> čtvrtek </a:t>
            </a:r>
            <a:r>
              <a:rPr lang="cs-CZ" sz="3200" dirty="0"/>
              <a:t>– v tento den se mají jíst všechna „zelená“ jídla – špenát, bylinky, zelená zelenina,... – aby byl člověk celý rok zdravý,</a:t>
            </a:r>
          </a:p>
          <a:p>
            <a:pPr marL="34290" indent="0">
              <a:buNone/>
            </a:pPr>
            <a:r>
              <a:rPr lang="cs-CZ" sz="3200" dirty="0"/>
              <a:t>V tento den také utichly všechny zvony (odletěly do Říma) – zvony nahradily řehtačky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0206" y="1505488"/>
            <a:ext cx="1892300" cy="13747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9376" y="5211846"/>
            <a:ext cx="1152128" cy="1601344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4312016" y="5679909"/>
            <a:ext cx="1024025" cy="4753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7007293" y="1621769"/>
            <a:ext cx="1656184" cy="1158751"/>
          </a:xfrm>
          <a:prstGeom prst="line">
            <a:avLst/>
          </a:prstGeom>
          <a:ln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6732240" y="1600657"/>
            <a:ext cx="1872208" cy="108012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483768" y="5211846"/>
            <a:ext cx="1368152" cy="137096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377903" y="5211845"/>
            <a:ext cx="1872209" cy="137096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uživatel\AppData\Local\Microsoft\Windows\Temporary Internet Files\Content.IE5\4W5NSHN5\MC9004149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139315"/>
            <a:ext cx="2039249" cy="1516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3073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08911" cy="5904656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Velký pátek </a:t>
            </a:r>
            <a:r>
              <a:rPr lang="cs-CZ" sz="4000" dirty="0" smtClean="0"/>
              <a:t>= den smutku, ukřižování Ježíše Krista, země se otevírá a vydává své poklady</a:t>
            </a:r>
          </a:p>
          <a:p>
            <a:pPr marL="34290" indent="0">
              <a:buNone/>
            </a:pPr>
            <a:r>
              <a:rPr lang="cs-CZ" sz="4000" dirty="0" smtClean="0"/>
              <a:t>Zvyky: Nesmělo se prát prádlo v 				 potoce, protože by se mylo v 		 Ježíšově krvi.</a:t>
            </a:r>
          </a:p>
          <a:p>
            <a:pPr marL="34290" indent="0">
              <a:buNone/>
            </a:pPr>
            <a:r>
              <a:rPr lang="cs-CZ" sz="4000" dirty="0" smtClean="0"/>
              <a:t>		 Lidé se před východem slunce 		 omývali v potoce, aby byli 			 chráněni před nemocemi.</a:t>
            </a:r>
          </a:p>
          <a:p>
            <a:pPr marL="34290" indent="0">
              <a:buNone/>
            </a:pPr>
            <a:endParaRPr lang="cs-CZ" sz="32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068960"/>
            <a:ext cx="1512168" cy="316835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3789" y="1124744"/>
            <a:ext cx="1386682" cy="1326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33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80919" cy="5904656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Bílá sobota</a:t>
            </a:r>
          </a:p>
          <a:p>
            <a:pPr marL="34290" indent="0">
              <a:buNone/>
            </a:pPr>
            <a:r>
              <a:rPr lang="cs-CZ" sz="3200" dirty="0" smtClean="0"/>
              <a:t>Zvyky: zapaluje se velikonoční svíčka</a:t>
            </a:r>
          </a:p>
          <a:p>
            <a:pPr marL="3429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opět se rozezní zvony</a:t>
            </a:r>
          </a:p>
          <a:p>
            <a:pPr marL="34290" indent="0">
              <a:buNone/>
            </a:pPr>
            <a:endParaRPr lang="cs-CZ" sz="3200" dirty="0" smtClean="0"/>
          </a:p>
          <a:p>
            <a:r>
              <a:rPr lang="cs-CZ" sz="4000" b="1" dirty="0" smtClean="0"/>
              <a:t>Velikonoční neděle </a:t>
            </a:r>
            <a:r>
              <a:rPr lang="cs-CZ" sz="3200" dirty="0" smtClean="0"/>
              <a:t>= Boží hod velikonoční</a:t>
            </a:r>
            <a:endParaRPr lang="cs-CZ" sz="3200" dirty="0"/>
          </a:p>
          <a:p>
            <a:pPr marL="34290" indent="0">
              <a:buNone/>
            </a:pPr>
            <a:r>
              <a:rPr lang="cs-CZ" sz="3200" dirty="0" smtClean="0"/>
              <a:t>Den zmrtvýchvstání Ježíše Krista, končí půst</a:t>
            </a:r>
          </a:p>
          <a:p>
            <a:pPr marL="34290" indent="0">
              <a:buNone/>
            </a:pPr>
            <a:r>
              <a:rPr lang="cs-CZ" sz="3200" dirty="0" smtClean="0"/>
              <a:t>Zvyky: byly svěceny velikonoční pokrmy – beránek, vejce, mazanec, chléb,…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8356" y="260648"/>
            <a:ext cx="1645152" cy="248012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9158" y="4869160"/>
            <a:ext cx="1784350" cy="180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348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7196" y="409997"/>
            <a:ext cx="8280919" cy="5976664"/>
          </a:xfrm>
        </p:spPr>
        <p:txBody>
          <a:bodyPr/>
          <a:lstStyle/>
          <a:p>
            <a:r>
              <a:rPr lang="cs-CZ" sz="4000" b="1" dirty="0" smtClean="0"/>
              <a:t>Velikonoční pondělí </a:t>
            </a:r>
            <a:r>
              <a:rPr lang="cs-CZ" sz="3200" dirty="0" smtClean="0"/>
              <a:t>= velikonoční hodování</a:t>
            </a:r>
          </a:p>
          <a:p>
            <a:pPr marL="34290" indent="0">
              <a:buNone/>
            </a:pPr>
            <a:r>
              <a:rPr lang="cs-CZ" sz="3200" dirty="0" smtClean="0"/>
              <a:t>Lidová tradice – chlapci obcházejí domy s pletenou pomlázkou z vrbového proutí ozdobenou pentlemi a šlehají s ní dívky, aby byly celý rok zdravé, u toho říkají básničky. Děvčata jim poděkují a za odměnu chlapcům dají malované vajíčka = kraslice.</a:t>
            </a:r>
          </a:p>
          <a:p>
            <a:pPr marL="34290" indent="0">
              <a:buNone/>
            </a:pPr>
            <a:endParaRPr lang="cs-CZ" sz="2800" dirty="0"/>
          </a:p>
          <a:p>
            <a:pPr marL="34290" indent="0">
              <a:buNone/>
            </a:pPr>
            <a:r>
              <a:rPr lang="cs-CZ" sz="3200" b="1" dirty="0" smtClean="0"/>
              <a:t>Pomlázka</a:t>
            </a:r>
            <a:r>
              <a:rPr lang="cs-CZ" sz="2800" dirty="0" smtClean="0"/>
              <a:t> – </a:t>
            </a:r>
            <a:r>
              <a:rPr lang="cs-CZ" sz="3200" dirty="0" smtClean="0"/>
              <a:t>symbol zdraví a síly</a:t>
            </a:r>
          </a:p>
          <a:p>
            <a:pPr marL="34290" indent="0">
              <a:buNone/>
            </a:pPr>
            <a:endParaRPr lang="cs-CZ" dirty="0"/>
          </a:p>
        </p:txBody>
      </p:sp>
      <p:pic>
        <p:nvPicPr>
          <p:cNvPr id="4100" name="Picture 4" descr="http://www.horoskopnamiru.cz/files/velikonoce-pomlaz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2851" y="4293096"/>
            <a:ext cx="2604625" cy="1670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826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Velikonoce ve světě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057400"/>
            <a:ext cx="8424935" cy="40386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Velikonoční zajíček </a:t>
            </a:r>
            <a:r>
              <a:rPr lang="cs-CZ" sz="3200" dirty="0" smtClean="0"/>
              <a:t>– v mnohých zemích je tradice spojená s velikonočním zajíčkem. Je to hledání vajíček, které přinesl právě velikonoční zajíček. Velikonoční vajíčka bývají čokoládová. Děti mezi sebou soutěží, kdo jich více najde.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4221088"/>
            <a:ext cx="1975764" cy="2428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433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u="sng" dirty="0" smtClean="0"/>
              <a:t>Velikonoční symboly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Zelený strom</a:t>
            </a:r>
          </a:p>
          <a:p>
            <a:r>
              <a:rPr lang="cs-CZ" sz="4000" dirty="0" smtClean="0"/>
              <a:t>Pomlázka</a:t>
            </a:r>
          </a:p>
          <a:p>
            <a:r>
              <a:rPr lang="cs-CZ" sz="4000" dirty="0" smtClean="0"/>
              <a:t>Vajíčka</a:t>
            </a:r>
          </a:p>
          <a:p>
            <a:r>
              <a:rPr lang="cs-CZ" sz="4000" dirty="0" smtClean="0"/>
              <a:t>Zajíček</a:t>
            </a:r>
          </a:p>
          <a:p>
            <a:r>
              <a:rPr lang="cs-CZ" sz="4000" dirty="0" smtClean="0"/>
              <a:t>Beránek</a:t>
            </a:r>
          </a:p>
          <a:p>
            <a:r>
              <a:rPr lang="cs-CZ" sz="4000" dirty="0" smtClean="0"/>
              <a:t>Červené jablko</a:t>
            </a:r>
            <a:endParaRPr lang="cs-CZ" sz="4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1271243"/>
            <a:ext cx="1368152" cy="157231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2800" y="2821620"/>
            <a:ext cx="1447512" cy="1874476"/>
          </a:xfrm>
          <a:prstGeom prst="rect">
            <a:avLst/>
          </a:prstGeom>
        </p:spPr>
      </p:pic>
      <p:pic>
        <p:nvPicPr>
          <p:cNvPr id="2050" name="Picture 2" descr="http://upload.wikimedia.org/wikipedia/commons/thumb/8/82/Velikono%C4%8Dn%C3%AD_ber%C3%A1nek.jpg/220px-Velikono%C4%8Dn%C3%AD_ber%C3%A1ne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1056" y="4941168"/>
            <a:ext cx="2095500" cy="157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5864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u="sng" dirty="0" smtClean="0"/>
              <a:t>Velikonoční koledy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8102" y="2132856"/>
            <a:ext cx="8424935" cy="3387824"/>
          </a:xfrm>
        </p:spPr>
        <p:txBody>
          <a:bodyPr>
            <a:normAutofit/>
          </a:bodyPr>
          <a:lstStyle/>
          <a:p>
            <a:pPr marL="34290" indent="0">
              <a:buNone/>
            </a:pPr>
            <a:r>
              <a:rPr lang="cs-CZ" sz="2400" dirty="0" smtClean="0"/>
              <a:t>         </a:t>
            </a:r>
            <a:r>
              <a:rPr lang="cs-CZ" sz="2400" b="1" dirty="0" smtClean="0"/>
              <a:t>Hody, hody</a:t>
            </a:r>
            <a:r>
              <a:rPr lang="cs-CZ" sz="2400" dirty="0" smtClean="0"/>
              <a:t>	</a:t>
            </a:r>
            <a:r>
              <a:rPr lang="cs-CZ" sz="2400" dirty="0"/>
              <a:t>	</a:t>
            </a:r>
            <a:r>
              <a:rPr lang="cs-CZ" sz="2400" dirty="0" smtClean="0"/>
              <a:t>	   </a:t>
            </a:r>
            <a:r>
              <a:rPr lang="cs-CZ" sz="2400" b="1" dirty="0" smtClean="0"/>
              <a:t>Malý koledníček</a:t>
            </a:r>
          </a:p>
          <a:p>
            <a:pPr marL="34290" indent="0">
              <a:buNone/>
            </a:pPr>
            <a:r>
              <a:rPr lang="cs-CZ" sz="2400" dirty="0" smtClean="0"/>
              <a:t>Hody, hody do </a:t>
            </a:r>
            <a:r>
              <a:rPr lang="cs-CZ" sz="2400" dirty="0" err="1" smtClean="0"/>
              <a:t>provody</a:t>
            </a:r>
            <a:r>
              <a:rPr lang="cs-CZ" sz="2400" dirty="0" smtClean="0"/>
              <a:t>,	 Já jsem malý koledníček, tetičko</a:t>
            </a:r>
          </a:p>
          <a:p>
            <a:pPr marL="34290" indent="0">
              <a:buNone/>
            </a:pPr>
            <a:r>
              <a:rPr lang="cs-CZ" sz="2400" dirty="0"/>
              <a:t>d</a:t>
            </a:r>
            <a:r>
              <a:rPr lang="cs-CZ" sz="2400" dirty="0" smtClean="0"/>
              <a:t>ejte vejce malovaný,	 přišel jsem k vám pro červený vajíčko.</a:t>
            </a:r>
          </a:p>
          <a:p>
            <a:pPr marL="34290" indent="0">
              <a:buNone/>
            </a:pPr>
            <a:r>
              <a:rPr lang="cs-CZ" sz="2400" dirty="0"/>
              <a:t>n</a:t>
            </a:r>
            <a:r>
              <a:rPr lang="cs-CZ" sz="2400" dirty="0" smtClean="0"/>
              <a:t>edáte-li malovaný,		 Pro vajíčko červený,</a:t>
            </a:r>
          </a:p>
          <a:p>
            <a:pPr marL="34290" indent="0">
              <a:buNone/>
            </a:pPr>
            <a:r>
              <a:rPr lang="cs-CZ" sz="2400" dirty="0"/>
              <a:t>d</a:t>
            </a:r>
            <a:r>
              <a:rPr lang="cs-CZ" sz="2400" dirty="0" smtClean="0"/>
              <a:t>ejte aspoň bílý,		 pro koláč bílý, jsem-li já vám, tetičko,	 </a:t>
            </a:r>
          </a:p>
          <a:p>
            <a:pPr marL="3429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lepička vám snese jiný	 koledníček milý?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4727805"/>
            <a:ext cx="2115563" cy="1919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25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u="sng" dirty="0" smtClean="0"/>
              <a:t>Pranostiky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 Velikonoce jasno – bude laciné máslo.</a:t>
            </a:r>
          </a:p>
          <a:p>
            <a:r>
              <a:rPr lang="cs-CZ" sz="3200" dirty="0" smtClean="0"/>
              <a:t>Je-li zelený čtvrtek bílý, tak je léto teplé.</a:t>
            </a:r>
          </a:p>
          <a:p>
            <a:r>
              <a:rPr lang="cs-CZ" sz="3200" dirty="0" smtClean="0"/>
              <a:t>Velký pátek deštivý – dělá rok žíznivý.</a:t>
            </a:r>
          </a:p>
          <a:p>
            <a:r>
              <a:rPr lang="cs-CZ" sz="3200" dirty="0" smtClean="0"/>
              <a:t>Když na Velký pátek hřmí, na poli se urodí.</a:t>
            </a:r>
          </a:p>
          <a:p>
            <a:r>
              <a:rPr lang="cs-CZ" sz="3200" dirty="0" smtClean="0"/>
              <a:t>Omrzne-li na Velký pátek stromový květ, nebude ten rok ovoce.</a:t>
            </a:r>
          </a:p>
          <a:p>
            <a:r>
              <a:rPr lang="cs-CZ" sz="3200" dirty="0" smtClean="0"/>
              <a:t>Na Boží-</a:t>
            </a:r>
            <a:r>
              <a:rPr lang="cs-CZ" sz="3200" dirty="0" err="1" smtClean="0"/>
              <a:t>li</a:t>
            </a:r>
            <a:r>
              <a:rPr lang="cs-CZ" sz="3200" dirty="0" smtClean="0"/>
              <a:t> hody prší, suchou úrodu vysuší.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4185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u="sng" dirty="0" smtClean="0"/>
              <a:t>Kontrolní otázky a úlohy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7251" y="2057400"/>
            <a:ext cx="7404653" cy="432392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Proč slavíme Velikonoce?</a:t>
            </a:r>
          </a:p>
          <a:p>
            <a:r>
              <a:rPr lang="cs-CZ" sz="3600" dirty="0" smtClean="0"/>
              <a:t>Co nahradí zvony na Zelený čtvrtek?</a:t>
            </a:r>
          </a:p>
          <a:p>
            <a:r>
              <a:rPr lang="cs-CZ" sz="3600" dirty="0" smtClean="0"/>
              <a:t>Vyjmenujte pár symbolů Velikonoc.</a:t>
            </a:r>
          </a:p>
          <a:p>
            <a:r>
              <a:rPr lang="cs-CZ" sz="3600" dirty="0" smtClean="0"/>
              <a:t>Řekněte alespoň dva názvy  velikonočních nedělí.</a:t>
            </a:r>
          </a:p>
          <a:p>
            <a:r>
              <a:rPr lang="cs-CZ" sz="3600" dirty="0" smtClean="0"/>
              <a:t>Co se dělá na Velikonoční pondělí?</a:t>
            </a:r>
          </a:p>
          <a:p>
            <a:r>
              <a:rPr lang="cs-CZ" sz="3600" dirty="0" smtClean="0"/>
              <a:t>Jak se slaví Velikonoce ve světě?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0866" y="3265276"/>
            <a:ext cx="1362075" cy="190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825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8640"/>
            <a:ext cx="8064895" cy="6552728"/>
          </a:xfrm>
        </p:spPr>
        <p:txBody>
          <a:bodyPr>
            <a:normAutofit/>
          </a:bodyPr>
          <a:lstStyle/>
          <a:p>
            <a:r>
              <a:rPr lang="cs-CZ" dirty="0" smtClean="0"/>
              <a:t>Cit. 2014 – 04 – 05</a:t>
            </a:r>
          </a:p>
          <a:p>
            <a:pPr marL="34290" indent="0">
              <a:buNone/>
            </a:pPr>
            <a:r>
              <a:rPr lang="cs-CZ" dirty="0" smtClean="0"/>
              <a:t>Obrazový materiál dostupný na:</a:t>
            </a:r>
          </a:p>
          <a:p>
            <a:pPr marL="34290" indent="0">
              <a:buNone/>
            </a:pPr>
            <a:r>
              <a:rPr lang="cs-CZ" dirty="0" smtClean="0"/>
              <a:t>Online klipart</a:t>
            </a:r>
          </a:p>
          <a:p>
            <a:pPr marL="34290" indent="0">
              <a:buNone/>
            </a:pPr>
            <a:r>
              <a:rPr lang="cs-CZ" dirty="0" smtClean="0"/>
              <a:t>5.4.2014 </a:t>
            </a:r>
            <a:r>
              <a:rPr lang="cs-CZ" dirty="0" smtClean="0"/>
              <a:t>– </a:t>
            </a:r>
            <a:r>
              <a:rPr lang="cs-CZ" dirty="0" smtClean="0"/>
              <a:t>18:22 – 18:34</a:t>
            </a:r>
          </a:p>
          <a:p>
            <a:pPr marL="3429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upload.wikimedia.org/wikipedia/commons/thumb/8/82/Velikono%C4%8Dn%C3%AD_ber%C3%A1nek.jpg/220px-Velikono%C4%8Dn%C3%AD_ber%C3%A1nek.jpg</a:t>
            </a:r>
            <a:endParaRPr lang="cs-CZ" dirty="0" smtClean="0"/>
          </a:p>
          <a:p>
            <a:pPr marL="34290" indent="0">
              <a:buNone/>
            </a:pPr>
            <a:r>
              <a:rPr lang="cs-CZ" dirty="0" smtClean="0"/>
              <a:t>5.4.2014   18.47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40113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áklad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Zákla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Základ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Základna</Template>
  <TotalTime>446</TotalTime>
  <Words>739</Words>
  <Application>Microsoft Office PowerPoint</Application>
  <PresentationFormat>Předvádění na obrazovce (4:3)</PresentationFormat>
  <Paragraphs>112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Základ</vt:lpstr>
      <vt:lpstr>Prezentace aplikace PowerPoint</vt:lpstr>
      <vt:lpstr>VELIKONOCE</vt:lpstr>
      <vt:lpstr>Kdy se slaví Velikonoce?</vt:lpstr>
      <vt:lpstr>Proč se slaví Velikonoce?</vt:lpstr>
      <vt:lpstr>Zvyky a tradice Velikonoc</vt:lpstr>
      <vt:lpstr>Postní období</vt:lpstr>
      <vt:lpstr>Názvy nedělí před Velikonocemi</vt:lpstr>
      <vt:lpstr>Prezentace aplikace PowerPoint</vt:lpstr>
      <vt:lpstr>Pašijový týden – poslední týden před Velikonocemi</vt:lpstr>
      <vt:lpstr>Prezentace aplikace PowerPoint</vt:lpstr>
      <vt:lpstr>Prezentace aplikace PowerPoint</vt:lpstr>
      <vt:lpstr>Prezentace aplikace PowerPoint</vt:lpstr>
      <vt:lpstr>Prezentace aplikace PowerPoint</vt:lpstr>
      <vt:lpstr>Velikonoce ve světě</vt:lpstr>
      <vt:lpstr>Velikonoční symboly</vt:lpstr>
      <vt:lpstr>Velikonoční koledy</vt:lpstr>
      <vt:lpstr>Pranostiky</vt:lpstr>
      <vt:lpstr>Kontrolní otázky a úlohy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66</cp:revision>
  <dcterms:created xsi:type="dcterms:W3CDTF">2012-10-04T17:02:39Z</dcterms:created>
  <dcterms:modified xsi:type="dcterms:W3CDTF">2014-09-02T12:30:30Z</dcterms:modified>
</cp:coreProperties>
</file>