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81" r:id="rId2"/>
    <p:sldId id="268" r:id="rId3"/>
    <p:sldId id="270" r:id="rId4"/>
    <p:sldId id="269" r:id="rId5"/>
    <p:sldId id="275" r:id="rId6"/>
    <p:sldId id="276" r:id="rId7"/>
    <p:sldId id="271" r:id="rId8"/>
    <p:sldId id="272" r:id="rId9"/>
    <p:sldId id="273" r:id="rId10"/>
    <p:sldId id="274" r:id="rId11"/>
    <p:sldId id="279" r:id="rId12"/>
    <p:sldId id="277" r:id="rId13"/>
    <p:sldId id="287" r:id="rId14"/>
    <p:sldId id="288" r:id="rId15"/>
    <p:sldId id="28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BE309-0A4C-4DF8-AA95-23EEFD37EB83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2010E3B-5B65-434B-AD88-1FFC6E3861E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C0BE309-0A4C-4DF8-AA95-23EEFD37EB83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42010E3B-5B65-434B-AD88-1FFC6E3861E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BE309-0A4C-4DF8-AA95-23EEFD37EB83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10E3B-5B65-434B-AD88-1FFC6E3861E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BE309-0A4C-4DF8-AA95-23EEFD37EB83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10E3B-5B65-434B-AD88-1FFC6E3861E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10E3B-5B65-434B-AD88-1FFC6E3861E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BE309-0A4C-4DF8-AA95-23EEFD37EB83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BE309-0A4C-4DF8-AA95-23EEFD37EB83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10E3B-5B65-434B-AD88-1FFC6E3861E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BE309-0A4C-4DF8-AA95-23EEFD37EB83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10E3B-5B65-434B-AD88-1FFC6E3861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C0BE309-0A4C-4DF8-AA95-23EEFD37EB83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2010E3B-5B65-434B-AD88-1FFC6E3861E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BE309-0A4C-4DF8-AA95-23EEFD37EB83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2010E3B-5B65-434B-AD88-1FFC6E3861E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BE309-0A4C-4DF8-AA95-23EEFD37EB83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10E3B-5B65-434B-AD88-1FFC6E3861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BE309-0A4C-4DF8-AA95-23EEFD37EB83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10E3B-5B65-434B-AD88-1FFC6E3861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C0BE309-0A4C-4DF8-AA95-23EEFD37EB83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42010E3B-5B65-434B-AD88-1FFC6E3861E9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g"/><Relationship Id="rId5" Type="http://schemas.openxmlformats.org/officeDocument/2006/relationships/image" Target="../media/image13.jpeg"/><Relationship Id="rId4" Type="http://schemas.openxmlformats.org/officeDocument/2006/relationships/image" Target="../media/image1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g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7" Type="http://schemas.openxmlformats.org/officeDocument/2006/relationships/image" Target="../media/image27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g"/><Relationship Id="rId5" Type="http://schemas.openxmlformats.org/officeDocument/2006/relationships/image" Target="../media/image25.JPG"/><Relationship Id="rId4" Type="http://schemas.openxmlformats.org/officeDocument/2006/relationships/image" Target="../media/image24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404664"/>
            <a:ext cx="7772400" cy="1470025"/>
          </a:xfrm>
        </p:spPr>
        <p:txBody>
          <a:bodyPr/>
          <a:lstStyle/>
          <a:p>
            <a:r>
              <a:rPr lang="cs-CZ" dirty="0" smtClean="0"/>
              <a:t>HMYZ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48780" y="4874500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VY_32_INOVACE_06-58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7952021"/>
              </p:ext>
            </p:extLst>
          </p:nvPr>
        </p:nvGraphicFramePr>
        <p:xfrm>
          <a:off x="1348780" y="2132856"/>
          <a:ext cx="6208395" cy="25603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3.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Prvouka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Živá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Hmyz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Zdeňka Halamová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13</a:t>
                      </a:r>
                      <a:r>
                        <a:rPr lang="cs-CZ" sz="1400" kern="50" dirty="0" smtClean="0">
                          <a:effectLst/>
                        </a:rPr>
                        <a:t>. 11.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Metodický popis,</a:t>
                      </a:r>
                      <a:endParaRPr lang="cs-CZ" sz="12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(anotace):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 výkladové hodiny  - </a:t>
                      </a:r>
                      <a:r>
                        <a:rPr lang="cs-CZ" sz="1400" kern="50" dirty="0" smtClean="0">
                          <a:effectLst/>
                        </a:rPr>
                        <a:t>Hmyz</a:t>
                      </a:r>
                      <a:r>
                        <a:rPr lang="cs-CZ" sz="1400" kern="50" dirty="0" smtClean="0">
                          <a:effectLst/>
                        </a:rPr>
                        <a:t>.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98826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Nemá vnitřní kostru (patří mezi bezobratlé). </a:t>
            </a:r>
          </a:p>
          <a:p>
            <a:r>
              <a:rPr lang="cs-CZ" dirty="0" smtClean="0"/>
              <a:t>Tělo je chráněno vnější „kostrou“ – je to pevná skořápka tvořená chitinem.</a:t>
            </a:r>
          </a:p>
          <a:p>
            <a:r>
              <a:rPr lang="cs-CZ" dirty="0" smtClean="0"/>
              <a:t>V období růstu se hmyz musí několikrát svlékat.</a:t>
            </a:r>
          </a:p>
          <a:p>
            <a:r>
              <a:rPr lang="cs-CZ" dirty="0" smtClean="0"/>
              <a:t>Tělo má rozděleno na články (patří mezi členovce).</a:t>
            </a:r>
          </a:p>
          <a:p>
            <a:r>
              <a:rPr lang="cs-CZ" dirty="0" smtClean="0"/>
              <a:t>Tělo se skládá ze tří částí – hlava, hruď, zadeček.</a:t>
            </a:r>
          </a:p>
          <a:p>
            <a:r>
              <a:rPr lang="cs-CZ" dirty="0" smtClean="0"/>
              <a:t>Mají šest nohou. </a:t>
            </a:r>
          </a:p>
          <a:p>
            <a:r>
              <a:rPr lang="cs-CZ" dirty="0" smtClean="0"/>
              <a:t>Většinou mají složené oči a tykadla.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SPOLEČNÉ ZNAKY HMYZU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23173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Většina druhů hmyzu prochází několika stadii: </a:t>
            </a:r>
          </a:p>
          <a:p>
            <a:pPr marL="0" indent="0">
              <a:buNone/>
            </a:pPr>
            <a:r>
              <a:rPr lang="cs-CZ" dirty="0"/>
              <a:t>    vajíčko – larva (nebo nymfa) – dospělý jedinec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VÝVOJ NOVÉHO JEDINCE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10354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Vzduch </a:t>
            </a:r>
          </a:p>
          <a:p>
            <a:pPr marL="365760" lvl="1" indent="0">
              <a:buNone/>
            </a:pPr>
            <a:r>
              <a:rPr lang="cs-CZ" dirty="0" smtClean="0"/>
              <a:t>- vstupuje do těla průduchy.</a:t>
            </a:r>
          </a:p>
          <a:p>
            <a:pPr marL="365760" lvl="1" indent="0">
              <a:buNone/>
            </a:pPr>
            <a:r>
              <a:rPr lang="cs-CZ" dirty="0" smtClean="0"/>
              <a:t>- vzdušnicemi je rozváděn do celého těla.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DÝCHÁNÍ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24756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Mnoho druhů hmyzu je pestře zbarveno.</a:t>
            </a:r>
          </a:p>
          <a:p>
            <a:r>
              <a:rPr lang="cs-CZ" dirty="0" smtClean="0"/>
              <a:t>K čemu barvy slouží?</a:t>
            </a:r>
          </a:p>
          <a:p>
            <a:pPr lvl="1"/>
            <a:r>
              <a:rPr lang="cs-CZ" dirty="0" smtClean="0"/>
              <a:t>Přilákání partnera.</a:t>
            </a:r>
          </a:p>
          <a:p>
            <a:pPr lvl="1"/>
            <a:r>
              <a:rPr lang="cs-CZ" dirty="0" smtClean="0"/>
              <a:t>Varování jiných živočichů (obrana).</a:t>
            </a:r>
          </a:p>
          <a:p>
            <a:pPr lvl="1"/>
            <a:r>
              <a:rPr lang="cs-CZ" dirty="0" smtClean="0"/>
              <a:t>Napodobování jiného hmyzu nebo okolního prostředí.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ZBARVENÍ HMYZU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73504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Nejvíce potravy spotřebuje hmyz v období růstu.</a:t>
            </a:r>
          </a:p>
          <a:p>
            <a:r>
              <a:rPr lang="cs-CZ" dirty="0" smtClean="0"/>
              <a:t>Housenky ožírají listí.</a:t>
            </a:r>
          </a:p>
          <a:p>
            <a:r>
              <a:rPr lang="cs-CZ" dirty="0" smtClean="0"/>
              <a:t>Mandelinka ožírá listy bramboříku.</a:t>
            </a:r>
          </a:p>
          <a:p>
            <a:r>
              <a:rPr lang="cs-CZ" dirty="0" smtClean="0"/>
              <a:t>Mšice sají sladkou šťávu z rostlin.</a:t>
            </a:r>
          </a:p>
          <a:p>
            <a:r>
              <a:rPr lang="cs-CZ" dirty="0" smtClean="0"/>
              <a:t>Motýli sají nektar z květů.</a:t>
            </a:r>
          </a:p>
          <a:p>
            <a:r>
              <a:rPr lang="cs-CZ" dirty="0" smtClean="0"/>
              <a:t>Hrobaříci se živí uhynulými zvířaty.</a:t>
            </a:r>
          </a:p>
          <a:p>
            <a:r>
              <a:rPr lang="cs-CZ" dirty="0" smtClean="0"/>
              <a:t>Komár a klíště sají </a:t>
            </a:r>
            <a:r>
              <a:rPr lang="cs-CZ" dirty="0"/>
              <a:t>krev.</a:t>
            </a:r>
          </a:p>
          <a:p>
            <a:r>
              <a:rPr lang="cs-CZ" dirty="0" smtClean="0"/>
              <a:t>Slunéčka se živí jiným hmyzem (mšicemi).</a:t>
            </a:r>
          </a:p>
          <a:p>
            <a:r>
              <a:rPr lang="cs-CZ" dirty="0" smtClean="0"/>
              <a:t>Vážky loví jiný hmyz.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POTRAVA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2180" y="3501008"/>
            <a:ext cx="2052228" cy="136601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6156176" y="2060848"/>
            <a:ext cx="2088232" cy="1237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19334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 BLANOKŘÍDLÍ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39" y="1412776"/>
            <a:ext cx="2969554" cy="2227166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7" y="1412776"/>
            <a:ext cx="2033757" cy="306085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412776"/>
            <a:ext cx="2160240" cy="222716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4211960" y="363994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čela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363994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osa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99424" y="4473631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Č</a:t>
            </a:r>
            <a:r>
              <a:rPr lang="cs-CZ" dirty="0" smtClean="0"/>
              <a:t>melák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4235938"/>
            <a:ext cx="2817078" cy="176067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272127" y="599661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Mravenec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52756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367" y="1579723"/>
            <a:ext cx="1511023" cy="195486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BROUCI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1893" y="4077816"/>
            <a:ext cx="2464629" cy="193487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990" y="4102811"/>
            <a:ext cx="2880319" cy="191901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9461" y="1820435"/>
            <a:ext cx="2252092" cy="16890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599710"/>
            <a:ext cx="1934879" cy="1934879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1115616" y="6045420"/>
            <a:ext cx="21038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R</a:t>
            </a:r>
            <a:r>
              <a:rPr lang="cs-CZ" dirty="0" smtClean="0"/>
              <a:t>oháč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625860" y="3563478"/>
            <a:ext cx="27074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Mandelinka bramborová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411553" y="599438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Chrobák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27584" y="3519791"/>
            <a:ext cx="19348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Hrobařík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018413" y="3548732"/>
            <a:ext cx="2534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Slunéčko sedmitečné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19354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MOTÝLI</a:t>
            </a:r>
            <a:endParaRPr lang="cs-CZ" dirty="0"/>
          </a:p>
        </p:txBody>
      </p:sp>
      <p:pic>
        <p:nvPicPr>
          <p:cNvPr id="14" name="Zástupný symbol pro obsah 1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2691119"/>
            <a:ext cx="2142247" cy="2110588"/>
          </a:xfr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3" y="1437246"/>
            <a:ext cx="2448272" cy="193983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1484784"/>
            <a:ext cx="2768870" cy="184476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0484" y="4195869"/>
            <a:ext cx="2640174" cy="188442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3" y="4221088"/>
            <a:ext cx="2646388" cy="1773080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683568" y="3377081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Babočka paví oko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860484" y="3329544"/>
            <a:ext cx="26401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Bělásek zelný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01763" y="4805838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Žluťásek řešetlákový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208463" y="6080293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Lišaj svlačcový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3568" y="5994168"/>
            <a:ext cx="2358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Otakárek fenyklový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13272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Mají jen jeden pár křídel.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DVOUKŘÍDLÍ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348881"/>
            <a:ext cx="3711652" cy="280831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348880"/>
            <a:ext cx="3744416" cy="280831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619672" y="5157193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Moucha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52120" y="5157193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Komár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9433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0365" y="1948435"/>
            <a:ext cx="2711222" cy="175551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DALŠÍ ZÁSTUPCI HMYZU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460510"/>
            <a:ext cx="2441610" cy="224344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458" y="4250234"/>
            <a:ext cx="2392680" cy="1828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1543711"/>
            <a:ext cx="2880320" cy="216024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4425125"/>
            <a:ext cx="2736304" cy="160389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83568" y="370395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Bruslařka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16216" y="3703951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Kobylka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3703951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Šváb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99592" y="607903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Vážka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602902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Jepice</a:t>
            </a:r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4175712"/>
            <a:ext cx="2824088" cy="1853308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6660232" y="602902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Ploštice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6679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800" dirty="0" smtClean="0"/>
              <a:t>POPEOVÁ, </a:t>
            </a:r>
            <a:r>
              <a:rPr lang="cs-CZ" sz="1800" dirty="0" err="1" smtClean="0"/>
              <a:t>Joyce</a:t>
            </a:r>
            <a:r>
              <a:rPr lang="cs-CZ" sz="1800" dirty="0" smtClean="0"/>
              <a:t>. </a:t>
            </a:r>
            <a:r>
              <a:rPr lang="cs-CZ" sz="1800" i="1" dirty="0"/>
              <a:t>Zvířata</a:t>
            </a:r>
            <a:r>
              <a:rPr lang="cs-CZ" sz="1800" dirty="0"/>
              <a:t>. Havlíčkův Brod : Fragment, 1999. 159 s. ISBN 80-7200-331-3</a:t>
            </a:r>
            <a:r>
              <a:rPr lang="cs-CZ" sz="1800" dirty="0" smtClean="0"/>
              <a:t>.</a:t>
            </a:r>
          </a:p>
          <a:p>
            <a:r>
              <a:rPr lang="cs-CZ" sz="1800" dirty="0"/>
              <a:t>POPOV, Dan (překlad). </a:t>
            </a:r>
            <a:r>
              <a:rPr lang="cs-CZ" sz="1800" i="1" dirty="0"/>
              <a:t>Co ještě nevíte o přírodě</a:t>
            </a:r>
            <a:r>
              <a:rPr lang="cs-CZ" sz="1800" dirty="0"/>
              <a:t>. Praha 3 : Svojtka </a:t>
            </a:r>
            <a:r>
              <a:rPr lang="en-US" sz="1800" dirty="0"/>
              <a:t>&amp; Co.</a:t>
            </a:r>
            <a:r>
              <a:rPr lang="cs-CZ" sz="1800" dirty="0"/>
              <a:t>, 2004. 160 s. ISBN 80-7352-130-X</a:t>
            </a:r>
            <a:r>
              <a:rPr lang="cs-CZ" sz="1800" dirty="0" smtClean="0"/>
              <a:t>.</a:t>
            </a:r>
          </a:p>
          <a:p>
            <a:r>
              <a:rPr lang="cs-CZ" sz="1800" i="1" dirty="0" err="1" smtClean="0"/>
              <a:t>Wikimedia</a:t>
            </a:r>
            <a:r>
              <a:rPr lang="cs-CZ" sz="1800" i="1" dirty="0" smtClean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</a:t>
            </a:r>
            <a:r>
              <a:rPr lang="cs-CZ" sz="1800" dirty="0" smtClean="0"/>
              <a:t>2011-11-13]. </a:t>
            </a:r>
            <a:r>
              <a:rPr lang="cs-CZ" sz="1800" dirty="0"/>
              <a:t>Dostupné z WWW: </a:t>
            </a:r>
            <a:r>
              <a:rPr lang="en-US" sz="1800" dirty="0" smtClean="0"/>
              <a:t>&lt;</a:t>
            </a:r>
            <a:r>
              <a:rPr lang="cs-CZ" sz="1800" dirty="0" smtClean="0"/>
              <a:t>http</a:t>
            </a:r>
            <a:r>
              <a:rPr lang="cs-CZ" sz="1800" dirty="0"/>
              <a:t>://commons.wikimedia.org/wiki/File:Bekyn%C4%9B_pi%C5%BEmov%C3%A1_-_</a:t>
            </a:r>
            <a:r>
              <a:rPr lang="cs-CZ" sz="1800" dirty="0" smtClean="0"/>
              <a:t>housenka.jpg</a:t>
            </a:r>
            <a:r>
              <a:rPr lang="en-US" sz="1800" dirty="0" smtClean="0"/>
              <a:t>&gt;.</a:t>
            </a:r>
            <a:endParaRPr lang="cs-CZ" sz="1800" dirty="0" smtClean="0"/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2011-11-13]. Dostupné z WWW: </a:t>
            </a:r>
            <a:r>
              <a:rPr lang="en-US" sz="1800" dirty="0" smtClean="0"/>
              <a:t>&lt;</a:t>
            </a:r>
            <a:r>
              <a:rPr lang="cs-CZ" sz="1800" dirty="0" smtClean="0"/>
              <a:t>http</a:t>
            </a:r>
            <a:r>
              <a:rPr lang="cs-CZ" sz="1800" dirty="0"/>
              <a:t>://</a:t>
            </a:r>
            <a:r>
              <a:rPr lang="cs-CZ" sz="1800" dirty="0" smtClean="0"/>
              <a:t>commons.wikimedia.org/wiki/File:Ixodes.ricinus.searching.jpg</a:t>
            </a:r>
            <a:r>
              <a:rPr lang="en-US" sz="1800" dirty="0" smtClean="0"/>
              <a:t>&gt;.</a:t>
            </a:r>
            <a:endParaRPr lang="cs-CZ" sz="1800" dirty="0" smtClean="0"/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2011-11-13]. Dostupné z </a:t>
            </a:r>
            <a:r>
              <a:rPr lang="cs-CZ" sz="1800" dirty="0" smtClean="0"/>
              <a:t>WWW: </a:t>
            </a:r>
            <a:r>
              <a:rPr lang="en-US" sz="1800" dirty="0" smtClean="0"/>
              <a:t>&lt;</a:t>
            </a:r>
            <a:r>
              <a:rPr lang="cs-CZ" sz="1800" dirty="0" smtClean="0"/>
              <a:t>http</a:t>
            </a:r>
            <a:r>
              <a:rPr lang="cs-CZ" sz="1800" dirty="0"/>
              <a:t>://</a:t>
            </a:r>
            <a:r>
              <a:rPr lang="cs-CZ" sz="1800" dirty="0" smtClean="0"/>
              <a:t>commons.wikimedia.org/wiki/File:Vosa_Jiz_hory_CR.JPG</a:t>
            </a:r>
            <a:r>
              <a:rPr lang="en-US" sz="1800" dirty="0" smtClean="0"/>
              <a:t>&gt;.</a:t>
            </a:r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2011-11-13]. Dostupné z WWW: </a:t>
            </a:r>
            <a:r>
              <a:rPr lang="en-US" sz="1800" dirty="0"/>
              <a:t>&lt;</a:t>
            </a:r>
            <a:r>
              <a:rPr lang="cs-CZ" sz="1800" dirty="0"/>
              <a:t>http://commons.wikimedia.org/wiki/File:Vcela.JPG</a:t>
            </a:r>
            <a:r>
              <a:rPr lang="en-US" sz="1800" dirty="0"/>
              <a:t>&gt;.</a:t>
            </a:r>
            <a:endParaRPr lang="cs-CZ" sz="1800" dirty="0"/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2011-11-13]. Dostupné z WWW: </a:t>
            </a:r>
            <a:r>
              <a:rPr lang="en-US" sz="1800" dirty="0"/>
              <a:t>&lt;</a:t>
            </a:r>
            <a:r>
              <a:rPr lang="cs-CZ" sz="1800" dirty="0"/>
              <a:t>http://commons.wikimedia.org/wiki/File:Bombus_hypnorum_male_-_side_%28aka%29.jpg</a:t>
            </a:r>
            <a:r>
              <a:rPr lang="en-US" sz="1800" dirty="0"/>
              <a:t>&gt;.</a:t>
            </a:r>
            <a:endParaRPr lang="cs-CZ" sz="1800" dirty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6663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777686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2011-11-13]. Dostupné z WWW: </a:t>
            </a:r>
            <a:r>
              <a:rPr lang="en-US" dirty="0"/>
              <a:t>&lt;</a:t>
            </a:r>
            <a:r>
              <a:rPr lang="cs-CZ" dirty="0"/>
              <a:t>http://commons.wikimedia.org/wiki/File:Mravenec_lesn%C3%AD.jp</a:t>
            </a:r>
            <a:r>
              <a:rPr lang="en-US" dirty="0"/>
              <a:t>g&gt;.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2011-11-13]. Dostupné z WWW: </a:t>
            </a:r>
            <a:r>
              <a:rPr lang="en-US" dirty="0"/>
              <a:t>&lt;</a:t>
            </a:r>
            <a:r>
              <a:rPr lang="cs-CZ" dirty="0"/>
              <a:t>http://commons.wikimedia.org/wiki/File:Nicrophorus_vespillo_2.jpg</a:t>
            </a:r>
            <a:r>
              <a:rPr lang="en-US" dirty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2011-11-13]. Dostupné z WWW: </a:t>
            </a:r>
            <a:r>
              <a:rPr lang="en-US" dirty="0"/>
              <a:t>&lt;</a:t>
            </a:r>
            <a:r>
              <a:rPr lang="cs-CZ" dirty="0"/>
              <a:t>http://commons.wikimedia.org/wiki/File:Seven-spot_ladybird_2.jpg</a:t>
            </a:r>
            <a:r>
              <a:rPr lang="en-US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2011-11-13]. Dostupné z WWW: </a:t>
            </a:r>
            <a:r>
              <a:rPr lang="en-US" dirty="0"/>
              <a:t>&lt;</a:t>
            </a:r>
            <a:r>
              <a:rPr lang="cs-CZ" dirty="0"/>
              <a:t>http://commons.wikimedia.org/wiki/File:Leptinotarsa_decemlineata_front_view.jpg</a:t>
            </a:r>
            <a:r>
              <a:rPr lang="en-US" dirty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2011-11-13]. Dostupné z WWW: </a:t>
            </a:r>
            <a:r>
              <a:rPr lang="en-US" dirty="0"/>
              <a:t>&lt;</a:t>
            </a:r>
            <a:r>
              <a:rPr lang="cs-CZ" dirty="0"/>
              <a:t>http://commons.wikimedia.org/wiki/File:Roh%C3%A1%C4%8D_obecn%C3%BD.JPG</a:t>
            </a:r>
            <a:r>
              <a:rPr lang="en-US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2011-11-13]. Dostupné z WWW: </a:t>
            </a:r>
            <a:r>
              <a:rPr lang="en-US" dirty="0"/>
              <a:t>&lt;</a:t>
            </a:r>
            <a:r>
              <a:rPr lang="cs-CZ" dirty="0"/>
              <a:t>http://commons.wikimedia.org/wiki/File:Geotrupes_stercorarius_%281%29v2.jpg</a:t>
            </a:r>
            <a:r>
              <a:rPr lang="en-US" dirty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2011-11-13]. Dostupné z WWW: </a:t>
            </a:r>
            <a:r>
              <a:rPr lang="en-US" dirty="0"/>
              <a:t>&lt;</a:t>
            </a:r>
            <a:r>
              <a:rPr lang="cs-CZ" dirty="0"/>
              <a:t>http://commons.wikimedia.org/wiki/File:Babo%C4%8Dka_pav%C3%AD_oko.jpeg</a:t>
            </a:r>
            <a:r>
              <a:rPr lang="en-US" dirty="0"/>
              <a:t>&gt;. 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81850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792088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2011-11-13]. Dostupné z WWW:</a:t>
            </a:r>
            <a:r>
              <a:rPr lang="en-US" dirty="0"/>
              <a:t> &lt;</a:t>
            </a:r>
            <a:r>
              <a:rPr lang="cs-CZ" dirty="0"/>
              <a:t>http://commons.wikimedia.org/wiki/File:Otak%C3%A1rek_fenyklov%C3%BD,_Lovo%C5%A1,_2009-07-12.jpg</a:t>
            </a:r>
            <a:r>
              <a:rPr lang="en-US" dirty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2011-11-13]. Dostupné z WWW: </a:t>
            </a:r>
            <a:r>
              <a:rPr lang="en-US" dirty="0"/>
              <a:t>&lt;</a:t>
            </a:r>
            <a:r>
              <a:rPr lang="cs-CZ" dirty="0"/>
              <a:t>http://commons.wikimedia.org/wiki/File:Common_Brimstone_%28Gonepteryx_rhamni%29.jpg</a:t>
            </a:r>
            <a:r>
              <a:rPr lang="en-US" dirty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2011-11-13]. Dostupné z WWW: </a:t>
            </a:r>
            <a:r>
              <a:rPr lang="en-US" dirty="0"/>
              <a:t>&lt;</a:t>
            </a:r>
            <a:r>
              <a:rPr lang="cs-CZ" dirty="0"/>
              <a:t>http://commons.wikimedia.org/wiki/File:Pieris_brassicae_Jarom%C4%9B%C5%99_1.jpg</a:t>
            </a:r>
            <a:r>
              <a:rPr lang="en-US" dirty="0"/>
              <a:t>&gt;. </a:t>
            </a:r>
            <a:endParaRPr lang="en-US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2011-11-13]. Dostupné z WWW: </a:t>
            </a:r>
            <a:r>
              <a:rPr lang="en-US" dirty="0"/>
              <a:t>&lt;</a:t>
            </a:r>
            <a:r>
              <a:rPr lang="cs-CZ" dirty="0"/>
              <a:t>http://commons.wikimedia.org/wiki/File:Agrius_convolvuli,_Czech_Republic_-_20101002-03.jpg</a:t>
            </a:r>
            <a:r>
              <a:rPr lang="en-US" dirty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2011-11-13]. Dostupné z WWW: </a:t>
            </a:r>
            <a:r>
              <a:rPr lang="en-US" dirty="0"/>
              <a:t>&lt;</a:t>
            </a:r>
            <a:r>
              <a:rPr lang="cs-CZ" dirty="0"/>
              <a:t>http://commons.wikimedia.org/wiki/File:Moucha.jpg</a:t>
            </a:r>
            <a:r>
              <a:rPr lang="en-US" dirty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2011-11-13]. Dostupné z WWW: </a:t>
            </a:r>
            <a:r>
              <a:rPr lang="en-US" dirty="0"/>
              <a:t>&lt;</a:t>
            </a:r>
            <a:r>
              <a:rPr lang="cs-CZ" dirty="0"/>
              <a:t>http://commons.wikimedia.org/wiki/File:Kom%C3%A1r.JPG</a:t>
            </a:r>
            <a:r>
              <a:rPr lang="en-US" dirty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2011-11-13]. Dostupné z WWW: </a:t>
            </a:r>
            <a:r>
              <a:rPr lang="en-US" dirty="0"/>
              <a:t>&lt;</a:t>
            </a:r>
            <a:r>
              <a:rPr lang="cs-CZ" dirty="0"/>
              <a:t>http://commons.wikimedia.org/wiki/File:Vycistene2.jpg</a:t>
            </a:r>
            <a:r>
              <a:rPr lang="en-US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2011-11-13]. Dostupné z WWW: </a:t>
            </a:r>
            <a:r>
              <a:rPr lang="en-US" dirty="0"/>
              <a:t>&lt;</a:t>
            </a:r>
            <a:r>
              <a:rPr lang="cs-CZ" dirty="0"/>
              <a:t>http://commons.wikimedia.org/wiki/File:%C5%A0v%C3%A1b.jpg</a:t>
            </a:r>
            <a:r>
              <a:rPr lang="en-US" dirty="0"/>
              <a:t>&gt;. </a:t>
            </a:r>
            <a:endParaRPr lang="cs-CZ" dirty="0"/>
          </a:p>
          <a:p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6581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792088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2011-11-13]. Dostupné z WWW: </a:t>
            </a:r>
            <a:r>
              <a:rPr lang="en-US" dirty="0"/>
              <a:t>&lt;</a:t>
            </a:r>
            <a:r>
              <a:rPr lang="cs-CZ" dirty="0"/>
              <a:t>http://commons.wikimedia.org/wiki/File:Kobylka-1.JPG</a:t>
            </a:r>
            <a:r>
              <a:rPr lang="en-US" dirty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2011-11-13]. Dostupné z WWW: </a:t>
            </a:r>
            <a:r>
              <a:rPr lang="en-US" dirty="0"/>
              <a:t>&lt;</a:t>
            </a:r>
            <a:r>
              <a:rPr lang="cs-CZ" dirty="0"/>
              <a:t>http://commons.wikimedia.org/wiki/File:Orthetrum_cancellatum_%281%29.jpg</a:t>
            </a:r>
            <a:r>
              <a:rPr lang="en-US" dirty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2011-11-13]. Dostupné z WWW: </a:t>
            </a:r>
            <a:r>
              <a:rPr lang="en-US" dirty="0"/>
              <a:t>&lt;</a:t>
            </a:r>
            <a:r>
              <a:rPr lang="cs-CZ" dirty="0"/>
              <a:t>http://commons.wikimedia.org/wiki/File:Mayfly_subimago.jpg</a:t>
            </a:r>
            <a:r>
              <a:rPr lang="en-US" dirty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2011-11-13]. Dostupné z WWW: </a:t>
            </a:r>
            <a:r>
              <a:rPr lang="en-US" dirty="0"/>
              <a:t>&lt;</a:t>
            </a:r>
            <a:r>
              <a:rPr lang="cs-CZ" dirty="0"/>
              <a:t>http://commons.wikimedia.org/wiki/File:Pyrrhocoris_apterus_%281%29.jpg</a:t>
            </a:r>
            <a:r>
              <a:rPr lang="en-US" dirty="0"/>
              <a:t>&gt;.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12074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543</TotalTime>
  <Words>674</Words>
  <Application>Microsoft Office PowerPoint</Application>
  <PresentationFormat>Předvádění na obrazovce (4:3)</PresentationFormat>
  <Paragraphs>115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Papír</vt:lpstr>
      <vt:lpstr>HMYZ</vt:lpstr>
      <vt:lpstr>SPOLEČNÉ ZNAKY HMYZU</vt:lpstr>
      <vt:lpstr>VÝVOJ NOVÉHO JEDINCE</vt:lpstr>
      <vt:lpstr>DÝCHÁNÍ</vt:lpstr>
      <vt:lpstr>ZBARVENÍ HMYZU</vt:lpstr>
      <vt:lpstr>POTRAVA</vt:lpstr>
      <vt:lpstr> BLANOKŘÍDLÍ</vt:lpstr>
      <vt:lpstr>BROUCI</vt:lpstr>
      <vt:lpstr>MOTÝLI</vt:lpstr>
      <vt:lpstr>DVOUKŘÍDLÍ</vt:lpstr>
      <vt:lpstr>DALŠÍ ZÁSTUPCI HMYZU</vt:lpstr>
      <vt:lpstr>POUŽITÁ LITERATURA: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HMYZ</dc:title>
  <dc:creator>Zdeňka Halamová</dc:creator>
  <cp:lastModifiedBy>Učitel</cp:lastModifiedBy>
  <cp:revision>57</cp:revision>
  <dcterms:created xsi:type="dcterms:W3CDTF">2011-05-17T19:09:43Z</dcterms:created>
  <dcterms:modified xsi:type="dcterms:W3CDTF">2012-04-11T20:39:01Z</dcterms:modified>
</cp:coreProperties>
</file>