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4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71" autoAdjust="0"/>
  </p:normalViewPr>
  <p:slideViewPr>
    <p:cSldViewPr>
      <p:cViewPr>
        <p:scale>
          <a:sx n="77" d="100"/>
          <a:sy n="77" d="100"/>
        </p:scale>
        <p:origin x="-51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722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548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59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080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369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441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263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700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14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533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596667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2130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04174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0468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1293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041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365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5" r:id="rId1"/>
    <p:sldLayoutId id="2147483956" r:id="rId2"/>
    <p:sldLayoutId id="2147483957" r:id="rId3"/>
    <p:sldLayoutId id="2147483958" r:id="rId4"/>
    <p:sldLayoutId id="2147483959" r:id="rId5"/>
    <p:sldLayoutId id="2147483960" r:id="rId6"/>
    <p:sldLayoutId id="2147483961" r:id="rId7"/>
    <p:sldLayoutId id="2147483962" r:id="rId8"/>
    <p:sldLayoutId id="2147483963" r:id="rId9"/>
    <p:sldLayoutId id="2147483964" r:id="rId10"/>
    <p:sldLayoutId id="2147483965" r:id="rId11"/>
    <p:sldLayoutId id="2147483966" r:id="rId12"/>
    <p:sldLayoutId id="2147483967" r:id="rId13"/>
    <p:sldLayoutId id="2147483968" r:id="rId14"/>
    <p:sldLayoutId id="2147483969" r:id="rId15"/>
    <p:sldLayoutId id="214748397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wmf"/><Relationship Id="rId2" Type="http://schemas.openxmlformats.org/officeDocument/2006/relationships/image" Target="../media/image50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WMF"/><Relationship Id="rId2" Type="http://schemas.openxmlformats.org/officeDocument/2006/relationships/image" Target="../media/image5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gi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gif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WMF"/><Relationship Id="rId2" Type="http://schemas.openxmlformats.org/officeDocument/2006/relationships/image" Target="../media/image6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5.gi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8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gif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gif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WMF"/><Relationship Id="rId2" Type="http://schemas.openxmlformats.org/officeDocument/2006/relationships/image" Target="../media/image7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5.gi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WMF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WMF"/><Relationship Id="rId5" Type="http://schemas.openxmlformats.org/officeDocument/2006/relationships/image" Target="../media/image77.PNG"/><Relationship Id="rId4" Type="http://schemas.openxmlformats.org/officeDocument/2006/relationships/image" Target="../media/image58.WM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7/7e/Xylophone_(PSF)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1347610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VY_12_INOVACE_493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Anglický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The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alphabet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</a:t>
                      </a:r>
                      <a:r>
                        <a:rPr lang="cs-CZ" sz="1400" baseline="0" dirty="0" smtClean="0"/>
                        <a:t> naučí anglickou abecedu, hláskují jednotlivá písmena, jména, pracují s </a:t>
                      </a:r>
                      <a:r>
                        <a:rPr lang="cs-CZ" sz="1400" baseline="0" dirty="0" err="1" smtClean="0"/>
                        <a:t>vyspelovanými</a:t>
                      </a:r>
                      <a:r>
                        <a:rPr lang="cs-CZ" sz="1400" baseline="0" dirty="0" smtClean="0"/>
                        <a:t> písmenky abecedy a </a:t>
                      </a:r>
                      <a:r>
                        <a:rPr lang="cs-CZ" sz="1400" baseline="0" smtClean="0"/>
                        <a:t>skládají slova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5.4.2014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21.5.2014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err="1" smtClean="0">
                <a:latin typeface="Baskerville Old Face" panose="02020602080505020303" pitchFamily="18" charset="0"/>
              </a:rPr>
              <a:t>The</a:t>
            </a:r>
            <a:r>
              <a:rPr lang="cs-CZ" sz="6600" b="1" dirty="0" smtClean="0">
                <a:latin typeface="Baskerville Old Face" panose="02020602080505020303" pitchFamily="18" charset="0"/>
              </a:rPr>
              <a:t> </a:t>
            </a:r>
            <a:r>
              <a:rPr lang="cs-CZ" sz="6600" b="1" dirty="0" err="1" smtClean="0">
                <a:latin typeface="Baskerville Old Face" panose="02020602080505020303" pitchFamily="18" charset="0"/>
              </a:rPr>
              <a:t>alphabet</a:t>
            </a:r>
            <a:endParaRPr lang="cs-CZ" sz="6600" b="1" dirty="0">
              <a:latin typeface="Baskerville Old Face" panose="02020602080505020303" pitchFamily="18" charset="0"/>
            </a:endParaRPr>
          </a:p>
        </p:txBody>
      </p:sp>
      <p:pic>
        <p:nvPicPr>
          <p:cNvPr id="3" name="Picture 2" descr="C:\Users\uživatel\AppData\Local\Microsoft\Windows\Temporary Internet Files\Content.IE5\2X30LOTJ\MP9003995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68422"/>
            <a:ext cx="3624420" cy="4531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4834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380312" y="1750749"/>
            <a:ext cx="41764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Baskerville Old Face" panose="02020602080505020303" pitchFamily="18" charset="0"/>
              </a:rPr>
              <a:t>/</a:t>
            </a:r>
            <a:r>
              <a:rPr lang="cs-CZ" sz="8800" dirty="0" err="1" smtClean="0">
                <a:latin typeface="Baskerville Old Face" panose="02020602080505020303" pitchFamily="18" charset="0"/>
              </a:rPr>
              <a:t>ei</a:t>
            </a:r>
            <a:r>
              <a:rPr lang="cs-CZ" sz="8800" dirty="0" smtClean="0">
                <a:latin typeface="Baskerville Old Face" panose="02020602080505020303" pitchFamily="18" charset="0"/>
              </a:rPr>
              <a:t>/</a:t>
            </a:r>
            <a:endParaRPr lang="cs-CZ" sz="88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4509120"/>
            <a:ext cx="3816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A</a:t>
            </a:r>
            <a:r>
              <a:rPr lang="cs-CZ" sz="5400" dirty="0" smtClean="0"/>
              <a:t>pple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5589240"/>
            <a:ext cx="28517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A</a:t>
            </a:r>
            <a:r>
              <a:rPr lang="cs-CZ" sz="5400" dirty="0" smtClean="0"/>
              <a:t>nimal</a:t>
            </a:r>
            <a:endParaRPr lang="cs-CZ" sz="5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114118"/>
            <a:ext cx="1713334" cy="171333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2000" y="5204001"/>
            <a:ext cx="2192288" cy="1461525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3599892" y="980728"/>
            <a:ext cx="3204356" cy="393954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50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</a:t>
            </a:r>
            <a:endParaRPr lang="cs-CZ" sz="250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38284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092280" y="1504466"/>
            <a:ext cx="1800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Baskerville Old Face" panose="02020602080505020303" pitchFamily="18" charset="0"/>
              </a:rPr>
              <a:t>/</a:t>
            </a:r>
            <a:r>
              <a:rPr lang="cs-CZ" sz="8000" dirty="0" err="1" smtClean="0">
                <a:latin typeface="Baskerville Old Face" panose="02020602080505020303" pitchFamily="18" charset="0"/>
              </a:rPr>
              <a:t>bi</a:t>
            </a:r>
            <a:r>
              <a:rPr lang="cs-CZ" sz="8000" dirty="0" smtClean="0">
                <a:latin typeface="Baskerville Old Face" panose="02020602080505020303" pitchFamily="18" charset="0"/>
              </a:rPr>
              <a:t>:/</a:t>
            </a:r>
            <a:endParaRPr lang="cs-CZ" sz="8000" dirty="0">
              <a:latin typeface="Baskerville Old Face" panose="02020602080505020303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87126" y="4437112"/>
            <a:ext cx="30963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>
                <a:solidFill>
                  <a:srgbClr val="FF0000"/>
                </a:solidFill>
              </a:rPr>
              <a:t>B</a:t>
            </a:r>
            <a:r>
              <a:rPr lang="cs-CZ" sz="5400" dirty="0" err="1" smtClean="0"/>
              <a:t>ear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87126" y="5517232"/>
            <a:ext cx="36649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B</a:t>
            </a:r>
            <a:r>
              <a:rPr lang="cs-CZ" sz="5400" dirty="0" smtClean="0"/>
              <a:t>asketball</a:t>
            </a:r>
            <a:endParaRPr lang="cs-CZ" sz="5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2853" y="4862799"/>
            <a:ext cx="1813848" cy="181384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5108" y="3990554"/>
            <a:ext cx="1876724" cy="1650960"/>
          </a:xfrm>
          <a:prstGeom prst="rect">
            <a:avLst/>
          </a:prstGeom>
        </p:spPr>
      </p:pic>
      <p:pic>
        <p:nvPicPr>
          <p:cNvPr id="2050" name="Picture 2" descr="C:\Users\uživatel\AppData\Local\Microsoft\Windows\Temporary Internet Files\Content.IE5\GDFAXPWF\MM90028327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110" y="16024"/>
            <a:ext cx="3664994" cy="3664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4746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516216" y="2060848"/>
            <a:ext cx="18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Baskerville Old Face" panose="02020602080505020303" pitchFamily="18" charset="0"/>
              </a:rPr>
              <a:t>/si:/</a:t>
            </a:r>
            <a:endParaRPr lang="cs-CZ" sz="72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67744" y="4581128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FF0000"/>
                </a:solidFill>
              </a:rPr>
              <a:t>C</a:t>
            </a:r>
            <a:r>
              <a:rPr lang="cs-CZ" sz="5400" dirty="0" smtClean="0"/>
              <a:t>up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92181" y="5733256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</a:rPr>
              <a:t>C</a:t>
            </a:r>
            <a:r>
              <a:rPr lang="cs-CZ" sz="5400" dirty="0" err="1" smtClean="0"/>
              <a:t>at</a:t>
            </a:r>
            <a:endParaRPr lang="cs-CZ" sz="5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7815" y="4128507"/>
            <a:ext cx="1828571" cy="182857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8266" y="4386353"/>
            <a:ext cx="1491534" cy="2236209"/>
          </a:xfrm>
          <a:prstGeom prst="rect">
            <a:avLst/>
          </a:prstGeom>
        </p:spPr>
      </p:pic>
      <p:pic>
        <p:nvPicPr>
          <p:cNvPr id="3074" name="Picture 2" descr="C:\Users\uživatel\AppData\Local\Microsoft\Windows\Temporary Internet Files\Content.IE5\79K9DRPH\MM90028327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2991" y="526293"/>
            <a:ext cx="3069109" cy="306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300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868144" y="2132856"/>
            <a:ext cx="24482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>
                <a:latin typeface="Baskerville Old Face" panose="02020602080505020303" pitchFamily="18" charset="0"/>
              </a:rPr>
              <a:t>/</a:t>
            </a:r>
            <a:r>
              <a:rPr lang="cs-CZ" sz="8000" dirty="0" smtClean="0">
                <a:latin typeface="Baskerville Old Face" panose="02020602080505020303" pitchFamily="18" charset="0"/>
              </a:rPr>
              <a:t>di:/</a:t>
            </a:r>
            <a:endParaRPr lang="cs-CZ" sz="80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4797152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</a:rPr>
              <a:t>D</a:t>
            </a:r>
            <a:r>
              <a:rPr lang="cs-CZ" sz="5400" dirty="0" err="1" smtClean="0"/>
              <a:t>oor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5720482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rgbClr val="FF0000"/>
                </a:solidFill>
              </a:rPr>
              <a:t>D</a:t>
            </a:r>
            <a:r>
              <a:rPr lang="cs-CZ" sz="4800" dirty="0" err="1" smtClean="0"/>
              <a:t>esk</a:t>
            </a:r>
            <a:endParaRPr lang="cs-CZ" sz="4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489218"/>
            <a:ext cx="1224136" cy="149851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6898" y="5215516"/>
            <a:ext cx="1807769" cy="1544422"/>
          </a:xfrm>
          <a:prstGeom prst="rect">
            <a:avLst/>
          </a:prstGeom>
        </p:spPr>
      </p:pic>
      <p:pic>
        <p:nvPicPr>
          <p:cNvPr id="4098" name="Picture 2" descr="C:\Users\uživatel\AppData\Local\Microsoft\Windows\Temporary Internet Files\Content.IE5\4W5NSHN5\MM90028327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1301" y="44623"/>
            <a:ext cx="3789189" cy="378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0300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228184" y="2204864"/>
            <a:ext cx="18722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Baskerville Old Face" panose="02020602080505020303" pitchFamily="18" charset="0"/>
              </a:rPr>
              <a:t>/i:/</a:t>
            </a:r>
            <a:endParaRPr lang="cs-CZ" sz="80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95736" y="4835407"/>
            <a:ext cx="30963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E</a:t>
            </a:r>
            <a:r>
              <a:rPr lang="cs-CZ" sz="4400" dirty="0" err="1" smtClean="0"/>
              <a:t>lephant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5805264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E</a:t>
            </a:r>
            <a:r>
              <a:rPr lang="cs-CZ" sz="4400" dirty="0" err="1" smtClean="0"/>
              <a:t>gg</a:t>
            </a:r>
            <a:endParaRPr lang="cs-CZ" sz="4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3876" y="4601784"/>
            <a:ext cx="1761387" cy="117218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087811"/>
            <a:ext cx="1770189" cy="1770189"/>
          </a:xfrm>
          <a:prstGeom prst="rect">
            <a:avLst/>
          </a:prstGeom>
        </p:spPr>
      </p:pic>
      <p:pic>
        <p:nvPicPr>
          <p:cNvPr id="5122" name="Picture 2" descr="C:\Users\uživatel\AppData\Local\Microsoft\Windows\Temporary Internet Files\Content.IE5\2X30LOTJ\MM90028327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947" y="562297"/>
            <a:ext cx="3285133" cy="328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03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084168" y="2060848"/>
            <a:ext cx="20162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Baskerville Old Face" panose="02020602080505020303" pitchFamily="18" charset="0"/>
              </a:rPr>
              <a:t>/</a:t>
            </a:r>
            <a:r>
              <a:rPr lang="cs-CZ" sz="8000" dirty="0" err="1" smtClean="0">
                <a:latin typeface="Baskerville Old Face" panose="02020602080505020303" pitchFamily="18" charset="0"/>
              </a:rPr>
              <a:t>ef</a:t>
            </a:r>
            <a:r>
              <a:rPr lang="cs-CZ" sz="8000" dirty="0" smtClean="0">
                <a:latin typeface="Baskerville Old Face" panose="02020602080505020303" pitchFamily="18" charset="0"/>
              </a:rPr>
              <a:t>/</a:t>
            </a:r>
            <a:endParaRPr lang="cs-CZ" sz="80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4711643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>
                <a:solidFill>
                  <a:srgbClr val="FF0000"/>
                </a:solidFill>
              </a:rPr>
              <a:t>F</a:t>
            </a:r>
            <a:r>
              <a:rPr lang="cs-CZ" sz="5400" dirty="0" err="1" smtClean="0"/>
              <a:t>ish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42235" y="5805264"/>
            <a:ext cx="22322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F</a:t>
            </a:r>
            <a:r>
              <a:rPr lang="cs-CZ" sz="4400" dirty="0" err="1" smtClean="0"/>
              <a:t>ingers</a:t>
            </a:r>
            <a:endParaRPr lang="cs-CZ" sz="4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2871" y="4437112"/>
            <a:ext cx="1647975" cy="15090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5177490"/>
            <a:ext cx="2304256" cy="1537371"/>
          </a:xfrm>
          <a:prstGeom prst="rect">
            <a:avLst/>
          </a:prstGeom>
        </p:spPr>
      </p:pic>
      <p:pic>
        <p:nvPicPr>
          <p:cNvPr id="6146" name="Picture 2" descr="C:\Users\uživatel\AppData\Local\Microsoft\Windows\Temporary Internet Files\Content.IE5\GDFAXPWF\MC9002833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936" y="186494"/>
            <a:ext cx="3794263" cy="3748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0328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868144" y="2204864"/>
            <a:ext cx="26642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Baskerville Old Face" panose="02020602080505020303" pitchFamily="18" charset="0"/>
              </a:rPr>
              <a:t>/</a:t>
            </a:r>
            <a:r>
              <a:rPr lang="cs-CZ" sz="8000" dirty="0" err="1" smtClean="0">
                <a:latin typeface="Baskerville Old Face" panose="02020602080505020303" pitchFamily="18" charset="0"/>
              </a:rPr>
              <a:t>dži</a:t>
            </a:r>
            <a:r>
              <a:rPr lang="cs-CZ" sz="8000" dirty="0" smtClean="0">
                <a:latin typeface="Baskerville Old Face" panose="02020602080505020303" pitchFamily="18" charset="0"/>
              </a:rPr>
              <a:t>:/</a:t>
            </a:r>
            <a:endParaRPr lang="cs-CZ" sz="80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4789276"/>
            <a:ext cx="2808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G</a:t>
            </a:r>
            <a:r>
              <a:rPr lang="cs-CZ" sz="5400" dirty="0" smtClean="0"/>
              <a:t>ame</a:t>
            </a:r>
            <a:endParaRPr lang="cs-CZ" sz="5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4509120"/>
            <a:ext cx="1703933" cy="121547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718199" y="5724592"/>
            <a:ext cx="22322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>
                <a:solidFill>
                  <a:srgbClr val="FF0000"/>
                </a:solidFill>
              </a:rPr>
              <a:t>G</a:t>
            </a:r>
            <a:r>
              <a:rPr lang="cs-CZ" sz="4400" dirty="0" err="1" smtClean="0"/>
              <a:t>arlic</a:t>
            </a:r>
            <a:endParaRPr lang="cs-CZ" sz="4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0292" y="5250941"/>
            <a:ext cx="1731265" cy="1416563"/>
          </a:xfrm>
          <a:prstGeom prst="rect">
            <a:avLst/>
          </a:prstGeom>
        </p:spPr>
      </p:pic>
      <p:pic>
        <p:nvPicPr>
          <p:cNvPr id="7170" name="Picture 2" descr="C:\Users\uživatel\AppData\Local\Microsoft\Windows\Temporary Internet Files\Content.IE5\79K9DRPH\MC9002833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998" y="151612"/>
            <a:ext cx="4154303" cy="4106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2812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04248" y="2132856"/>
            <a:ext cx="21422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/</a:t>
            </a:r>
            <a:r>
              <a:rPr lang="cs-CZ" sz="6000" dirty="0" err="1" smtClean="0"/>
              <a:t>eič</a:t>
            </a:r>
            <a:r>
              <a:rPr lang="cs-CZ" sz="6000" dirty="0" smtClean="0"/>
              <a:t>/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0" y="4509120"/>
            <a:ext cx="24482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H</a:t>
            </a:r>
            <a:r>
              <a:rPr lang="cs-CZ" sz="4400" dirty="0" err="1" smtClean="0"/>
              <a:t>ippo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0" y="5517232"/>
            <a:ext cx="21602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H</a:t>
            </a:r>
            <a:r>
              <a:rPr lang="cs-CZ" sz="4400" dirty="0" err="1" smtClean="0"/>
              <a:t>orse</a:t>
            </a:r>
            <a:endParaRPr lang="cs-CZ" sz="4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8208" y="4725144"/>
            <a:ext cx="2099513" cy="187885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454927"/>
            <a:ext cx="2376264" cy="1145763"/>
          </a:xfrm>
          <a:prstGeom prst="rect">
            <a:avLst/>
          </a:prstGeom>
        </p:spPr>
      </p:pic>
      <p:pic>
        <p:nvPicPr>
          <p:cNvPr id="8194" name="Picture 2" descr="C:\Users\uživatel\AppData\Local\Microsoft\Windows\Temporary Internet Files\Content.IE5\4W5NSHN5\MC9002833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3335" y="186374"/>
            <a:ext cx="3938279" cy="3892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5832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372200" y="2204864"/>
            <a:ext cx="20162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Baskerville Old Face" panose="02020602080505020303" pitchFamily="18" charset="0"/>
              </a:rPr>
              <a:t>/</a:t>
            </a:r>
            <a:r>
              <a:rPr lang="cs-CZ" sz="8000" dirty="0" err="1" smtClean="0">
                <a:latin typeface="Baskerville Old Face" panose="02020602080505020303" pitchFamily="18" charset="0"/>
              </a:rPr>
              <a:t>ai</a:t>
            </a:r>
            <a:r>
              <a:rPr lang="cs-CZ" sz="8000" dirty="0" smtClean="0">
                <a:latin typeface="Baskerville Old Face" panose="02020602080505020303" pitchFamily="18" charset="0"/>
              </a:rPr>
              <a:t>/</a:t>
            </a:r>
            <a:endParaRPr lang="cs-CZ" sz="80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5157192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rgbClr val="FF0000"/>
                </a:solidFill>
              </a:rPr>
              <a:t>I</a:t>
            </a:r>
            <a:r>
              <a:rPr lang="cs-CZ" sz="4800" dirty="0" err="1" smtClean="0"/>
              <a:t>ce</a:t>
            </a:r>
            <a:r>
              <a:rPr lang="cs-CZ" sz="4800" dirty="0" smtClean="0"/>
              <a:t> - </a:t>
            </a:r>
            <a:r>
              <a:rPr lang="cs-CZ" sz="4800" dirty="0" err="1" smtClean="0"/>
              <a:t>cream</a:t>
            </a:r>
            <a:endParaRPr lang="cs-CZ" sz="4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414" y="4509120"/>
            <a:ext cx="2718513" cy="1941795"/>
          </a:xfrm>
          <a:prstGeom prst="rect">
            <a:avLst/>
          </a:prstGeom>
        </p:spPr>
      </p:pic>
      <p:pic>
        <p:nvPicPr>
          <p:cNvPr id="9218" name="Picture 2" descr="C:\Users\uživatel\AppData\Local\Microsoft\Windows\Temporary Internet Files\Content.IE5\GDFAXPWF\MC9002834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2912" y="222792"/>
            <a:ext cx="4010287" cy="3964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16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084168" y="1911858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Baskerville Old Face" panose="02020602080505020303" pitchFamily="18" charset="0"/>
              </a:rPr>
              <a:t>/</a:t>
            </a:r>
            <a:r>
              <a:rPr lang="cs-CZ" sz="7200" dirty="0" err="1" smtClean="0">
                <a:latin typeface="Baskerville Old Face" panose="02020602080505020303" pitchFamily="18" charset="0"/>
              </a:rPr>
              <a:t>džei</a:t>
            </a:r>
            <a:r>
              <a:rPr lang="cs-CZ" sz="7200" dirty="0" smtClean="0">
                <a:latin typeface="Baskerville Old Face" panose="02020602080505020303" pitchFamily="18" charset="0"/>
              </a:rPr>
              <a:t>/</a:t>
            </a:r>
            <a:endParaRPr lang="cs-CZ" sz="72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4959171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>
                <a:solidFill>
                  <a:srgbClr val="FF0000"/>
                </a:solidFill>
              </a:rPr>
              <a:t>J</a:t>
            </a:r>
            <a:r>
              <a:rPr lang="cs-CZ" sz="4800" dirty="0" err="1" smtClean="0"/>
              <a:t>acket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5877272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J</a:t>
            </a:r>
            <a:r>
              <a:rPr lang="cs-CZ" sz="4400" dirty="0" smtClean="0"/>
              <a:t>am</a:t>
            </a:r>
            <a:endParaRPr lang="cs-CZ" sz="4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4365104"/>
            <a:ext cx="2043065" cy="16341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048" y="4992590"/>
            <a:ext cx="1804111" cy="1769364"/>
          </a:xfrm>
          <a:prstGeom prst="rect">
            <a:avLst/>
          </a:prstGeom>
        </p:spPr>
      </p:pic>
      <p:pic>
        <p:nvPicPr>
          <p:cNvPr id="26626" name="Picture 2" descr="C:\Users\uživatel\AppData\Local\Microsoft\Windows\Temporary Internet Files\Content.IE5\79K9DRPH\MC900283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355" y="332656"/>
            <a:ext cx="3686251" cy="364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9807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56176" y="1988840"/>
            <a:ext cx="20882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Baskerville Old Face" panose="02020602080505020303" pitchFamily="18" charset="0"/>
              </a:rPr>
              <a:t>/</a:t>
            </a:r>
            <a:r>
              <a:rPr lang="cs-CZ" sz="6600" dirty="0" err="1" smtClean="0">
                <a:latin typeface="Baskerville Old Face" panose="02020602080505020303" pitchFamily="18" charset="0"/>
              </a:rPr>
              <a:t>kei</a:t>
            </a:r>
            <a:r>
              <a:rPr lang="cs-CZ" sz="6600" dirty="0" smtClean="0">
                <a:latin typeface="Baskerville Old Face" panose="02020602080505020303" pitchFamily="18" charset="0"/>
              </a:rPr>
              <a:t>/</a:t>
            </a:r>
            <a:endParaRPr lang="cs-CZ" sz="66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5883" y="4941168"/>
            <a:ext cx="30243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K</a:t>
            </a:r>
            <a:r>
              <a:rPr lang="cs-CZ" sz="4400" dirty="0" err="1" smtClean="0"/>
              <a:t>angaroo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5828700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K</a:t>
            </a:r>
            <a:r>
              <a:rPr lang="cs-CZ" sz="4800" dirty="0" smtClean="0"/>
              <a:t>iwi</a:t>
            </a:r>
            <a:endParaRPr lang="cs-CZ" sz="4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160798"/>
            <a:ext cx="2304256" cy="169496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3111" y="5360787"/>
            <a:ext cx="1562015" cy="1320562"/>
          </a:xfrm>
          <a:prstGeom prst="rect">
            <a:avLst/>
          </a:prstGeom>
        </p:spPr>
      </p:pic>
      <p:pic>
        <p:nvPicPr>
          <p:cNvPr id="10242" name="Picture 2" descr="C:\Users\uživatel\AppData\Local\Microsoft\Windows\Temporary Internet Files\Content.IE5\79K9DRPH\MM90028328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9313" y="269011"/>
            <a:ext cx="3573165" cy="3573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2659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236296" y="1916832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Baskerville Old Face" panose="02020602080505020303" pitchFamily="18" charset="0"/>
              </a:rPr>
              <a:t>/el/</a:t>
            </a:r>
            <a:endParaRPr lang="cs-CZ" sz="72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2651" y="4293096"/>
            <a:ext cx="2952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L</a:t>
            </a:r>
            <a:r>
              <a:rPr lang="cs-CZ" sz="5400" dirty="0" smtClean="0"/>
              <a:t>ion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2651" y="5410321"/>
            <a:ext cx="237730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L</a:t>
            </a:r>
            <a:r>
              <a:rPr lang="cs-CZ" sz="4400" dirty="0" err="1" smtClean="0"/>
              <a:t>ettuce</a:t>
            </a:r>
            <a:endParaRPr lang="cs-CZ" sz="4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9140" y="4106507"/>
            <a:ext cx="2071679" cy="156432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8697" y="4895437"/>
            <a:ext cx="1835150" cy="1447800"/>
          </a:xfrm>
          <a:prstGeom prst="rect">
            <a:avLst/>
          </a:prstGeom>
        </p:spPr>
      </p:pic>
      <p:pic>
        <p:nvPicPr>
          <p:cNvPr id="11266" name="Picture 2" descr="C:\Users\uživatel\AppData\Local\Microsoft\Windows\Temporary Internet Files\Content.IE5\4W5NSHN5\MM90028328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549" y="260648"/>
            <a:ext cx="3583181" cy="3583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2479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092280" y="1988840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Baskerville Old Face" panose="02020602080505020303" pitchFamily="18" charset="0"/>
              </a:rPr>
              <a:t>/</a:t>
            </a:r>
            <a:r>
              <a:rPr lang="cs-CZ" sz="7200" dirty="0" err="1" smtClean="0">
                <a:latin typeface="Baskerville Old Face" panose="02020602080505020303" pitchFamily="18" charset="0"/>
              </a:rPr>
              <a:t>em</a:t>
            </a:r>
            <a:r>
              <a:rPr lang="cs-CZ" sz="7200" dirty="0" smtClean="0">
                <a:latin typeface="Baskerville Old Face" panose="02020602080505020303" pitchFamily="18" charset="0"/>
              </a:rPr>
              <a:t>/</a:t>
            </a:r>
            <a:endParaRPr lang="cs-CZ" sz="72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4581128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M</a:t>
            </a:r>
            <a:r>
              <a:rPr lang="cs-CZ" sz="4800" dirty="0" smtClean="0"/>
              <a:t>ouse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51130" y="5589240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rgbClr val="FF0000"/>
                </a:solidFill>
              </a:rPr>
              <a:t>M</a:t>
            </a:r>
            <a:r>
              <a:rPr lang="cs-CZ" sz="4800" dirty="0" err="1" smtClean="0"/>
              <a:t>elon</a:t>
            </a:r>
            <a:endParaRPr lang="cs-CZ" sz="4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4359746"/>
            <a:ext cx="1826057" cy="127375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1980" y="5000934"/>
            <a:ext cx="1510420" cy="1557196"/>
          </a:xfrm>
          <a:prstGeom prst="rect">
            <a:avLst/>
          </a:prstGeom>
        </p:spPr>
      </p:pic>
      <p:pic>
        <p:nvPicPr>
          <p:cNvPr id="22530" name="Picture 2" descr="C:\Users\uživatel\AppData\Local\Microsoft\Windows\Temporary Internet Files\Content.IE5\79K9DRPH\MM90028328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4597" y="404662"/>
            <a:ext cx="3429149" cy="3429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1395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868144" y="1988840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Baskerville Old Face" panose="02020602080505020303" pitchFamily="18" charset="0"/>
              </a:rPr>
              <a:t>/en/</a:t>
            </a:r>
            <a:endParaRPr lang="cs-CZ" sz="72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4807372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rgbClr val="FF0000"/>
                </a:solidFill>
              </a:rPr>
              <a:t>N</a:t>
            </a:r>
            <a:r>
              <a:rPr lang="cs-CZ" sz="4800" dirty="0" err="1" smtClean="0"/>
              <a:t>umber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06632" y="5805264"/>
            <a:ext cx="2448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N</a:t>
            </a:r>
            <a:r>
              <a:rPr lang="cs-CZ" sz="4400" dirty="0" err="1" smtClean="0"/>
              <a:t>ine</a:t>
            </a:r>
            <a:endParaRPr lang="cs-CZ" sz="4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651405"/>
            <a:ext cx="1789481" cy="113751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3569" y="4980663"/>
            <a:ext cx="1378871" cy="1616512"/>
          </a:xfrm>
          <a:prstGeom prst="rect">
            <a:avLst/>
          </a:prstGeom>
        </p:spPr>
      </p:pic>
      <p:pic>
        <p:nvPicPr>
          <p:cNvPr id="23554" name="Picture 2" descr="C:\Users\uživatel\AppData\Local\Microsoft\Windows\Temporary Internet Files\Content.IE5\4W5NSHN5\MM90028328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32656"/>
            <a:ext cx="3645173" cy="3645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160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084168" y="1765683"/>
            <a:ext cx="201622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Baskerville Old Face" panose="02020602080505020303" pitchFamily="18" charset="0"/>
              </a:rPr>
              <a:t>/</a:t>
            </a:r>
            <a:r>
              <a:rPr lang="cs-CZ" sz="8800" dirty="0" err="1" smtClean="0">
                <a:latin typeface="Baskerville Old Face" panose="02020602080505020303" pitchFamily="18" charset="0"/>
              </a:rPr>
              <a:t>eu</a:t>
            </a:r>
            <a:r>
              <a:rPr lang="cs-CZ" sz="8800" dirty="0" smtClean="0">
                <a:latin typeface="Baskerville Old Face" panose="02020602080505020303" pitchFamily="18" charset="0"/>
              </a:rPr>
              <a:t>/</a:t>
            </a:r>
            <a:endParaRPr lang="cs-CZ" sz="88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17458" y="4941168"/>
            <a:ext cx="22322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O</a:t>
            </a:r>
            <a:r>
              <a:rPr lang="cs-CZ" sz="4400" dirty="0" err="1" smtClean="0"/>
              <a:t>ld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17458" y="5710609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O</a:t>
            </a:r>
            <a:r>
              <a:rPr lang="cs-CZ" sz="4000" dirty="0" smtClean="0"/>
              <a:t>range</a:t>
            </a:r>
            <a:endParaRPr lang="cs-CZ" sz="4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154644"/>
            <a:ext cx="2264296" cy="159147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7331" y="4931800"/>
            <a:ext cx="1875656" cy="1875656"/>
          </a:xfrm>
          <a:prstGeom prst="rect">
            <a:avLst/>
          </a:prstGeom>
        </p:spPr>
      </p:pic>
      <p:pic>
        <p:nvPicPr>
          <p:cNvPr id="12290" name="Picture 2" descr="C:\Users\uživatel\AppData\Local\Microsoft\Windows\Temporary Internet Files\Content.IE5\2X30LOTJ\MC900283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057" y="2525573"/>
            <a:ext cx="1827886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uživatel\AppData\Local\Microsoft\Windows\Temporary Internet Files\Content.IE5\2X30LOTJ\MC900283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857" y="154745"/>
            <a:ext cx="4226311" cy="4177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9442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940152" y="2276872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Baskerville Old Face" panose="02020602080505020303" pitchFamily="18" charset="0"/>
              </a:rPr>
              <a:t>/</a:t>
            </a:r>
            <a:r>
              <a:rPr lang="cs-CZ" sz="7200" dirty="0" err="1" smtClean="0">
                <a:latin typeface="Baskerville Old Face" panose="02020602080505020303" pitchFamily="18" charset="0"/>
              </a:rPr>
              <a:t>pi</a:t>
            </a:r>
            <a:r>
              <a:rPr lang="cs-CZ" sz="7200" dirty="0" smtClean="0">
                <a:latin typeface="Baskerville Old Face" panose="02020602080505020303" pitchFamily="18" charset="0"/>
              </a:rPr>
              <a:t>:/</a:t>
            </a:r>
            <a:endParaRPr lang="cs-CZ" sz="72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5031179"/>
            <a:ext cx="20882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P</a:t>
            </a:r>
            <a:r>
              <a:rPr lang="cs-CZ" sz="4400" dirty="0" err="1" smtClean="0"/>
              <a:t>lum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76300" y="5877272"/>
            <a:ext cx="19368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P</a:t>
            </a:r>
            <a:r>
              <a:rPr lang="cs-CZ" sz="4000" dirty="0" err="1" smtClean="0"/>
              <a:t>each</a:t>
            </a:r>
            <a:endParaRPr lang="cs-CZ" sz="4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8146" y="4516715"/>
            <a:ext cx="1714500" cy="17145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690" y="5020022"/>
            <a:ext cx="1714500" cy="1714500"/>
          </a:xfrm>
          <a:prstGeom prst="rect">
            <a:avLst/>
          </a:prstGeom>
        </p:spPr>
      </p:pic>
      <p:pic>
        <p:nvPicPr>
          <p:cNvPr id="13314" name="Picture 2" descr="C:\Users\uživatel\AppData\Local\Microsoft\Windows\Temporary Internet Files\Content.IE5\GDFAXPWF\MC9002834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660" y="332656"/>
            <a:ext cx="3716883" cy="367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81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56176" y="2276872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/</a:t>
            </a:r>
            <a:r>
              <a:rPr lang="cs-CZ" sz="6000" dirty="0" err="1" smtClean="0"/>
              <a:t>kju</a:t>
            </a:r>
            <a:r>
              <a:rPr lang="cs-CZ" sz="6000" dirty="0" smtClean="0"/>
              <a:t>/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5229200"/>
            <a:ext cx="20882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Q</a:t>
            </a:r>
            <a:r>
              <a:rPr lang="cs-CZ" sz="4400" dirty="0" err="1" smtClean="0"/>
              <a:t>ueen</a:t>
            </a:r>
            <a:endParaRPr lang="cs-CZ" sz="4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4824932"/>
            <a:ext cx="1854200" cy="1577975"/>
          </a:xfrm>
          <a:prstGeom prst="rect">
            <a:avLst/>
          </a:prstGeom>
        </p:spPr>
      </p:pic>
      <p:pic>
        <p:nvPicPr>
          <p:cNvPr id="14338" name="Picture 2" descr="C:\Users\uživatel\AppData\Local\Microsoft\Windows\Temporary Internet Files\Content.IE5\79K9DRPH\MC9002834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772" y="330390"/>
            <a:ext cx="3938279" cy="3892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9839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48264" y="2204864"/>
            <a:ext cx="15841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/a:/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5" y="4725144"/>
            <a:ext cx="28083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R</a:t>
            </a:r>
            <a:r>
              <a:rPr lang="cs-CZ" sz="4400" dirty="0" err="1" smtClean="0"/>
              <a:t>abbit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5" y="5661248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R</a:t>
            </a:r>
            <a:r>
              <a:rPr lang="cs-CZ" sz="3600" dirty="0" err="1" smtClean="0"/>
              <a:t>aspberry</a:t>
            </a:r>
            <a:endParaRPr lang="cs-CZ" sz="36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9" y="4515568"/>
            <a:ext cx="1296144" cy="131377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4803998"/>
            <a:ext cx="1714500" cy="1714500"/>
          </a:xfrm>
          <a:prstGeom prst="rect">
            <a:avLst/>
          </a:prstGeom>
        </p:spPr>
      </p:pic>
      <p:pic>
        <p:nvPicPr>
          <p:cNvPr id="15362" name="Picture 2" descr="C:\Users\uživatel\AppData\Local\Microsoft\Windows\Temporary Internet Files\Content.IE5\4W5NSHN5\MC9002834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523" y="329561"/>
            <a:ext cx="3794263" cy="3750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3890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940152" y="2060848"/>
            <a:ext cx="2088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Baskerville Old Face" panose="02020602080505020303" pitchFamily="18" charset="0"/>
              </a:rPr>
              <a:t>/es/</a:t>
            </a:r>
            <a:endParaRPr lang="cs-CZ" sz="72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4725144"/>
            <a:ext cx="2448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S</a:t>
            </a:r>
            <a:r>
              <a:rPr lang="cs-CZ" sz="4400" dirty="0" err="1" smtClean="0"/>
              <a:t>even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5700361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S</a:t>
            </a:r>
            <a:r>
              <a:rPr lang="cs-CZ" sz="4400" dirty="0" err="1" smtClean="0"/>
              <a:t>hark</a:t>
            </a:r>
            <a:endParaRPr lang="cs-CZ" sz="4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1176" y="4471118"/>
            <a:ext cx="1124660" cy="125417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9028" y="5431899"/>
            <a:ext cx="2390234" cy="1045727"/>
          </a:xfrm>
          <a:prstGeom prst="rect">
            <a:avLst/>
          </a:prstGeom>
        </p:spPr>
      </p:pic>
      <p:pic>
        <p:nvPicPr>
          <p:cNvPr id="16386" name="Picture 2" descr="C:\Users\uživatel\AppData\Local\Microsoft\Windows\Temporary Internet Files\Content.IE5\2X30LOTJ\MM90028329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057" y="260648"/>
            <a:ext cx="3286958" cy="3286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4295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660232" y="1844824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Baskerville Old Face" panose="02020602080505020303" pitchFamily="18" charset="0"/>
              </a:rPr>
              <a:t>/ti:/</a:t>
            </a:r>
            <a:endParaRPr lang="cs-CZ" sz="72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5" y="4509120"/>
            <a:ext cx="28803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T</a:t>
            </a:r>
            <a:r>
              <a:rPr lang="cs-CZ" sz="4000" dirty="0" smtClean="0"/>
              <a:t>-</a:t>
            </a:r>
            <a:r>
              <a:rPr lang="cs-CZ" sz="4000" dirty="0" err="1" smtClean="0"/>
              <a:t>shirt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5" y="5517232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T</a:t>
            </a:r>
            <a:r>
              <a:rPr lang="cs-CZ" sz="3600" dirty="0" err="1" smtClean="0"/>
              <a:t>eacher</a:t>
            </a:r>
            <a:endParaRPr lang="cs-CZ" sz="36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149080"/>
            <a:ext cx="1519021" cy="16330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9908" y="4509120"/>
            <a:ext cx="2132856" cy="2132856"/>
          </a:xfrm>
          <a:prstGeom prst="rect">
            <a:avLst/>
          </a:prstGeom>
        </p:spPr>
      </p:pic>
      <p:pic>
        <p:nvPicPr>
          <p:cNvPr id="17410" name="Picture 2" descr="C:\Users\uživatel\AppData\Local\Microsoft\Windows\Temporary Internet Files\Content.IE5\GDFAXPWF\MM90028329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5" y="404664"/>
            <a:ext cx="3285133" cy="328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673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012160" y="2276872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Baskerville Old Face" panose="02020602080505020303" pitchFamily="18" charset="0"/>
              </a:rPr>
              <a:t>/</a:t>
            </a:r>
            <a:r>
              <a:rPr lang="cs-CZ" sz="7200" dirty="0" err="1" smtClean="0">
                <a:latin typeface="Baskerville Old Face" panose="02020602080505020303" pitchFamily="18" charset="0"/>
              </a:rPr>
              <a:t>ju</a:t>
            </a:r>
            <a:r>
              <a:rPr lang="cs-CZ" sz="7200" dirty="0" smtClean="0">
                <a:latin typeface="Baskerville Old Face" panose="02020602080505020303" pitchFamily="18" charset="0"/>
              </a:rPr>
              <a:t>:/</a:t>
            </a:r>
            <a:endParaRPr lang="cs-CZ" sz="72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5373216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U</a:t>
            </a:r>
            <a:r>
              <a:rPr lang="cs-CZ" sz="3600" dirty="0" err="1" smtClean="0"/>
              <a:t>mbrella</a:t>
            </a:r>
            <a:endParaRPr lang="cs-CZ" sz="3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9828" y="4054760"/>
            <a:ext cx="2636912" cy="2636912"/>
          </a:xfrm>
          <a:prstGeom prst="rect">
            <a:avLst/>
          </a:prstGeom>
        </p:spPr>
      </p:pic>
      <p:pic>
        <p:nvPicPr>
          <p:cNvPr id="18434" name="Picture 2" descr="C:\Users\uživatel\AppData\Local\Microsoft\Windows\Temporary Internet Files\Content.IE5\79K9DRPH\MM90028329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48678"/>
            <a:ext cx="3285133" cy="328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518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380312" y="2348880"/>
            <a:ext cx="129614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Baskerville Old Face" panose="02020602080505020303" pitchFamily="18" charset="0"/>
              </a:rPr>
              <a:t>/v:/</a:t>
            </a:r>
            <a:endParaRPr lang="cs-CZ" sz="66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4869160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V</a:t>
            </a:r>
            <a:r>
              <a:rPr lang="cs-CZ" sz="4000" dirty="0" err="1" smtClean="0"/>
              <a:t>olleyball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10254" y="5733256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V</a:t>
            </a:r>
            <a:r>
              <a:rPr lang="cs-CZ" sz="3600" dirty="0" err="1" smtClean="0"/>
              <a:t>egetables</a:t>
            </a:r>
            <a:endParaRPr lang="cs-CZ" sz="36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4509120"/>
            <a:ext cx="1315822" cy="18214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6630" y="5105509"/>
            <a:ext cx="1390898" cy="1225096"/>
          </a:xfrm>
          <a:prstGeom prst="rect">
            <a:avLst/>
          </a:prstGeom>
        </p:spPr>
      </p:pic>
      <p:pic>
        <p:nvPicPr>
          <p:cNvPr id="19458" name="Picture 2" descr="C:\Users\uživatel\AppData\Local\Microsoft\Windows\Temporary Internet Files\Content.IE5\4W5NSHN5\MM90028329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8639"/>
            <a:ext cx="3645173" cy="3645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3698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732240" y="2132856"/>
            <a:ext cx="20882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Baskerville Old Face" panose="02020602080505020303" pitchFamily="18" charset="0"/>
              </a:rPr>
              <a:t>/</a:t>
            </a:r>
            <a:r>
              <a:rPr lang="cs-CZ" sz="4400" dirty="0" err="1" smtClean="0">
                <a:latin typeface="Baskerville Old Face" panose="02020602080505020303" pitchFamily="18" charset="0"/>
              </a:rPr>
              <a:t>dablju</a:t>
            </a:r>
            <a:r>
              <a:rPr lang="cs-CZ" sz="4400" dirty="0" smtClean="0">
                <a:latin typeface="Baskerville Old Face" panose="02020602080505020303" pitchFamily="18" charset="0"/>
              </a:rPr>
              <a:t>:/</a:t>
            </a:r>
            <a:endParaRPr lang="cs-CZ" sz="44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4509120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W</a:t>
            </a:r>
            <a:r>
              <a:rPr lang="cs-CZ" sz="4000" dirty="0" err="1" smtClean="0"/>
              <a:t>indow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5556352"/>
            <a:ext cx="24122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W</a:t>
            </a:r>
            <a:r>
              <a:rPr lang="cs-CZ" sz="3600" dirty="0" err="1" smtClean="0"/>
              <a:t>hite</a:t>
            </a:r>
            <a:endParaRPr lang="cs-CZ" sz="36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4342416"/>
            <a:ext cx="1368152" cy="174917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9251" y="4005064"/>
            <a:ext cx="2743200" cy="2743200"/>
          </a:xfrm>
          <a:prstGeom prst="rect">
            <a:avLst/>
          </a:prstGeom>
        </p:spPr>
      </p:pic>
      <p:cxnSp>
        <p:nvCxnSpPr>
          <p:cNvPr id="10" name="Přímá spojnice se šipkou 9"/>
          <p:cNvCxnSpPr/>
          <p:nvPr/>
        </p:nvCxnSpPr>
        <p:spPr>
          <a:xfrm>
            <a:off x="6732240" y="3573016"/>
            <a:ext cx="576064" cy="12900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82" name="Picture 2" descr="C:\Users\uživatel\AppData\Local\Microsoft\Windows\Temporary Internet Files\Content.IE5\2X30LOTJ\MM90028329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4664"/>
            <a:ext cx="3285133" cy="328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99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940152" y="2204864"/>
            <a:ext cx="23762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/</a:t>
            </a:r>
            <a:r>
              <a:rPr lang="cs-CZ" sz="6600" dirty="0" err="1" smtClean="0"/>
              <a:t>eks</a:t>
            </a:r>
            <a:r>
              <a:rPr lang="cs-CZ" sz="6600" dirty="0" smtClean="0"/>
              <a:t>/</a:t>
            </a:r>
            <a:endParaRPr lang="cs-CZ" sz="6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63688" y="5229200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X</a:t>
            </a:r>
            <a:r>
              <a:rPr lang="cs-CZ" sz="4000" dirty="0" err="1" smtClean="0"/>
              <a:t>ylophone</a:t>
            </a:r>
            <a:endParaRPr lang="cs-CZ" sz="4000" dirty="0"/>
          </a:p>
        </p:txBody>
      </p:sp>
      <p:pic>
        <p:nvPicPr>
          <p:cNvPr id="25606" name="Picture 6" descr="Xylophone (PSF)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968482"/>
            <a:ext cx="3168352" cy="122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6" name="Picture 2" descr="C:\Users\uživatel\AppData\Local\Microsoft\Windows\Temporary Internet Files\Content.IE5\GDFAXPWF\MM90028329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6"/>
            <a:ext cx="3861197" cy="3861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885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940152" y="2300589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Baskerville Old Face" panose="02020602080505020303" pitchFamily="18" charset="0"/>
              </a:rPr>
              <a:t>/</a:t>
            </a:r>
            <a:r>
              <a:rPr lang="cs-CZ" sz="7200" dirty="0" err="1" smtClean="0">
                <a:latin typeface="Baskerville Old Face" panose="02020602080505020303" pitchFamily="18" charset="0"/>
              </a:rPr>
              <a:t>wai</a:t>
            </a:r>
            <a:r>
              <a:rPr lang="cs-CZ" sz="7200" dirty="0" smtClean="0">
                <a:latin typeface="Baskerville Old Face" panose="02020602080505020303" pitchFamily="18" charset="0"/>
              </a:rPr>
              <a:t>/</a:t>
            </a:r>
            <a:endParaRPr lang="cs-CZ" sz="72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544522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Y</a:t>
            </a:r>
            <a:r>
              <a:rPr lang="cs-CZ" sz="3600" dirty="0" err="1" smtClean="0"/>
              <a:t>ellow</a:t>
            </a:r>
            <a:endParaRPr lang="cs-CZ" sz="36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0700" y="4073624"/>
            <a:ext cx="2743200" cy="2743200"/>
          </a:xfrm>
          <a:prstGeom prst="rect">
            <a:avLst/>
          </a:prstGeom>
        </p:spPr>
      </p:pic>
      <p:cxnSp>
        <p:nvCxnSpPr>
          <p:cNvPr id="8" name="Přímá spojnice se šipkou 7"/>
          <p:cNvCxnSpPr/>
          <p:nvPr/>
        </p:nvCxnSpPr>
        <p:spPr>
          <a:xfrm>
            <a:off x="5652120" y="3717032"/>
            <a:ext cx="1080120" cy="8640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602" name="Picture 2" descr="C:\Users\uživatel\AppData\Local\Microsoft\Windows\Temporary Internet Files\Content.IE5\GDFAXPWF\MM90028329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04662"/>
            <a:ext cx="3429149" cy="3429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429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50650" y="2132856"/>
            <a:ext cx="20162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Baskerville Old Face" panose="02020602080505020303" pitchFamily="18" charset="0"/>
              </a:rPr>
              <a:t>/</a:t>
            </a:r>
            <a:r>
              <a:rPr lang="cs-CZ" sz="7200" dirty="0" err="1" smtClean="0">
                <a:latin typeface="Baskerville Old Face" panose="02020602080505020303" pitchFamily="18" charset="0"/>
              </a:rPr>
              <a:t>zed</a:t>
            </a:r>
            <a:r>
              <a:rPr lang="cs-CZ" sz="7200" dirty="0" smtClean="0">
                <a:latin typeface="Baskerville Old Face" panose="02020602080505020303" pitchFamily="18" charset="0"/>
              </a:rPr>
              <a:t>/</a:t>
            </a:r>
            <a:endParaRPr lang="cs-CZ" sz="7200" dirty="0">
              <a:latin typeface="Baskerville Old Face" panose="02020602080505020303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4581128"/>
            <a:ext cx="2448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Z</a:t>
            </a:r>
            <a:r>
              <a:rPr lang="cs-CZ" sz="4400" dirty="0" smtClean="0"/>
              <a:t>ebra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57936" y="5566593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Z</a:t>
            </a:r>
            <a:r>
              <a:rPr lang="cs-CZ" sz="4000" dirty="0" smtClean="0"/>
              <a:t>OO</a:t>
            </a:r>
            <a:endParaRPr lang="cs-CZ" sz="40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8519" y="4365104"/>
            <a:ext cx="1809598" cy="177027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5227" y="4365104"/>
            <a:ext cx="2147180" cy="2228661"/>
          </a:xfrm>
          <a:prstGeom prst="rect">
            <a:avLst/>
          </a:prstGeom>
        </p:spPr>
      </p:pic>
      <p:pic>
        <p:nvPicPr>
          <p:cNvPr id="24578" name="Picture 2" descr="C:\Users\uživatel\AppData\Local\Microsoft\Windows\Temporary Internet Files\Content.IE5\2X30LOTJ\MM90028329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539" y="332656"/>
            <a:ext cx="3141117" cy="314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2414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u="sng" dirty="0" smtClean="0">
                <a:latin typeface="Baskerville Old Face" panose="02020602080505020303" pitchFamily="18" charset="0"/>
              </a:rPr>
              <a:t>Úkoly - </a:t>
            </a:r>
            <a:r>
              <a:rPr lang="cs-CZ" sz="6000" u="sng" dirty="0" err="1" smtClean="0">
                <a:latin typeface="Baskerville Old Face" panose="02020602080505020303" pitchFamily="18" charset="0"/>
              </a:rPr>
              <a:t>spelling</a:t>
            </a:r>
            <a:endParaRPr lang="cs-CZ" sz="6000" u="sng" dirty="0">
              <a:latin typeface="Baskerville Old Face" panose="020206020805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460776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1) </a:t>
            </a:r>
            <a:r>
              <a:rPr lang="cs-CZ" sz="2800" dirty="0" err="1" smtClean="0"/>
              <a:t>Vyspeluj</a:t>
            </a:r>
            <a:r>
              <a:rPr lang="cs-CZ" sz="2800" dirty="0" smtClean="0"/>
              <a:t> tyto jména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Př. Jane - /</a:t>
            </a:r>
            <a:r>
              <a:rPr lang="cs-CZ" sz="2800" dirty="0" err="1" smtClean="0"/>
              <a:t>džei</a:t>
            </a:r>
            <a:r>
              <a:rPr lang="cs-CZ" sz="2800" dirty="0" smtClean="0"/>
              <a:t>/ /</a:t>
            </a:r>
            <a:r>
              <a:rPr lang="cs-CZ" sz="2800" dirty="0" err="1" smtClean="0"/>
              <a:t>ei</a:t>
            </a:r>
            <a:r>
              <a:rPr lang="cs-CZ" sz="2800" dirty="0" smtClean="0"/>
              <a:t>/ /en/ /i:/</a:t>
            </a:r>
          </a:p>
          <a:p>
            <a:pPr marL="0" indent="0">
              <a:buNone/>
            </a:pPr>
            <a:r>
              <a:rPr lang="cs-CZ" sz="2800" dirty="0" smtClean="0"/>
              <a:t>John –</a:t>
            </a:r>
          </a:p>
          <a:p>
            <a:pPr marL="0" indent="0">
              <a:buNone/>
            </a:pPr>
            <a:r>
              <a:rPr lang="cs-CZ" sz="2800" dirty="0" smtClean="0"/>
              <a:t>Susan –</a:t>
            </a:r>
          </a:p>
          <a:p>
            <a:pPr marL="0" indent="0">
              <a:buNone/>
            </a:pPr>
            <a:r>
              <a:rPr lang="cs-CZ" sz="2800" dirty="0" smtClean="0"/>
              <a:t>Thomas – 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2) </a:t>
            </a:r>
            <a:r>
              <a:rPr lang="cs-CZ" sz="2800" dirty="0" err="1" smtClean="0"/>
              <a:t>Vyspeluj</a:t>
            </a:r>
            <a:r>
              <a:rPr lang="cs-CZ" sz="2800" dirty="0" smtClean="0"/>
              <a:t> své jméno a příjmení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94313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42415" y="620688"/>
            <a:ext cx="6591985" cy="583264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3) Seřaď pomíchaná písmenka a slovo </a:t>
            </a:r>
            <a:r>
              <a:rPr lang="cs-CZ" sz="2800" dirty="0" err="1" smtClean="0"/>
              <a:t>vyspeluj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err="1"/>
              <a:t>l</a:t>
            </a:r>
            <a:r>
              <a:rPr lang="cs-CZ" sz="2800" dirty="0" err="1" smtClean="0"/>
              <a:t>loywe</a:t>
            </a:r>
            <a:r>
              <a:rPr lang="cs-CZ" sz="2800" dirty="0" smtClean="0"/>
              <a:t> – </a:t>
            </a:r>
          </a:p>
          <a:p>
            <a:r>
              <a:rPr lang="cs-CZ" sz="2800" dirty="0" err="1"/>
              <a:t>r</a:t>
            </a:r>
            <a:r>
              <a:rPr lang="cs-CZ" sz="2800" dirty="0" err="1" smtClean="0"/>
              <a:t>aezb</a:t>
            </a:r>
            <a:r>
              <a:rPr lang="cs-CZ" sz="2800" dirty="0" smtClean="0"/>
              <a:t> – </a:t>
            </a:r>
          </a:p>
          <a:p>
            <a:r>
              <a:rPr lang="cs-CZ" sz="2800" dirty="0" err="1" smtClean="0"/>
              <a:t>Sayndu</a:t>
            </a:r>
            <a:r>
              <a:rPr lang="cs-CZ" sz="2800" dirty="0" smtClean="0"/>
              <a:t> –</a:t>
            </a:r>
          </a:p>
          <a:p>
            <a:r>
              <a:rPr lang="cs-CZ" sz="2800" dirty="0" err="1" smtClean="0"/>
              <a:t>onMayd</a:t>
            </a:r>
            <a:r>
              <a:rPr lang="cs-CZ" sz="2800" dirty="0" smtClean="0"/>
              <a:t> – </a:t>
            </a:r>
          </a:p>
          <a:p>
            <a:r>
              <a:rPr lang="cs-CZ" sz="2800" dirty="0" err="1"/>
              <a:t>k</a:t>
            </a:r>
            <a:r>
              <a:rPr lang="cs-CZ" sz="2800" dirty="0" err="1" smtClean="0"/>
              <a:t>rsit</a:t>
            </a:r>
            <a:r>
              <a:rPr lang="cs-CZ" sz="2800" dirty="0" smtClean="0"/>
              <a:t> –</a:t>
            </a:r>
          </a:p>
          <a:p>
            <a:r>
              <a:rPr lang="cs-CZ" sz="2800" dirty="0" err="1"/>
              <a:t>h</a:t>
            </a:r>
            <a:r>
              <a:rPr lang="cs-CZ" sz="2800" dirty="0" err="1" smtClean="0"/>
              <a:t>pfeelnta</a:t>
            </a:r>
            <a:r>
              <a:rPr lang="cs-CZ" sz="2800" dirty="0" smtClean="0"/>
              <a:t> –</a:t>
            </a:r>
          </a:p>
          <a:p>
            <a:r>
              <a:rPr lang="cs-CZ" sz="2800" dirty="0" err="1" smtClean="0"/>
              <a:t>Idpsre</a:t>
            </a:r>
            <a:r>
              <a:rPr lang="cs-CZ" sz="2800" dirty="0" smtClean="0"/>
              <a:t> -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94270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42415" y="404664"/>
            <a:ext cx="6591985" cy="633670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3) Přečti tato </a:t>
            </a:r>
            <a:r>
              <a:rPr lang="cs-CZ" sz="2800" dirty="0" err="1" smtClean="0"/>
              <a:t>vyspelovaná</a:t>
            </a:r>
            <a:r>
              <a:rPr lang="cs-CZ" sz="2800" dirty="0" smtClean="0"/>
              <a:t> slova</a:t>
            </a:r>
          </a:p>
          <a:p>
            <a:endParaRPr lang="cs-CZ" sz="2800" dirty="0"/>
          </a:p>
          <a:p>
            <a:r>
              <a:rPr lang="cs-CZ" sz="2800" dirty="0" smtClean="0"/>
              <a:t>/</a:t>
            </a:r>
            <a:r>
              <a:rPr lang="cs-CZ" sz="2800" dirty="0" err="1" smtClean="0"/>
              <a:t>dži</a:t>
            </a:r>
            <a:r>
              <a:rPr lang="cs-CZ" sz="2800" dirty="0" smtClean="0"/>
              <a:t>/ /</a:t>
            </a:r>
            <a:r>
              <a:rPr lang="cs-CZ" sz="2800" dirty="0" err="1" smtClean="0"/>
              <a:t>ei</a:t>
            </a:r>
            <a:r>
              <a:rPr lang="cs-CZ" sz="2800" dirty="0" smtClean="0"/>
              <a:t>/ /</a:t>
            </a:r>
            <a:r>
              <a:rPr lang="cs-CZ" sz="2800" dirty="0" err="1" smtClean="0"/>
              <a:t>em</a:t>
            </a:r>
            <a:r>
              <a:rPr lang="cs-CZ" sz="2800" dirty="0" smtClean="0"/>
              <a:t>/ /i:/ /es/</a:t>
            </a:r>
          </a:p>
          <a:p>
            <a:r>
              <a:rPr lang="cs-CZ" sz="2800" dirty="0" smtClean="0"/>
              <a:t>/</a:t>
            </a:r>
            <a:r>
              <a:rPr lang="cs-CZ" sz="2800" dirty="0" err="1" smtClean="0"/>
              <a:t>pi</a:t>
            </a:r>
            <a:r>
              <a:rPr lang="cs-CZ" sz="2800" dirty="0" smtClean="0"/>
              <a:t>:/ /</a:t>
            </a:r>
            <a:r>
              <a:rPr lang="cs-CZ" sz="2800" dirty="0" err="1" smtClean="0"/>
              <a:t>eu</a:t>
            </a:r>
            <a:r>
              <a:rPr lang="cs-CZ" sz="2800" dirty="0" smtClean="0"/>
              <a:t>/ /ti:/ /</a:t>
            </a:r>
            <a:r>
              <a:rPr lang="cs-CZ" sz="2800" dirty="0" err="1" smtClean="0"/>
              <a:t>ai</a:t>
            </a:r>
            <a:r>
              <a:rPr lang="cs-CZ" sz="2800" dirty="0" smtClean="0"/>
              <a:t>/ /ti:/ /</a:t>
            </a:r>
            <a:r>
              <a:rPr lang="cs-CZ" sz="2800" dirty="0" err="1" smtClean="0"/>
              <a:t>eu</a:t>
            </a:r>
            <a:r>
              <a:rPr lang="cs-CZ" sz="2800" dirty="0" smtClean="0"/>
              <a:t>/ /i:/ /es/</a:t>
            </a:r>
          </a:p>
          <a:p>
            <a:r>
              <a:rPr lang="cs-CZ" sz="2800" dirty="0" smtClean="0"/>
              <a:t>/</a:t>
            </a:r>
            <a:r>
              <a:rPr lang="cs-CZ" sz="2800" dirty="0" err="1" smtClean="0"/>
              <a:t>džei</a:t>
            </a:r>
            <a:r>
              <a:rPr lang="cs-CZ" sz="2800" dirty="0" smtClean="0"/>
              <a:t>/ /i:/ /</a:t>
            </a:r>
            <a:r>
              <a:rPr lang="cs-CZ" sz="2800" dirty="0" err="1" smtClean="0"/>
              <a:t>ei</a:t>
            </a:r>
            <a:r>
              <a:rPr lang="cs-CZ" sz="2800" dirty="0" smtClean="0"/>
              <a:t>/ /en/ /es/</a:t>
            </a:r>
          </a:p>
          <a:p>
            <a:endParaRPr lang="cs-CZ" sz="2800" dirty="0"/>
          </a:p>
          <a:p>
            <a:r>
              <a:rPr lang="cs-CZ" sz="2800" dirty="0" smtClean="0"/>
              <a:t>4) Řekni, co vidíš na obrázku a věc </a:t>
            </a:r>
            <a:r>
              <a:rPr lang="cs-CZ" sz="2800" dirty="0" err="1" smtClean="0"/>
              <a:t>vyspeluj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0611" y="4725144"/>
            <a:ext cx="1443608" cy="14436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053" y="5738539"/>
            <a:ext cx="1816100" cy="8604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7965" y="4803241"/>
            <a:ext cx="1475082" cy="15857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037009"/>
            <a:ext cx="1403060" cy="14030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4070" y="5037009"/>
            <a:ext cx="1358095" cy="1114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612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42415" y="476672"/>
            <a:ext cx="6591985" cy="6048672"/>
          </a:xfrm>
        </p:spPr>
        <p:txBody>
          <a:bodyPr/>
          <a:lstStyle/>
          <a:p>
            <a:r>
              <a:rPr lang="cs-CZ" dirty="0" smtClean="0"/>
              <a:t>Cit. 2014 – 04 – 05</a:t>
            </a:r>
          </a:p>
          <a:p>
            <a:r>
              <a:rPr lang="cs-CZ" dirty="0" smtClean="0"/>
              <a:t>Obrazový materiál dostupný na:</a:t>
            </a:r>
          </a:p>
          <a:p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://upload.wikimedia.org/wikipedia/commons/7/7e/Xylophone_(PSF).</a:t>
            </a:r>
            <a:r>
              <a:rPr lang="cs-CZ" dirty="0" smtClean="0">
                <a:hlinkClick r:id="rId2"/>
              </a:rPr>
              <a:t>png</a:t>
            </a:r>
            <a:r>
              <a:rPr lang="cs-CZ" dirty="0" smtClean="0"/>
              <a:t> </a:t>
            </a:r>
          </a:p>
          <a:p>
            <a:r>
              <a:rPr lang="cs-CZ" dirty="0" smtClean="0"/>
              <a:t>5.4.2014 – 22:10</a:t>
            </a:r>
          </a:p>
          <a:p>
            <a:r>
              <a:rPr lang="cs-CZ" dirty="0" smtClean="0"/>
              <a:t>Online </a:t>
            </a:r>
            <a:r>
              <a:rPr lang="cs-CZ" dirty="0" smtClean="0"/>
              <a:t>klipart</a:t>
            </a:r>
          </a:p>
          <a:p>
            <a:r>
              <a:rPr lang="cs-CZ" dirty="0" smtClean="0"/>
              <a:t>5.4.2014 – 22.11- 22.25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163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Žluto-oranžová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tébla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tébla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464</TotalTime>
  <Words>393</Words>
  <Application>Microsoft Office PowerPoint</Application>
  <PresentationFormat>Předvádění na obrazovce (4:3)</PresentationFormat>
  <Paragraphs>133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Stébla</vt:lpstr>
      <vt:lpstr>Prezentace aplikace PowerPoint</vt:lpstr>
      <vt:lpstr>The alphabet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Úkoly - spelling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68</cp:revision>
  <dcterms:created xsi:type="dcterms:W3CDTF">2012-10-04T17:02:39Z</dcterms:created>
  <dcterms:modified xsi:type="dcterms:W3CDTF">2014-09-02T14:45:37Z</dcterms:modified>
</cp:coreProperties>
</file>