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28" r:id="rId1"/>
    <p:sldMasterId id="2147483840" r:id="rId2"/>
  </p:sldMasterIdLst>
  <p:sldIdLst>
    <p:sldId id="256" r:id="rId3"/>
    <p:sldId id="263" r:id="rId4"/>
    <p:sldId id="264" r:id="rId5"/>
    <p:sldId id="257" r:id="rId6"/>
    <p:sldId id="270" r:id="rId7"/>
    <p:sldId id="273" r:id="rId8"/>
    <p:sldId id="269" r:id="rId9"/>
    <p:sldId id="277" r:id="rId10"/>
    <p:sldId id="260" r:id="rId11"/>
    <p:sldId id="274" r:id="rId12"/>
    <p:sldId id="259" r:id="rId13"/>
    <p:sldId id="275" r:id="rId14"/>
    <p:sldId id="266" r:id="rId15"/>
    <p:sldId id="258" r:id="rId16"/>
    <p:sldId id="276" r:id="rId17"/>
    <p:sldId id="262" r:id="rId18"/>
  </p:sldIdLst>
  <p:sldSz cx="9144000" cy="6858000" type="screen4x3"/>
  <p:notesSz cx="6858000" cy="9144000"/>
  <p:defaultTextStyle>
    <a:defPPr>
      <a:defRPr lang="cs-CZ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2" d="100"/>
          <a:sy n="72" d="100"/>
        </p:scale>
        <p:origin x="1326" y="5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3" Type="http://schemas.openxmlformats.org/officeDocument/2006/relationships/slide" Target="slides/slide1.xml"/><Relationship Id="rId21" Type="http://schemas.openxmlformats.org/officeDocument/2006/relationships/theme" Target="theme/them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10" Type="http://schemas.openxmlformats.org/officeDocument/2006/relationships/slide" Target="slides/slide8.xml"/><Relationship Id="rId19" Type="http://schemas.openxmlformats.org/officeDocument/2006/relationships/presProps" Target="presProps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</p:spPr>
        <p:txBody>
          <a:bodyPr anchor="b"/>
          <a:lstStyle>
            <a:lvl1pPr algn="ctr">
              <a:defRPr sz="4500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1800"/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7A9BB4E-3240-4772-ABA0-8CCD82E61746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11947176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0BDBA82-6B3C-4814-A9DE-2287C1133B4B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118309434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23888" y="1709739"/>
            <a:ext cx="7886700" cy="2852737"/>
          </a:xfrm>
        </p:spPr>
        <p:txBody>
          <a:bodyPr anchor="b"/>
          <a:lstStyle>
            <a:lvl1pPr>
              <a:defRPr sz="4500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23888" y="4589464"/>
            <a:ext cx="7886700" cy="1500187"/>
          </a:xfrm>
        </p:spPr>
        <p:txBody>
          <a:bodyPr/>
          <a:lstStyle>
            <a:lvl1pPr marL="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1pPr>
            <a:lvl2pPr marL="342900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C649BED-51EB-4078-9835-5EBDCC35286E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64368285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86200" cy="435133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29150" y="1825625"/>
            <a:ext cx="3886200" cy="435133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2389182-14BE-4849-B2BA-D28938AA296A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197313390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29841" y="365126"/>
            <a:ext cx="7886700" cy="1325563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29842" y="1681163"/>
            <a:ext cx="3868340" cy="82391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629842" y="2505075"/>
            <a:ext cx="3868340" cy="36845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391" cy="82391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391" cy="36845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ED6DBF4-26FE-4A7B-AC5D-113CD6C5B7CC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418206818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403E217-B24A-4E5D-A2A1-28870132837F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160917947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5EC350F-630A-442C-8E4A-DCD2F14539AB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78196274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887391" y="987426"/>
            <a:ext cx="4629150" cy="4873625"/>
          </a:xfrm>
        </p:spPr>
        <p:txBody>
          <a:bodyPr/>
          <a:lstStyle>
            <a:lvl1pPr>
              <a:defRPr sz="2400"/>
            </a:lvl1pPr>
            <a:lvl2pPr>
              <a:defRPr sz="2100"/>
            </a:lvl2pPr>
            <a:lvl3pPr>
              <a:defRPr sz="1800"/>
            </a:lvl3pPr>
            <a:lvl4pPr>
              <a:defRPr sz="1500"/>
            </a:lvl4pPr>
            <a:lvl5pPr>
              <a:defRPr sz="1500"/>
            </a:lvl5pPr>
            <a:lvl6pPr>
              <a:defRPr sz="1500"/>
            </a:lvl6pPr>
            <a:lvl7pPr>
              <a:defRPr sz="1500"/>
            </a:lvl7pPr>
            <a:lvl8pPr>
              <a:defRPr sz="1500"/>
            </a:lvl8pPr>
            <a:lvl9pPr>
              <a:defRPr sz="15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AABA70F-8B88-4F7B-86EE-E3A71AF43366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89228449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3887391" y="987426"/>
            <a:ext cx="4629150" cy="4873625"/>
          </a:xfrm>
        </p:spPr>
        <p:txBody>
          <a:bodyPr/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71D1511-3D53-4843-8BFB-C63E06B737E8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285781304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DAE4F53-D595-4079-AA10-997F517FEB92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296315183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800725" cy="5811838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0F298DF-E4E6-4AA1-AA77-5CC0F5704871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1007216051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657350" y="4464028"/>
            <a:ext cx="6858000" cy="1194650"/>
          </a:xfrm>
        </p:spPr>
        <p:txBody>
          <a:bodyPr wrap="none" anchor="t"/>
          <a:lstStyle>
            <a:lvl1pPr algn="r">
              <a:defRPr sz="7200" b="0" spc="-225">
                <a:gradFill flip="none" rotWithShape="1">
                  <a:gsLst>
                    <a:gs pos="32000">
                      <a:schemeClr val="tx1">
                        <a:lumMod val="89000"/>
                      </a:schemeClr>
                    </a:gs>
                    <a:gs pos="1000">
                      <a:schemeClr val="bg1">
                        <a:lumMod val="41000"/>
                        <a:lumOff val="59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8100000" scaled="1"/>
                  <a:tileRect/>
                </a:gradFill>
                <a:effectLst>
                  <a:outerShdw blurRad="469900" dist="342900" dir="5400000" sy="-20000" rotWithShape="0">
                    <a:prstClr val="black">
                      <a:alpha val="66000"/>
                    </a:prstClr>
                  </a:outerShdw>
                </a:effectLst>
                <a:latin typeface="+mj-lt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657349" y="3829878"/>
            <a:ext cx="6858000" cy="618523"/>
          </a:xfrm>
        </p:spPr>
        <p:txBody>
          <a:bodyPr anchor="b"/>
          <a:lstStyle>
            <a:lvl1pPr marL="0" indent="0" algn="r">
              <a:buNone/>
              <a:defRPr sz="2400" b="0">
                <a:gradFill flip="none" rotWithShape="1"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2">
                        <a:lumMod val="90000"/>
                        <a:lumOff val="10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  <a:tileRect/>
                </a:gradFill>
                <a:latin typeface="+mj-lt"/>
              </a:defRPr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C745709-639C-4B01-9A9A-8606952DD7DB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570786213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3586DA1-960F-4037-9D1A-8F17490272A1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356067767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1"/>
          <p:cNvSpPr>
            <a:spLocks noGrp="1"/>
          </p:cNvSpPr>
          <p:nvPr>
            <p:ph type="ctrTitle"/>
          </p:nvPr>
        </p:nvSpPr>
        <p:spPr>
          <a:xfrm>
            <a:off x="640899" y="4464028"/>
            <a:ext cx="6858000" cy="1194650"/>
          </a:xfrm>
        </p:spPr>
        <p:txBody>
          <a:bodyPr wrap="none" anchor="t"/>
          <a:lstStyle>
            <a:lvl1pPr algn="l">
              <a:defRPr sz="7200" b="0" spc="-225">
                <a:gradFill flip="none" rotWithShape="1">
                  <a:gsLst>
                    <a:gs pos="32000">
                      <a:schemeClr val="tx1">
                        <a:lumMod val="89000"/>
                      </a:schemeClr>
                    </a:gs>
                    <a:gs pos="0">
                      <a:schemeClr val="bg1">
                        <a:lumMod val="47000"/>
                        <a:lumOff val="53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8100000" scaled="1"/>
                  <a:tileRect/>
                </a:gradFill>
                <a:effectLst>
                  <a:outerShdw blurRad="469900" dist="342900" dir="5400000" sy="-20000" rotWithShape="0">
                    <a:prstClr val="black">
                      <a:alpha val="66000"/>
                    </a:prstClr>
                  </a:outerShdw>
                </a:effectLst>
                <a:latin typeface="+mj-lt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8" name="Subtitle 2"/>
          <p:cNvSpPr>
            <a:spLocks noGrp="1"/>
          </p:cNvSpPr>
          <p:nvPr>
            <p:ph type="subTitle" idx="1"/>
          </p:nvPr>
        </p:nvSpPr>
        <p:spPr>
          <a:xfrm>
            <a:off x="640899" y="3829878"/>
            <a:ext cx="6858000" cy="617822"/>
          </a:xfrm>
        </p:spPr>
        <p:txBody>
          <a:bodyPr anchor="b"/>
          <a:lstStyle>
            <a:lvl1pPr marL="0" indent="0" algn="l">
              <a:buNone/>
              <a:defRPr sz="2400" b="0">
                <a:gradFill flip="none" rotWithShape="1"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2">
                        <a:lumMod val="90000"/>
                        <a:lumOff val="10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  <a:tileRect/>
                </a:gradFill>
                <a:latin typeface="+mj-lt"/>
              </a:defRPr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5896D21-D63E-4CBA-8AE4-F1FDCE21FEC1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2425205867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40000" y="1825625"/>
            <a:ext cx="3768912" cy="435133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739880" y="1825625"/>
            <a:ext cx="3775470" cy="435133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CA91570-B24B-4490-928A-C97C2CA1DFA7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2251542042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365126"/>
            <a:ext cx="7886700" cy="1325563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40000" y="1681163"/>
            <a:ext cx="3768912" cy="823912"/>
          </a:xfrm>
        </p:spPr>
        <p:txBody>
          <a:bodyPr anchor="b"/>
          <a:lstStyle>
            <a:lvl1pPr marL="0" indent="0">
              <a:buNone/>
              <a:defRPr sz="2000" b="0">
                <a:gradFill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2">
                        <a:lumMod val="90000"/>
                        <a:lumOff val="10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</a:gradFill>
              </a:defRPr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40000" y="2505075"/>
            <a:ext cx="3768912" cy="36845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739880" y="1681163"/>
            <a:ext cx="3776661" cy="823912"/>
          </a:xfrm>
        </p:spPr>
        <p:txBody>
          <a:bodyPr anchor="b"/>
          <a:lstStyle>
            <a:lvl1pPr>
              <a:buNone/>
              <a:defRPr lang="en-US" sz="2000" b="0">
                <a:gradFill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2">
                        <a:lumMod val="90000"/>
                        <a:lumOff val="10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</a:gradFill>
              </a:defRPr>
            </a:lvl1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739880" y="2505075"/>
            <a:ext cx="3776661" cy="36845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05ECE4B-081E-43E6-A41B-EF4550A5B38C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971464776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D445237-1D96-433B-A0D7-AB7962E152FC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23687278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3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9BB3020-C818-4BA5-B448-52D7EC10339C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1173367140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7391" y="987426"/>
            <a:ext cx="4629150" cy="4873625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40000" y="2057400"/>
            <a:ext cx="2739019" cy="3811588"/>
          </a:xfrm>
        </p:spPr>
        <p:txBody>
          <a:bodyPr/>
          <a:lstStyle>
            <a:lvl1pPr marL="0" indent="0">
              <a:buNone/>
              <a:defRPr sz="1400">
                <a:gradFill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1"/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</a:gradFill>
              </a:defRPr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82126C2-05DE-43D1-8906-E327BAF2AAB6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692912051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3887391" y="987426"/>
            <a:ext cx="4629150" cy="4873625"/>
          </a:xfrm>
        </p:spPr>
        <p:txBody>
          <a:bodyPr anchor="t"/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pPr lvl="0"/>
            <a:r>
              <a:rPr lang="cs-CZ" noProof="0" smtClean="0"/>
              <a:t>Kliknutím na ikonu přidáte obrázek.</a:t>
            </a:r>
            <a:endParaRPr lang="en-US" noProof="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40000" y="2057400"/>
            <a:ext cx="2739019" cy="3811588"/>
          </a:xfrm>
        </p:spPr>
        <p:txBody>
          <a:bodyPr/>
          <a:lstStyle>
            <a:lvl1pPr marL="0" indent="0">
              <a:buNone/>
              <a:defRPr sz="1400">
                <a:gradFill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1"/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</a:gradFill>
              </a:defRPr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29D05FC-D7A9-4FC3-83E4-7684AF2EA3A1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2727780807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atický obrázek s popis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367161"/>
            <a:ext cx="7886700" cy="819355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29841" y="987426"/>
            <a:ext cx="7886700" cy="3379735"/>
          </a:xfrm>
        </p:spPr>
        <p:txBody>
          <a:bodyPr anchor="t"/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pPr lvl="0"/>
            <a:r>
              <a:rPr lang="cs-CZ" noProof="0" smtClean="0"/>
              <a:t>Kliknutím na ikonu přidáte obrázek.</a:t>
            </a:r>
            <a:endParaRPr lang="en-US" noProof="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5186516"/>
            <a:ext cx="7885509" cy="682472"/>
          </a:xfrm>
        </p:spPr>
        <p:txBody>
          <a:bodyPr/>
          <a:lstStyle>
            <a:lvl1pPr marL="0" indent="0">
              <a:buNone/>
              <a:defRPr sz="1200">
                <a:gradFill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1"/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</a:gradFill>
              </a:defRPr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81B07B6-D13F-4955-B7BF-746B541BE21F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3148655426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ázev a popis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365125"/>
            <a:ext cx="7886700" cy="3534344"/>
          </a:xfrm>
        </p:spPr>
        <p:txBody>
          <a:bodyPr/>
          <a:lstStyle>
            <a:lvl1pPr>
              <a:defRPr sz="2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4489399"/>
            <a:ext cx="7885509" cy="1501826"/>
          </a:xfrm>
        </p:spPr>
        <p:txBody>
          <a:bodyPr anchor="ctr"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A8F929D-5933-495F-8091-816806E3EC8B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3626560658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itace s popis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8"/>
          <p:cNvSpPr txBox="1"/>
          <p:nvPr/>
        </p:nvSpPr>
        <p:spPr>
          <a:xfrm>
            <a:off x="833438" y="787400"/>
            <a:ext cx="457200" cy="584200"/>
          </a:xfrm>
          <a:prstGeom prst="rect">
            <a:avLst/>
          </a:prstGeom>
        </p:spPr>
        <p:txBody>
          <a:bodyPr lIns="68580" tIns="34290" rIns="68580" bIns="34290" anchor="ctr"/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eaLnBrk="1" hangingPunct="1">
              <a:defRPr/>
            </a:pPr>
            <a:r>
              <a:rPr lang="en-US" sz="6000" dirty="0">
                <a:effectLst/>
              </a:rPr>
              <a:t>“</a:t>
            </a:r>
          </a:p>
        </p:txBody>
      </p:sp>
      <p:sp>
        <p:nvSpPr>
          <p:cNvPr id="6" name="TextBox 9"/>
          <p:cNvSpPr txBox="1"/>
          <p:nvPr/>
        </p:nvSpPr>
        <p:spPr>
          <a:xfrm>
            <a:off x="7827963" y="2743200"/>
            <a:ext cx="457200" cy="584200"/>
          </a:xfrm>
          <a:prstGeom prst="rect">
            <a:avLst/>
          </a:prstGeom>
        </p:spPr>
        <p:txBody>
          <a:bodyPr lIns="68580" tIns="34290" rIns="68580" bIns="34290" anchor="ctr"/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algn="r" eaLnBrk="1" hangingPunct="1">
              <a:defRPr/>
            </a:pPr>
            <a:r>
              <a:rPr lang="en-US" sz="6000" dirty="0">
                <a:effectLst/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84659" y="365125"/>
            <a:ext cx="6977064" cy="2992904"/>
          </a:xfrm>
        </p:spPr>
        <p:txBody>
          <a:bodyPr/>
          <a:lstStyle>
            <a:lvl1pPr>
              <a:defRPr sz="33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290484" y="3365557"/>
            <a:ext cx="6564224" cy="548968"/>
          </a:xfrm>
        </p:spPr>
        <p:txBody>
          <a:bodyPr anchor="t"/>
          <a:lstStyle>
            <a:lvl1pPr marL="0" indent="0">
              <a:buNone/>
              <a:defRPr sz="105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8650" y="4501729"/>
            <a:ext cx="7884318" cy="1489496"/>
          </a:xfrm>
        </p:spPr>
        <p:txBody>
          <a:bodyPr anchor="ctr"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4"/>
          <p:cNvSpPr>
            <a:spLocks noGrp="1"/>
          </p:cNvSpPr>
          <p:nvPr>
            <p:ph type="dt" sz="half" idx="14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8" name="Footer Placeholder 5"/>
          <p:cNvSpPr>
            <a:spLocks noGrp="1"/>
          </p:cNvSpPr>
          <p:nvPr>
            <p:ph type="ftr" sz="quarter" idx="15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9" name="Slide Number Placeholder 6"/>
          <p:cNvSpPr>
            <a:spLocks noGrp="1"/>
          </p:cNvSpPr>
          <p:nvPr>
            <p:ph type="sldNum" sz="quarter" idx="16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278BE85-84F0-4653-BCA2-EC75E937CE86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2697266832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Jmenovk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2326968"/>
            <a:ext cx="7886700" cy="2511835"/>
          </a:xfrm>
        </p:spPr>
        <p:txBody>
          <a:bodyPr anchor="b"/>
          <a:lstStyle>
            <a:lvl1pPr>
              <a:defRPr sz="405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4850581"/>
            <a:ext cx="7885509" cy="1140644"/>
          </a:xfrm>
        </p:spPr>
        <p:txBody>
          <a:bodyPr anchor="t"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1FC93CE-550C-4B7A-A38E-7D5ACF29C6AE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345731463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sloupc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628650" y="365126"/>
            <a:ext cx="7886700" cy="1325563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1002961" y="1885950"/>
            <a:ext cx="2210150" cy="576262"/>
          </a:xfrm>
        </p:spPr>
        <p:txBody>
          <a:bodyPr anchor="b">
            <a:noAutofit/>
          </a:bodyPr>
          <a:lstStyle>
            <a:lvl1pPr marL="0" indent="0">
              <a:buNone/>
              <a:defRPr sz="1800" b="0">
                <a:gradFill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2">
                        <a:lumMod val="90000"/>
                        <a:lumOff val="10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</a:gradFill>
              </a:defRPr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1017598" y="2571750"/>
            <a:ext cx="2195513" cy="3589338"/>
          </a:xfrm>
        </p:spPr>
        <p:txBody>
          <a:bodyPr anchor="t"/>
          <a:lstStyle>
            <a:lvl1pPr marL="0" indent="0">
              <a:buNone/>
              <a:defRPr sz="1050"/>
            </a:lvl1pPr>
            <a:lvl2pPr marL="342900" indent="0">
              <a:buNone/>
              <a:defRPr sz="900"/>
            </a:lvl2pPr>
            <a:lvl3pPr marL="685800" indent="0">
              <a:buNone/>
              <a:defRPr sz="750"/>
            </a:lvl3pPr>
            <a:lvl4pPr marL="1028700" indent="0">
              <a:buNone/>
              <a:defRPr sz="675"/>
            </a:lvl4pPr>
            <a:lvl5pPr marL="1371600" indent="0">
              <a:buNone/>
              <a:defRPr sz="675"/>
            </a:lvl5pPr>
            <a:lvl6pPr marL="1714500" indent="0">
              <a:buNone/>
              <a:defRPr sz="675"/>
            </a:lvl6pPr>
            <a:lvl7pPr marL="2057400" indent="0">
              <a:buNone/>
              <a:defRPr sz="675"/>
            </a:lvl7pPr>
            <a:lvl8pPr marL="2400300" indent="0">
              <a:buNone/>
              <a:defRPr sz="675"/>
            </a:lvl8pPr>
            <a:lvl9pPr marL="2743200" indent="0">
              <a:buNone/>
              <a:defRPr sz="675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440996" y="1885950"/>
            <a:ext cx="2202181" cy="576262"/>
          </a:xfrm>
        </p:spPr>
        <p:txBody>
          <a:bodyPr anchor="b">
            <a:noAutofit/>
          </a:bodyPr>
          <a:lstStyle>
            <a:lvl1pPr>
              <a:buNone/>
              <a:defRPr lang="en-US" sz="1800" b="0">
                <a:gradFill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2">
                        <a:lumMod val="90000"/>
                        <a:lumOff val="10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</a:gradFill>
              </a:defRPr>
            </a:lvl1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3433081" y="2571750"/>
            <a:ext cx="2210096" cy="3589338"/>
          </a:xfrm>
        </p:spPr>
        <p:txBody>
          <a:bodyPr anchor="t"/>
          <a:lstStyle>
            <a:lvl1pPr marL="0" indent="0">
              <a:buNone/>
              <a:defRPr sz="1050"/>
            </a:lvl1pPr>
            <a:lvl2pPr marL="342900" indent="0">
              <a:buNone/>
              <a:defRPr sz="900"/>
            </a:lvl2pPr>
            <a:lvl3pPr marL="685800" indent="0">
              <a:buNone/>
              <a:defRPr sz="750"/>
            </a:lvl3pPr>
            <a:lvl4pPr marL="1028700" indent="0">
              <a:buNone/>
              <a:defRPr sz="675"/>
            </a:lvl4pPr>
            <a:lvl5pPr marL="1371600" indent="0">
              <a:buNone/>
              <a:defRPr sz="675"/>
            </a:lvl5pPr>
            <a:lvl6pPr marL="1714500" indent="0">
              <a:buNone/>
              <a:defRPr sz="675"/>
            </a:lvl6pPr>
            <a:lvl7pPr marL="2057400" indent="0">
              <a:buNone/>
              <a:defRPr sz="675"/>
            </a:lvl7pPr>
            <a:lvl8pPr marL="2400300" indent="0">
              <a:buNone/>
              <a:defRPr sz="675"/>
            </a:lvl8pPr>
            <a:lvl9pPr marL="2743200" indent="0">
              <a:buNone/>
              <a:defRPr sz="675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5871777" y="1885950"/>
            <a:ext cx="2199085" cy="576262"/>
          </a:xfrm>
        </p:spPr>
        <p:txBody>
          <a:bodyPr anchor="b">
            <a:noAutofit/>
          </a:bodyPr>
          <a:lstStyle>
            <a:lvl1pPr>
              <a:buNone/>
              <a:defRPr lang="en-US" sz="1800" b="0" dirty="0">
                <a:gradFill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2">
                        <a:lumMod val="90000"/>
                        <a:lumOff val="10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</a:gradFill>
              </a:defRPr>
            </a:lvl1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5871777" y="2571750"/>
            <a:ext cx="2199085" cy="3589338"/>
          </a:xfrm>
        </p:spPr>
        <p:txBody>
          <a:bodyPr anchor="t"/>
          <a:lstStyle>
            <a:lvl1pPr marL="0" indent="0">
              <a:buNone/>
              <a:defRPr sz="1050"/>
            </a:lvl1pPr>
            <a:lvl2pPr marL="342900" indent="0">
              <a:buNone/>
              <a:defRPr sz="900"/>
            </a:lvl2pPr>
            <a:lvl3pPr marL="685800" indent="0">
              <a:buNone/>
              <a:defRPr sz="750"/>
            </a:lvl3pPr>
            <a:lvl4pPr marL="1028700" indent="0">
              <a:buNone/>
              <a:defRPr sz="675"/>
            </a:lvl4pPr>
            <a:lvl5pPr marL="1371600" indent="0">
              <a:buNone/>
              <a:defRPr sz="675"/>
            </a:lvl5pPr>
            <a:lvl6pPr marL="1714500" indent="0">
              <a:buNone/>
              <a:defRPr sz="675"/>
            </a:lvl6pPr>
            <a:lvl7pPr marL="2057400" indent="0">
              <a:buNone/>
              <a:defRPr sz="675"/>
            </a:lvl7pPr>
            <a:lvl8pPr marL="2400300" indent="0">
              <a:buNone/>
              <a:defRPr sz="675"/>
            </a:lvl8pPr>
            <a:lvl9pPr marL="2743200" indent="0">
              <a:buNone/>
              <a:defRPr sz="675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3" name="Date Placeholder 3"/>
          <p:cNvSpPr>
            <a:spLocks noGrp="1"/>
          </p:cNvSpPr>
          <p:nvPr>
            <p:ph type="dt" sz="half" idx="18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14" name="Footer Placeholder 4"/>
          <p:cNvSpPr>
            <a:spLocks noGrp="1"/>
          </p:cNvSpPr>
          <p:nvPr>
            <p:ph type="ftr" sz="quarter" idx="19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16" name="Slide Number Placeholder 5"/>
          <p:cNvSpPr>
            <a:spLocks noGrp="1"/>
          </p:cNvSpPr>
          <p:nvPr>
            <p:ph type="sldNum" sz="quarter" idx="2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DA4A732-E6C0-4F39-8118-150B625235A2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531196166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sloupce s obrázk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628650" y="365126"/>
            <a:ext cx="7886700" cy="1325563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999064" y="4297503"/>
            <a:ext cx="2205038" cy="576262"/>
          </a:xfrm>
        </p:spPr>
        <p:txBody>
          <a:bodyPr anchor="b">
            <a:noAutofit/>
          </a:bodyPr>
          <a:lstStyle>
            <a:lvl1pPr marL="0" indent="0">
              <a:buNone/>
              <a:defRPr sz="1800" b="0">
                <a:gradFill>
                  <a:gsLst>
                    <a:gs pos="34000">
                      <a:schemeClr val="tx1">
                        <a:lumMod val="93000"/>
                      </a:schemeClr>
                    </a:gs>
                    <a:gs pos="0">
                      <a:schemeClr val="bg1">
                        <a:lumMod val="41000"/>
                        <a:lumOff val="59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4800000" scaled="0"/>
                </a:gradFill>
              </a:defRPr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999064" y="2256354"/>
            <a:ext cx="2205038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/>
          <a:lstStyle>
            <a:lvl1pPr marL="0" indent="0" algn="ctr">
              <a:buNone/>
              <a:defRPr sz="1200"/>
            </a:lvl1pPr>
            <a:lvl2pPr marL="342900" indent="0">
              <a:buNone/>
              <a:defRPr sz="1200"/>
            </a:lvl2pPr>
            <a:lvl3pPr marL="685800" indent="0">
              <a:buNone/>
              <a:defRPr sz="1200"/>
            </a:lvl3pPr>
            <a:lvl4pPr marL="1028700" indent="0">
              <a:buNone/>
              <a:defRPr sz="1200"/>
            </a:lvl4pPr>
            <a:lvl5pPr marL="1371600" indent="0">
              <a:buNone/>
              <a:defRPr sz="1200"/>
            </a:lvl5pPr>
            <a:lvl6pPr marL="1714500" indent="0">
              <a:buNone/>
              <a:defRPr sz="1200"/>
            </a:lvl6pPr>
            <a:lvl7pPr marL="2057400" indent="0">
              <a:buNone/>
              <a:defRPr sz="1200"/>
            </a:lvl7pPr>
            <a:lvl8pPr marL="2400300" indent="0">
              <a:buNone/>
              <a:defRPr sz="1200"/>
            </a:lvl8pPr>
            <a:lvl9pPr marL="2743200" indent="0">
              <a:buNone/>
              <a:defRPr sz="1200"/>
            </a:lvl9pPr>
          </a:lstStyle>
          <a:p>
            <a:pPr lvl="0"/>
            <a:r>
              <a:rPr lang="cs-CZ" noProof="0" smtClean="0"/>
              <a:t>Kliknutím na ikonu přidáte obrázek.</a:t>
            </a:r>
            <a:endParaRPr lang="en-US" noProof="0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999064" y="4873766"/>
            <a:ext cx="2205038" cy="659189"/>
          </a:xfrm>
        </p:spPr>
        <p:txBody>
          <a:bodyPr anchor="t"/>
          <a:lstStyle>
            <a:lvl1pPr marL="0" indent="0">
              <a:buNone/>
              <a:defRPr sz="1050"/>
            </a:lvl1pPr>
            <a:lvl2pPr marL="342900" indent="0">
              <a:buNone/>
              <a:defRPr sz="900"/>
            </a:lvl2pPr>
            <a:lvl3pPr marL="685800" indent="0">
              <a:buNone/>
              <a:defRPr sz="750"/>
            </a:lvl3pPr>
            <a:lvl4pPr marL="1028700" indent="0">
              <a:buNone/>
              <a:defRPr sz="675"/>
            </a:lvl4pPr>
            <a:lvl5pPr marL="1371600" indent="0">
              <a:buNone/>
              <a:defRPr sz="675"/>
            </a:lvl5pPr>
            <a:lvl6pPr marL="1714500" indent="0">
              <a:buNone/>
              <a:defRPr sz="675"/>
            </a:lvl6pPr>
            <a:lvl7pPr marL="2057400" indent="0">
              <a:buNone/>
              <a:defRPr sz="675"/>
            </a:lvl7pPr>
            <a:lvl8pPr marL="2400300" indent="0">
              <a:buNone/>
              <a:defRPr sz="675"/>
            </a:lvl8pPr>
            <a:lvl9pPr marL="2743200" indent="0">
              <a:buNone/>
              <a:defRPr sz="675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426748" y="4297503"/>
            <a:ext cx="2197894" cy="576262"/>
          </a:xfrm>
        </p:spPr>
        <p:txBody>
          <a:bodyPr anchor="b">
            <a:noAutofit/>
          </a:bodyPr>
          <a:lstStyle>
            <a:lvl1pPr marL="0" indent="0">
              <a:buNone/>
              <a:defRPr sz="1800" b="0">
                <a:gradFill>
                  <a:gsLst>
                    <a:gs pos="34000">
                      <a:schemeClr val="tx1">
                        <a:lumMod val="93000"/>
                      </a:schemeClr>
                    </a:gs>
                    <a:gs pos="0">
                      <a:schemeClr val="bg1">
                        <a:lumMod val="41000"/>
                        <a:lumOff val="59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4800000" scaled="0"/>
                </a:gradFill>
              </a:defRPr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3426747" y="2256354"/>
            <a:ext cx="2197894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/>
          <a:lstStyle>
            <a:lvl1pPr marL="0" indent="0" algn="ctr">
              <a:buNone/>
              <a:defRPr sz="1200"/>
            </a:lvl1pPr>
            <a:lvl2pPr marL="342900" indent="0">
              <a:buNone/>
              <a:defRPr sz="1200"/>
            </a:lvl2pPr>
            <a:lvl3pPr marL="685800" indent="0">
              <a:buNone/>
              <a:defRPr sz="1200"/>
            </a:lvl3pPr>
            <a:lvl4pPr marL="1028700" indent="0">
              <a:buNone/>
              <a:defRPr sz="1200"/>
            </a:lvl4pPr>
            <a:lvl5pPr marL="1371600" indent="0">
              <a:buNone/>
              <a:defRPr sz="1200"/>
            </a:lvl5pPr>
            <a:lvl6pPr marL="1714500" indent="0">
              <a:buNone/>
              <a:defRPr sz="1200"/>
            </a:lvl6pPr>
            <a:lvl7pPr marL="2057400" indent="0">
              <a:buNone/>
              <a:defRPr sz="1200"/>
            </a:lvl7pPr>
            <a:lvl8pPr marL="2400300" indent="0">
              <a:buNone/>
              <a:defRPr sz="1200"/>
            </a:lvl8pPr>
            <a:lvl9pPr marL="2743200" indent="0">
              <a:buNone/>
              <a:defRPr sz="1200"/>
            </a:lvl9pPr>
          </a:lstStyle>
          <a:p>
            <a:pPr lvl="0"/>
            <a:r>
              <a:rPr lang="cs-CZ" noProof="0" smtClean="0"/>
              <a:t>Kliknutím na ikonu přidáte obrázek.</a:t>
            </a:r>
            <a:endParaRPr lang="en-US" noProof="0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3425733" y="4873765"/>
            <a:ext cx="2200805" cy="659189"/>
          </a:xfrm>
        </p:spPr>
        <p:txBody>
          <a:bodyPr anchor="t"/>
          <a:lstStyle>
            <a:lvl1pPr marL="0" indent="0">
              <a:buNone/>
              <a:defRPr sz="1050"/>
            </a:lvl1pPr>
            <a:lvl2pPr marL="342900" indent="0">
              <a:buNone/>
              <a:defRPr sz="900"/>
            </a:lvl2pPr>
            <a:lvl3pPr marL="685800" indent="0">
              <a:buNone/>
              <a:defRPr sz="750"/>
            </a:lvl3pPr>
            <a:lvl4pPr marL="1028700" indent="0">
              <a:buNone/>
              <a:defRPr sz="675"/>
            </a:lvl4pPr>
            <a:lvl5pPr marL="1371600" indent="0">
              <a:buNone/>
              <a:defRPr sz="675"/>
            </a:lvl5pPr>
            <a:lvl6pPr marL="1714500" indent="0">
              <a:buNone/>
              <a:defRPr sz="675"/>
            </a:lvl6pPr>
            <a:lvl7pPr marL="2057400" indent="0">
              <a:buNone/>
              <a:defRPr sz="675"/>
            </a:lvl7pPr>
            <a:lvl8pPr marL="2400300" indent="0">
              <a:buNone/>
              <a:defRPr sz="675"/>
            </a:lvl8pPr>
            <a:lvl9pPr marL="2743200" indent="0">
              <a:buNone/>
              <a:defRPr sz="675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5853242" y="4297503"/>
            <a:ext cx="2199085" cy="576262"/>
          </a:xfrm>
        </p:spPr>
        <p:txBody>
          <a:bodyPr anchor="b">
            <a:noAutofit/>
          </a:bodyPr>
          <a:lstStyle>
            <a:lvl1pPr marL="0" indent="0">
              <a:buNone/>
              <a:defRPr sz="1800" b="0">
                <a:gradFill>
                  <a:gsLst>
                    <a:gs pos="34000">
                      <a:schemeClr val="tx1">
                        <a:lumMod val="93000"/>
                      </a:schemeClr>
                    </a:gs>
                    <a:gs pos="0">
                      <a:schemeClr val="bg1">
                        <a:lumMod val="41000"/>
                        <a:lumOff val="59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4800000" scaled="0"/>
                </a:gradFill>
              </a:defRPr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5853241" y="2256354"/>
            <a:ext cx="2199085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/>
          <a:lstStyle>
            <a:lvl1pPr marL="0" indent="0" algn="ctr">
              <a:buNone/>
              <a:defRPr sz="1200"/>
            </a:lvl1pPr>
            <a:lvl2pPr marL="342900" indent="0">
              <a:buNone/>
              <a:defRPr sz="1200"/>
            </a:lvl2pPr>
            <a:lvl3pPr marL="685800" indent="0">
              <a:buNone/>
              <a:defRPr sz="1200"/>
            </a:lvl3pPr>
            <a:lvl4pPr marL="1028700" indent="0">
              <a:buNone/>
              <a:defRPr sz="1200"/>
            </a:lvl4pPr>
            <a:lvl5pPr marL="1371600" indent="0">
              <a:buNone/>
              <a:defRPr sz="1200"/>
            </a:lvl5pPr>
            <a:lvl6pPr marL="1714500" indent="0">
              <a:buNone/>
              <a:defRPr sz="1200"/>
            </a:lvl6pPr>
            <a:lvl7pPr marL="2057400" indent="0">
              <a:buNone/>
              <a:defRPr sz="1200"/>
            </a:lvl7pPr>
            <a:lvl8pPr marL="2400300" indent="0">
              <a:buNone/>
              <a:defRPr sz="1200"/>
            </a:lvl8pPr>
            <a:lvl9pPr marL="2743200" indent="0">
              <a:buNone/>
              <a:defRPr sz="1200"/>
            </a:lvl9pPr>
          </a:lstStyle>
          <a:p>
            <a:pPr lvl="0"/>
            <a:r>
              <a:rPr lang="cs-CZ" noProof="0" smtClean="0"/>
              <a:t>Kliknutím na ikonu přidáte obrázek.</a:t>
            </a:r>
            <a:endParaRPr lang="en-US" noProof="0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5853148" y="4873763"/>
            <a:ext cx="2201998" cy="659189"/>
          </a:xfrm>
        </p:spPr>
        <p:txBody>
          <a:bodyPr anchor="t"/>
          <a:lstStyle>
            <a:lvl1pPr marL="0" indent="0">
              <a:buNone/>
              <a:defRPr sz="1050"/>
            </a:lvl1pPr>
            <a:lvl2pPr marL="342900" indent="0">
              <a:buNone/>
              <a:defRPr sz="900"/>
            </a:lvl2pPr>
            <a:lvl3pPr marL="685800" indent="0">
              <a:buNone/>
              <a:defRPr sz="750"/>
            </a:lvl3pPr>
            <a:lvl4pPr marL="1028700" indent="0">
              <a:buNone/>
              <a:defRPr sz="675"/>
            </a:lvl4pPr>
            <a:lvl5pPr marL="1371600" indent="0">
              <a:buNone/>
              <a:defRPr sz="675"/>
            </a:lvl5pPr>
            <a:lvl6pPr marL="1714500" indent="0">
              <a:buNone/>
              <a:defRPr sz="675"/>
            </a:lvl6pPr>
            <a:lvl7pPr marL="2057400" indent="0">
              <a:buNone/>
              <a:defRPr sz="675"/>
            </a:lvl7pPr>
            <a:lvl8pPr marL="2400300" indent="0">
              <a:buNone/>
              <a:defRPr sz="675"/>
            </a:lvl8pPr>
            <a:lvl9pPr marL="2743200" indent="0">
              <a:buNone/>
              <a:defRPr sz="675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2" name="Date Placeholder 3"/>
          <p:cNvSpPr>
            <a:spLocks noGrp="1"/>
          </p:cNvSpPr>
          <p:nvPr>
            <p:ph type="dt" sz="half" idx="23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13" name="Footer Placeholder 4"/>
          <p:cNvSpPr>
            <a:spLocks noGrp="1"/>
          </p:cNvSpPr>
          <p:nvPr>
            <p:ph type="ftr" sz="quarter" idx="24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14" name="Slide Number Placeholder 5"/>
          <p:cNvSpPr>
            <a:spLocks noGrp="1"/>
          </p:cNvSpPr>
          <p:nvPr>
            <p:ph type="sldNum" sz="quarter" idx="25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0AB6AD2-E9B4-46E9-BC5B-19F85DB23030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972775269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DEDB3AD-161A-4082-9B67-99AB895BBDD0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3567286067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800725" cy="5811838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41EBD3E-F002-440F-807B-46F5BEC70D5A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61643188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13" Type="http://schemas.openxmlformats.org/officeDocument/2006/relationships/slideLayout" Target="../slideLayouts/slideLayout24.xml"/><Relationship Id="rId18" Type="http://schemas.openxmlformats.org/officeDocument/2006/relationships/theme" Target="../theme/theme2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slideLayout" Target="../slideLayouts/slideLayout23.xml"/><Relationship Id="rId17" Type="http://schemas.openxmlformats.org/officeDocument/2006/relationships/slideLayout" Target="../slideLayouts/slideLayout28.xml"/><Relationship Id="rId2" Type="http://schemas.openxmlformats.org/officeDocument/2006/relationships/slideLayout" Target="../slideLayouts/slideLayout13.xml"/><Relationship Id="rId16" Type="http://schemas.openxmlformats.org/officeDocument/2006/relationships/slideLayout" Target="../slideLayouts/slideLayout27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5" Type="http://schemas.openxmlformats.org/officeDocument/2006/relationships/slideLayout" Target="../slideLayouts/slideLayout26.xml"/><Relationship Id="rId10" Type="http://schemas.openxmlformats.org/officeDocument/2006/relationships/slideLayout" Target="../slideLayouts/slideLayout21.xml"/><Relationship Id="rId19" Type="http://schemas.openxmlformats.org/officeDocument/2006/relationships/image" Target="../media/image1.png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Relationship Id="rId14" Type="http://schemas.openxmlformats.org/officeDocument/2006/relationships/slideLayout" Target="../slideLayouts/slideLayout25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628650" y="365125"/>
            <a:ext cx="7886700" cy="13255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cs-CZ" smtClean="0"/>
              <a:t>Kliknutím lze upravit styl.</a:t>
            </a: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eaLnBrk="1" hangingPunct="1">
              <a:defRPr sz="900" smtClean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hangingPunct="1">
              <a:defRPr sz="900" smtClean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eaLnBrk="1" hangingPunct="1">
              <a:defRPr sz="900" smtClean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fld id="{9A82D713-F36B-489E-BAE6-3E0E476638B1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59" r:id="rId1"/>
    <p:sldLayoutId id="2147483860" r:id="rId2"/>
    <p:sldLayoutId id="2147483861" r:id="rId3"/>
    <p:sldLayoutId id="2147483862" r:id="rId4"/>
    <p:sldLayoutId id="2147483863" r:id="rId5"/>
    <p:sldLayoutId id="2147483864" r:id="rId6"/>
    <p:sldLayoutId id="2147483865" r:id="rId7"/>
    <p:sldLayoutId id="2147483866" r:id="rId8"/>
    <p:sldLayoutId id="2147483867" r:id="rId9"/>
    <p:sldLayoutId id="2147483868" r:id="rId10"/>
    <p:sldLayoutId id="2147483869" r:id="rId11"/>
  </p:sldLayoutIdLst>
  <p:txStyles>
    <p:titleStyle>
      <a:lvl1pPr algn="l" defTabSz="685800" rtl="0" fontAlgn="base">
        <a:lnSpc>
          <a:spcPct val="90000"/>
        </a:lnSpc>
        <a:spcBef>
          <a:spcPct val="0"/>
        </a:spcBef>
        <a:spcAft>
          <a:spcPct val="0"/>
        </a:spcAft>
        <a:defRPr sz="3300" kern="1200">
          <a:solidFill>
            <a:schemeClr val="tx1"/>
          </a:solidFill>
          <a:latin typeface="+mj-lt"/>
          <a:ea typeface="+mj-ea"/>
          <a:cs typeface="+mj-cs"/>
        </a:defRPr>
      </a:lvl1pPr>
      <a:lvl2pPr algn="l" defTabSz="685800" rtl="0" fontAlgn="base">
        <a:lnSpc>
          <a:spcPct val="90000"/>
        </a:lnSpc>
        <a:spcBef>
          <a:spcPct val="0"/>
        </a:spcBef>
        <a:spcAft>
          <a:spcPct val="0"/>
        </a:spcAft>
        <a:defRPr sz="3300">
          <a:solidFill>
            <a:schemeClr val="tx1"/>
          </a:solidFill>
          <a:latin typeface="Calibri Light" panose="020F0302020204030204" pitchFamily="34" charset="0"/>
        </a:defRPr>
      </a:lvl2pPr>
      <a:lvl3pPr algn="l" defTabSz="685800" rtl="0" fontAlgn="base">
        <a:lnSpc>
          <a:spcPct val="90000"/>
        </a:lnSpc>
        <a:spcBef>
          <a:spcPct val="0"/>
        </a:spcBef>
        <a:spcAft>
          <a:spcPct val="0"/>
        </a:spcAft>
        <a:defRPr sz="3300">
          <a:solidFill>
            <a:schemeClr val="tx1"/>
          </a:solidFill>
          <a:latin typeface="Calibri Light" panose="020F0302020204030204" pitchFamily="34" charset="0"/>
        </a:defRPr>
      </a:lvl3pPr>
      <a:lvl4pPr algn="l" defTabSz="685800" rtl="0" fontAlgn="base">
        <a:lnSpc>
          <a:spcPct val="90000"/>
        </a:lnSpc>
        <a:spcBef>
          <a:spcPct val="0"/>
        </a:spcBef>
        <a:spcAft>
          <a:spcPct val="0"/>
        </a:spcAft>
        <a:defRPr sz="3300">
          <a:solidFill>
            <a:schemeClr val="tx1"/>
          </a:solidFill>
          <a:latin typeface="Calibri Light" panose="020F0302020204030204" pitchFamily="34" charset="0"/>
        </a:defRPr>
      </a:lvl4pPr>
      <a:lvl5pPr algn="l" defTabSz="685800" rtl="0" fontAlgn="base">
        <a:lnSpc>
          <a:spcPct val="90000"/>
        </a:lnSpc>
        <a:spcBef>
          <a:spcPct val="0"/>
        </a:spcBef>
        <a:spcAft>
          <a:spcPct val="0"/>
        </a:spcAft>
        <a:defRPr sz="3300">
          <a:solidFill>
            <a:schemeClr val="tx1"/>
          </a:solidFill>
          <a:latin typeface="Calibri Light" panose="020F0302020204030204" pitchFamily="34" charset="0"/>
        </a:defRPr>
      </a:lvl5pPr>
      <a:lvl6pPr marL="457200" algn="l" defTabSz="685800" rtl="0" fontAlgn="base">
        <a:lnSpc>
          <a:spcPct val="90000"/>
        </a:lnSpc>
        <a:spcBef>
          <a:spcPct val="0"/>
        </a:spcBef>
        <a:spcAft>
          <a:spcPct val="0"/>
        </a:spcAft>
        <a:defRPr sz="3300">
          <a:solidFill>
            <a:schemeClr val="tx1"/>
          </a:solidFill>
          <a:latin typeface="Calibri Light" panose="020F0302020204030204" pitchFamily="34" charset="0"/>
        </a:defRPr>
      </a:lvl6pPr>
      <a:lvl7pPr marL="914400" algn="l" defTabSz="685800" rtl="0" fontAlgn="base">
        <a:lnSpc>
          <a:spcPct val="90000"/>
        </a:lnSpc>
        <a:spcBef>
          <a:spcPct val="0"/>
        </a:spcBef>
        <a:spcAft>
          <a:spcPct val="0"/>
        </a:spcAft>
        <a:defRPr sz="3300">
          <a:solidFill>
            <a:schemeClr val="tx1"/>
          </a:solidFill>
          <a:latin typeface="Calibri Light" panose="020F0302020204030204" pitchFamily="34" charset="0"/>
        </a:defRPr>
      </a:lvl7pPr>
      <a:lvl8pPr marL="1371600" algn="l" defTabSz="685800" rtl="0" fontAlgn="base">
        <a:lnSpc>
          <a:spcPct val="90000"/>
        </a:lnSpc>
        <a:spcBef>
          <a:spcPct val="0"/>
        </a:spcBef>
        <a:spcAft>
          <a:spcPct val="0"/>
        </a:spcAft>
        <a:defRPr sz="3300">
          <a:solidFill>
            <a:schemeClr val="tx1"/>
          </a:solidFill>
          <a:latin typeface="Calibri Light" panose="020F0302020204030204" pitchFamily="34" charset="0"/>
        </a:defRPr>
      </a:lvl8pPr>
      <a:lvl9pPr marL="1828800" algn="l" defTabSz="685800" rtl="0" fontAlgn="base">
        <a:lnSpc>
          <a:spcPct val="90000"/>
        </a:lnSpc>
        <a:spcBef>
          <a:spcPct val="0"/>
        </a:spcBef>
        <a:spcAft>
          <a:spcPct val="0"/>
        </a:spcAft>
        <a:defRPr sz="3300">
          <a:solidFill>
            <a:schemeClr val="tx1"/>
          </a:solidFill>
          <a:latin typeface="Calibri Light" panose="020F0302020204030204" pitchFamily="34" charset="0"/>
        </a:defRPr>
      </a:lvl9pPr>
    </p:titleStyle>
    <p:bodyStyle>
      <a:lvl1pPr marL="171450" indent="-171450" algn="l" defTabSz="685800" rtl="0" fontAlgn="base">
        <a:lnSpc>
          <a:spcPct val="90000"/>
        </a:lnSpc>
        <a:spcBef>
          <a:spcPts val="750"/>
        </a:spcBef>
        <a:spcAft>
          <a:spcPct val="0"/>
        </a:spcAft>
        <a:buFont typeface="Arial" panose="020B0604020202020204" pitchFamily="34" charset="0"/>
        <a:buChar char="•"/>
        <a:defRPr sz="2100" kern="1200">
          <a:solidFill>
            <a:schemeClr val="tx1"/>
          </a:solidFill>
          <a:latin typeface="+mn-lt"/>
          <a:ea typeface="+mn-ea"/>
          <a:cs typeface="+mn-cs"/>
        </a:defRPr>
      </a:lvl1pPr>
      <a:lvl2pPr marL="514350" indent="-171450" algn="l" defTabSz="685800" rtl="0" fontAlgn="base">
        <a:lnSpc>
          <a:spcPct val="90000"/>
        </a:lnSpc>
        <a:spcBef>
          <a:spcPts val="375"/>
        </a:spcBef>
        <a:spcAft>
          <a:spcPct val="0"/>
        </a:spcAft>
        <a:buFont typeface="Arial" panose="020B0604020202020204" pitchFamily="34" charset="0"/>
        <a:buChar char="•"/>
        <a:defRPr kern="1200">
          <a:solidFill>
            <a:schemeClr val="tx1"/>
          </a:solidFill>
          <a:latin typeface="+mn-lt"/>
          <a:ea typeface="+mn-ea"/>
          <a:cs typeface="+mn-cs"/>
        </a:defRPr>
      </a:lvl2pPr>
      <a:lvl3pPr marL="857250" indent="-171450" algn="l" defTabSz="685800" rtl="0" fontAlgn="base">
        <a:lnSpc>
          <a:spcPct val="90000"/>
        </a:lnSpc>
        <a:spcBef>
          <a:spcPts val="375"/>
        </a:spcBef>
        <a:spcAft>
          <a:spcPct val="0"/>
        </a:spcAft>
        <a:buFont typeface="Arial" panose="020B0604020202020204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3pPr>
      <a:lvl4pPr marL="1200150" indent="-171450" algn="l" defTabSz="685800" rtl="0" fontAlgn="base">
        <a:lnSpc>
          <a:spcPct val="90000"/>
        </a:lnSpc>
        <a:spcBef>
          <a:spcPts val="375"/>
        </a:spcBef>
        <a:spcAft>
          <a:spcPct val="0"/>
        </a:spcAft>
        <a:buFont typeface="Arial" panose="020B0604020202020204" pitchFamily="34" charset="0"/>
        <a:buChar char="•"/>
        <a:defRPr sz="1300" kern="1200">
          <a:solidFill>
            <a:schemeClr val="tx1"/>
          </a:solidFill>
          <a:latin typeface="+mn-lt"/>
          <a:ea typeface="+mn-ea"/>
          <a:cs typeface="+mn-cs"/>
        </a:defRPr>
      </a:lvl4pPr>
      <a:lvl5pPr marL="1543050" indent="-171450" algn="l" defTabSz="685800" rtl="0" fontAlgn="base">
        <a:lnSpc>
          <a:spcPct val="90000"/>
        </a:lnSpc>
        <a:spcBef>
          <a:spcPts val="375"/>
        </a:spcBef>
        <a:spcAft>
          <a:spcPct val="0"/>
        </a:spcAft>
        <a:buFont typeface="Arial" panose="020B0604020202020204" pitchFamily="34" charset="0"/>
        <a:buChar char="•"/>
        <a:defRPr sz="1300" kern="1200">
          <a:solidFill>
            <a:schemeClr val="tx1"/>
          </a:solidFill>
          <a:latin typeface="+mn-lt"/>
          <a:ea typeface="+mn-ea"/>
          <a:cs typeface="+mn-cs"/>
        </a:defRPr>
      </a:lvl5pPr>
      <a:lvl6pPr marL="18859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2288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5717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9146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9">
            <a:lum/>
          </a:blip>
          <a:srcRect/>
          <a:stretch>
            <a:fillRect l="-17000" r="-17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825625"/>
            <a:ext cx="7675562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eaLnBrk="1" hangingPunct="1">
              <a:defRPr sz="900">
                <a:gradFill flip="none" rotWithShape="1">
                  <a:gsLst>
                    <a:gs pos="28000">
                      <a:schemeClr val="tx1">
                        <a:lumMod val="93000"/>
                      </a:schemeClr>
                    </a:gs>
                    <a:gs pos="0">
                      <a:schemeClr val="bg1">
                        <a:lumMod val="38000"/>
                        <a:lumOff val="62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5400000" scaled="1"/>
                  <a:tileRect/>
                </a:gradFill>
              </a:defRPr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hangingPunct="1">
              <a:defRPr sz="900">
                <a:gradFill flip="none" rotWithShape="1">
                  <a:gsLst>
                    <a:gs pos="28000">
                      <a:schemeClr val="tx1">
                        <a:lumMod val="93000"/>
                      </a:schemeClr>
                    </a:gs>
                    <a:gs pos="0">
                      <a:schemeClr val="bg1">
                        <a:lumMod val="38000"/>
                        <a:lumOff val="62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5400000" scaled="1"/>
                  <a:tileRect/>
                </a:gradFill>
              </a:defRPr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eaLnBrk="1" hangingPunct="1">
              <a:defRPr sz="900" smtClean="0">
                <a:gradFill flip="none" rotWithShape="1">
                  <a:gsLst>
                    <a:gs pos="28000">
                      <a:schemeClr val="tx1">
                        <a:lumMod val="93000"/>
                      </a:schemeClr>
                    </a:gs>
                    <a:gs pos="0">
                      <a:schemeClr val="bg1">
                        <a:lumMod val="38000"/>
                        <a:lumOff val="62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5400000" scaled="1"/>
                  <a:tileRect/>
                </a:gradFill>
              </a:defRPr>
            </a:lvl1pPr>
          </a:lstStyle>
          <a:p>
            <a:pPr>
              <a:defRPr/>
            </a:pPr>
            <a:fld id="{67EB072F-CC9C-4809-AB58-F098DFA7F396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870" r:id="rId1"/>
    <p:sldLayoutId id="2147483871" r:id="rId2"/>
    <p:sldLayoutId id="2147483872" r:id="rId3"/>
    <p:sldLayoutId id="2147483873" r:id="rId4"/>
    <p:sldLayoutId id="2147483874" r:id="rId5"/>
    <p:sldLayoutId id="2147483875" r:id="rId6"/>
    <p:sldLayoutId id="2147483876" r:id="rId7"/>
    <p:sldLayoutId id="2147483877" r:id="rId8"/>
    <p:sldLayoutId id="2147483878" r:id="rId9"/>
    <p:sldLayoutId id="2147483879" r:id="rId10"/>
    <p:sldLayoutId id="2147483880" r:id="rId11"/>
    <p:sldLayoutId id="2147483886" r:id="rId12"/>
    <p:sldLayoutId id="2147483881" r:id="rId13"/>
    <p:sldLayoutId id="2147483882" r:id="rId14"/>
    <p:sldLayoutId id="2147483883" r:id="rId15"/>
    <p:sldLayoutId id="2147483884" r:id="rId16"/>
    <p:sldLayoutId id="2147483885" r:id="rId17"/>
  </p:sldLayoutIdLst>
  <p:txStyles>
    <p:titleStyle>
      <a:lvl1pPr algn="l" defTabSz="685800" rtl="0" fontAlgn="base">
        <a:lnSpc>
          <a:spcPct val="90000"/>
        </a:lnSpc>
        <a:spcBef>
          <a:spcPct val="0"/>
        </a:spcBef>
        <a:spcAft>
          <a:spcPct val="0"/>
        </a:spcAft>
        <a:defRPr sz="4400" kern="1200">
          <a:gradFill flip="none" rotWithShape="1">
            <a:gsLst>
              <a:gs pos="28000">
                <a:schemeClr val="tx1">
                  <a:lumMod val="93000"/>
                </a:schemeClr>
              </a:gs>
              <a:gs pos="0">
                <a:schemeClr val="bg1">
                  <a:lumMod val="25000"/>
                  <a:lumOff val="75000"/>
                </a:schemeClr>
              </a:gs>
              <a:gs pos="100000">
                <a:schemeClr val="tx2">
                  <a:lumMod val="0"/>
                  <a:lumOff val="100000"/>
                </a:schemeClr>
              </a:gs>
            </a:gsLst>
            <a:lin ang="4800000" scaled="0"/>
            <a:tileRect/>
          </a:gradFill>
          <a:latin typeface="+mj-lt"/>
          <a:ea typeface="+mj-ea"/>
          <a:cs typeface="+mj-cs"/>
        </a:defRPr>
      </a:lvl1pPr>
      <a:lvl2pPr algn="l" defTabSz="685800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orbel" panose="020B0503020204020204" pitchFamily="34" charset="0"/>
        </a:defRPr>
      </a:lvl2pPr>
      <a:lvl3pPr algn="l" defTabSz="685800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orbel" panose="020B0503020204020204" pitchFamily="34" charset="0"/>
        </a:defRPr>
      </a:lvl3pPr>
      <a:lvl4pPr algn="l" defTabSz="685800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orbel" panose="020B0503020204020204" pitchFamily="34" charset="0"/>
        </a:defRPr>
      </a:lvl4pPr>
      <a:lvl5pPr algn="l" defTabSz="685800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orbel" panose="020B0503020204020204" pitchFamily="34" charset="0"/>
        </a:defRPr>
      </a:lvl5pPr>
      <a:lvl6pPr marL="457200" algn="l" defTabSz="685800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orbel" panose="020B0503020204020204" pitchFamily="34" charset="0"/>
        </a:defRPr>
      </a:lvl6pPr>
      <a:lvl7pPr marL="914400" algn="l" defTabSz="685800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orbel" panose="020B0503020204020204" pitchFamily="34" charset="0"/>
        </a:defRPr>
      </a:lvl7pPr>
      <a:lvl8pPr marL="1371600" algn="l" defTabSz="685800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orbel" panose="020B0503020204020204" pitchFamily="34" charset="0"/>
        </a:defRPr>
      </a:lvl8pPr>
      <a:lvl9pPr marL="1828800" algn="l" defTabSz="685800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orbel" panose="020B0503020204020204" pitchFamily="34" charset="0"/>
        </a:defRPr>
      </a:lvl9pPr>
    </p:titleStyle>
    <p:bodyStyle>
      <a:lvl1pPr marL="171450" indent="-171450" algn="l" defTabSz="685800" rtl="0" fontAlgn="base">
        <a:lnSpc>
          <a:spcPct val="90000"/>
        </a:lnSpc>
        <a:spcBef>
          <a:spcPts val="750"/>
        </a:spcBef>
        <a:spcAft>
          <a:spcPct val="0"/>
        </a:spcAft>
        <a:buFont typeface="Arial" panose="020B0604020202020204" pitchFamily="34" charset="0"/>
        <a:buChar char="•"/>
        <a:defRPr sz="2400" kern="1200">
          <a:gradFill>
            <a:gsLst>
              <a:gs pos="34000">
                <a:schemeClr val="tx1">
                  <a:lumMod val="93000"/>
                </a:schemeClr>
              </a:gs>
              <a:gs pos="0">
                <a:schemeClr val="bg1">
                  <a:lumMod val="25000"/>
                  <a:lumOff val="75000"/>
                </a:schemeClr>
              </a:gs>
              <a:gs pos="100000">
                <a:schemeClr val="tx2">
                  <a:lumMod val="0"/>
                  <a:lumOff val="100000"/>
                </a:schemeClr>
              </a:gs>
            </a:gsLst>
            <a:lin ang="4800000" scaled="0"/>
          </a:gradFill>
          <a:latin typeface="+mn-lt"/>
          <a:ea typeface="+mn-ea"/>
          <a:cs typeface="+mn-cs"/>
        </a:defRPr>
      </a:lvl1pPr>
      <a:lvl2pPr marL="514350" indent="-171450" algn="l" defTabSz="685800" rtl="0" fontAlgn="base">
        <a:lnSpc>
          <a:spcPct val="90000"/>
        </a:lnSpc>
        <a:spcBef>
          <a:spcPts val="375"/>
        </a:spcBef>
        <a:spcAft>
          <a:spcPct val="0"/>
        </a:spcAft>
        <a:buFont typeface="Arial" panose="020B0604020202020204" pitchFamily="34" charset="0"/>
        <a:buChar char="•"/>
        <a:defRPr sz="2000" kern="1200">
          <a:gradFill>
            <a:gsLst>
              <a:gs pos="34000">
                <a:schemeClr val="tx1">
                  <a:lumMod val="93000"/>
                </a:schemeClr>
              </a:gs>
              <a:gs pos="0">
                <a:schemeClr val="bg1">
                  <a:lumMod val="25000"/>
                  <a:lumOff val="75000"/>
                </a:schemeClr>
              </a:gs>
              <a:gs pos="100000">
                <a:schemeClr val="tx2">
                  <a:lumMod val="0"/>
                  <a:lumOff val="100000"/>
                </a:schemeClr>
              </a:gs>
            </a:gsLst>
            <a:lin ang="4800000" scaled="0"/>
          </a:gradFill>
          <a:latin typeface="+mn-lt"/>
          <a:ea typeface="+mn-ea"/>
          <a:cs typeface="+mn-cs"/>
        </a:defRPr>
      </a:lvl2pPr>
      <a:lvl3pPr marL="857250" indent="-171450" algn="l" defTabSz="685800" rtl="0" fontAlgn="base">
        <a:lnSpc>
          <a:spcPct val="90000"/>
        </a:lnSpc>
        <a:spcBef>
          <a:spcPts val="375"/>
        </a:spcBef>
        <a:spcAft>
          <a:spcPct val="0"/>
        </a:spcAft>
        <a:buFont typeface="Arial" panose="020B0604020202020204" pitchFamily="34" charset="0"/>
        <a:buChar char="•"/>
        <a:defRPr sz="1600" kern="1200">
          <a:gradFill>
            <a:gsLst>
              <a:gs pos="34000">
                <a:schemeClr val="tx1">
                  <a:lumMod val="93000"/>
                </a:schemeClr>
              </a:gs>
              <a:gs pos="0">
                <a:schemeClr val="bg1">
                  <a:lumMod val="25000"/>
                  <a:lumOff val="75000"/>
                </a:schemeClr>
              </a:gs>
              <a:gs pos="100000">
                <a:schemeClr val="tx2">
                  <a:lumMod val="0"/>
                  <a:lumOff val="100000"/>
                </a:schemeClr>
              </a:gs>
            </a:gsLst>
            <a:lin ang="4800000" scaled="0"/>
          </a:gradFill>
          <a:latin typeface="+mn-lt"/>
          <a:ea typeface="+mn-ea"/>
          <a:cs typeface="+mn-cs"/>
        </a:defRPr>
      </a:lvl3pPr>
      <a:lvl4pPr marL="1200150" indent="-171450" algn="l" defTabSz="685800" rtl="0" fontAlgn="base">
        <a:lnSpc>
          <a:spcPct val="90000"/>
        </a:lnSpc>
        <a:spcBef>
          <a:spcPts val="375"/>
        </a:spcBef>
        <a:spcAft>
          <a:spcPct val="0"/>
        </a:spcAft>
        <a:buFont typeface="Arial" panose="020B0604020202020204" pitchFamily="34" charset="0"/>
        <a:buChar char="•"/>
        <a:defRPr sz="1400" kern="1200">
          <a:gradFill>
            <a:gsLst>
              <a:gs pos="34000">
                <a:schemeClr val="tx1">
                  <a:lumMod val="93000"/>
                </a:schemeClr>
              </a:gs>
              <a:gs pos="0">
                <a:schemeClr val="bg1">
                  <a:lumMod val="25000"/>
                  <a:lumOff val="75000"/>
                </a:schemeClr>
              </a:gs>
              <a:gs pos="100000">
                <a:schemeClr val="tx2">
                  <a:lumMod val="0"/>
                  <a:lumOff val="100000"/>
                </a:schemeClr>
              </a:gs>
            </a:gsLst>
            <a:lin ang="4800000" scaled="0"/>
          </a:gradFill>
          <a:latin typeface="+mn-lt"/>
          <a:ea typeface="+mn-ea"/>
          <a:cs typeface="+mn-cs"/>
        </a:defRPr>
      </a:lvl4pPr>
      <a:lvl5pPr marL="1543050" indent="-171450" algn="l" defTabSz="685800" rtl="0" fontAlgn="base">
        <a:lnSpc>
          <a:spcPct val="90000"/>
        </a:lnSpc>
        <a:spcBef>
          <a:spcPts val="375"/>
        </a:spcBef>
        <a:spcAft>
          <a:spcPct val="0"/>
        </a:spcAft>
        <a:buFont typeface="Arial" panose="020B0604020202020204" pitchFamily="34" charset="0"/>
        <a:buChar char="•"/>
        <a:defRPr sz="1400" kern="1200">
          <a:gradFill>
            <a:gsLst>
              <a:gs pos="34000">
                <a:schemeClr val="tx1">
                  <a:lumMod val="93000"/>
                </a:schemeClr>
              </a:gs>
              <a:gs pos="0">
                <a:schemeClr val="bg1">
                  <a:lumMod val="25000"/>
                  <a:lumOff val="75000"/>
                </a:schemeClr>
              </a:gs>
              <a:gs pos="100000">
                <a:schemeClr val="tx2">
                  <a:lumMod val="0"/>
                  <a:lumOff val="100000"/>
                </a:schemeClr>
              </a:gs>
            </a:gsLst>
            <a:lin ang="4800000" scaled="0"/>
          </a:gradFill>
          <a:latin typeface="+mn-lt"/>
          <a:ea typeface="+mn-ea"/>
          <a:cs typeface="+mn-cs"/>
        </a:defRPr>
      </a:lvl5pPr>
      <a:lvl6pPr marL="18859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2288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5717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9146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7" Type="http://schemas.openxmlformats.org/officeDocument/2006/relationships/image" Target="../media/image9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8.png"/><Relationship Id="rId5" Type="http://schemas.openxmlformats.org/officeDocument/2006/relationships/image" Target="../media/image7.png"/><Relationship Id="rId4" Type="http://schemas.openxmlformats.org/officeDocument/2006/relationships/image" Target="../media/image6.png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16.png"/><Relationship Id="rId3" Type="http://schemas.openxmlformats.org/officeDocument/2006/relationships/image" Target="../media/image12.png"/><Relationship Id="rId7" Type="http://schemas.openxmlformats.org/officeDocument/2006/relationships/image" Target="../media/image15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41.png"/><Relationship Id="rId5" Type="http://schemas.openxmlformats.org/officeDocument/2006/relationships/image" Target="../media/image14.png"/><Relationship Id="rId4" Type="http://schemas.openxmlformats.org/officeDocument/2006/relationships/image" Target="../media/image13.png"/><Relationship Id="rId9" Type="http://schemas.openxmlformats.org/officeDocument/2006/relationships/image" Target="../media/image17.png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0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0.png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0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0.png"/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50.png"/><Relationship Id="rId5" Type="http://schemas.openxmlformats.org/officeDocument/2006/relationships/image" Target="../media/image140.png"/><Relationship Id="rId4" Type="http://schemas.openxmlformats.org/officeDocument/2006/relationships/image" Target="../media/image130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0.png"/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0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0.png"/><Relationship Id="rId7" Type="http://schemas.openxmlformats.org/officeDocument/2006/relationships/image" Target="../media/image24.png"/><Relationship Id="rId2" Type="http://schemas.openxmlformats.org/officeDocument/2006/relationships/image" Target="../media/image190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3.png"/><Relationship Id="rId5" Type="http://schemas.openxmlformats.org/officeDocument/2006/relationships/image" Target="../media/image220.png"/><Relationship Id="rId4" Type="http://schemas.openxmlformats.org/officeDocument/2006/relationships/image" Target="../media/image210.png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053" name="Group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998893831"/>
              </p:ext>
            </p:extLst>
          </p:nvPr>
        </p:nvGraphicFramePr>
        <p:xfrm>
          <a:off x="611188" y="2708275"/>
          <a:ext cx="8172450" cy="3335338"/>
        </p:xfrm>
        <a:graphic>
          <a:graphicData uri="http://schemas.openxmlformats.org/drawingml/2006/table">
            <a:tbl>
              <a:tblPr/>
              <a:tblGrid>
                <a:gridCol w="2447925"/>
                <a:gridCol w="5724525"/>
              </a:tblGrid>
              <a:tr h="411307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20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</a:rPr>
                        <a:t>ČÍSLO PROJEKTU</a:t>
                      </a:r>
                      <a:endParaRPr kumimoji="0" lang="cs-CZ" altLang="cs-CZ" sz="20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</a:rPr>
                        <a:t>CZ.1.07/1.5.00/34.0423</a:t>
                      </a:r>
                    </a:p>
                  </a:txBody>
                  <a:tcPr marT="45736" marB="4573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24628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20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</a:rPr>
                        <a:t>ČÍSLO MATERIÁLU</a:t>
                      </a:r>
                      <a:endParaRPr kumimoji="0" lang="cs-CZ" altLang="cs-CZ" sz="2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20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</a:rPr>
                        <a:t>DUM 1 – Lomené výrazy – teorie</a:t>
                      </a:r>
                    </a:p>
                  </a:txBody>
                  <a:tcPr marT="45736" marB="4573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706685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20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</a:rPr>
                        <a:t>NÁZEV ŠKOLY</a:t>
                      </a:r>
                      <a:endParaRPr kumimoji="0" lang="cs-CZ" altLang="cs-CZ" sz="2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</a:rPr>
                        <a:t>Střední škola a Vyšší odborná škola cestovního ruchu, Senovážné náměstí 12, České Budějovice 370 01</a:t>
                      </a:r>
                    </a:p>
                  </a:txBody>
                  <a:tcPr marT="45736" marB="4573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04955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20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</a:rPr>
                        <a:t>AUTOR</a:t>
                      </a:r>
                      <a:endParaRPr kumimoji="0" lang="cs-CZ" altLang="cs-CZ" sz="2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</a:rPr>
                        <a:t>Ing. Gabriela Bendová Karpytová</a:t>
                      </a:r>
                    </a:p>
                  </a:txBody>
                  <a:tcPr marT="45736" marB="4573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73090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20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</a:rPr>
                        <a:t>TÉMATICKÝ CELEK</a:t>
                      </a:r>
                      <a:endParaRPr kumimoji="0" lang="cs-CZ" altLang="cs-CZ" sz="2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20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</a:rPr>
                        <a:t>Algebraické výrazy</a:t>
                      </a:r>
                    </a:p>
                  </a:txBody>
                  <a:tcPr marT="45736" marB="4573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03366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20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</a:rPr>
                        <a:t>ROČNÍK</a:t>
                      </a:r>
                      <a:endParaRPr kumimoji="0" lang="cs-CZ" altLang="cs-CZ" sz="2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</a:rPr>
                        <a:t>1. ročník, maturitní odbor</a:t>
                      </a:r>
                    </a:p>
                  </a:txBody>
                  <a:tcPr marT="45736" marB="4573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11307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20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</a:rPr>
                        <a:t>DATUM TVORBY</a:t>
                      </a:r>
                      <a:endParaRPr kumimoji="0" lang="cs-CZ" altLang="cs-CZ" sz="20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20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</a:rPr>
                        <a:t>Leden 2013</a:t>
                      </a:r>
                    </a:p>
                  </a:txBody>
                  <a:tcPr marT="45736" marB="4573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pic>
        <p:nvPicPr>
          <p:cNvPr id="4124" name="Picture 2" descr="http://mi21.vsb.cz/sites/mi21.vsb.cz/files/img/OPVK_hor_zakladni_logolink_CB_cz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188" y="549275"/>
            <a:ext cx="7740650" cy="16652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28650" y="981075"/>
            <a:ext cx="7886700" cy="5195888"/>
          </a:xfrm>
        </p:spPr>
        <p:txBody>
          <a:bodyPr/>
          <a:lstStyle/>
          <a:p>
            <a:pPr marL="0" indent="0" fontAlgn="auto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r>
              <a:rPr lang="cs-CZ" sz="3200" b="1" dirty="0" smtClean="0"/>
              <a:t>Anotace: </a:t>
            </a:r>
          </a:p>
          <a:p>
            <a:pPr marL="0" indent="0" fontAlgn="auto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r>
              <a:rPr lang="cs-CZ" altLang="cs-CZ" sz="2800" dirty="0" smtClean="0"/>
              <a:t>Tento materiál slouží k opakování základních znalostí v oblasti lomených výrazů a prohloubení daných znalostí. Prezentaci je možno využít jako pomůcku při výkladu daného tématu s konkrétními příklady.</a:t>
            </a:r>
          </a:p>
          <a:p>
            <a:pPr marL="0" indent="0" fontAlgn="auto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endParaRPr lang="cs-CZ" altLang="cs-CZ" sz="2800" dirty="0" smtClean="0"/>
          </a:p>
          <a:p>
            <a:pPr marL="0" indent="0" fontAlgn="auto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r>
              <a:rPr lang="cs-CZ" sz="3200" b="1" dirty="0" smtClean="0"/>
              <a:t>Metodické pokyny:</a:t>
            </a:r>
          </a:p>
          <a:p>
            <a:pPr marL="0" indent="0" fontAlgn="auto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r>
              <a:rPr lang="cs-CZ" altLang="cs-CZ" sz="2800" dirty="0" smtClean="0"/>
              <a:t>Pro využití tohoto materiálu v hodině je potřeba mít k dispozici počítač nebo notebook, dataprojektor, promítací plochu a příslušné programové vybavení. </a:t>
            </a:r>
          </a:p>
          <a:p>
            <a:pPr fontAlgn="auto">
              <a:spcAft>
                <a:spcPts val="0"/>
              </a:spcAft>
              <a:defRPr/>
            </a:pPr>
            <a:endParaRPr lang="cs-CZ" dirty="0" smtClean="0"/>
          </a:p>
          <a:p>
            <a:pPr fontAlgn="auto">
              <a:spcAft>
                <a:spcPts val="0"/>
              </a:spcAft>
              <a:defRPr/>
            </a:pPr>
            <a:endParaRPr lang="cs-CZ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ctrTitle"/>
          </p:nvPr>
        </p:nvSpPr>
        <p:spPr>
          <a:xfrm>
            <a:off x="1115616" y="2780928"/>
            <a:ext cx="6858000" cy="1194650"/>
          </a:xfrm>
        </p:spPr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b="1" dirty="0" smtClean="0"/>
              <a:t>LOMENÉ VÝRAZY</a:t>
            </a:r>
            <a:endParaRPr lang="cs-CZ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 altLang="cs-CZ" sz="4000" b="1" dirty="0" smtClean="0"/>
              <a:t>Lomené výrazy</a:t>
            </a:r>
          </a:p>
        </p:txBody>
      </p:sp>
      <p:sp>
        <p:nvSpPr>
          <p:cNvPr id="7171" name="Rectangle 3"/>
          <p:cNvSpPr>
            <a:spLocks noGrp="1" noChangeArrowheads="1"/>
          </p:cNvSpPr>
          <p:nvPr>
            <p:ph idx="1"/>
          </p:nvPr>
        </p:nvSpPr>
        <p:spPr bwMode="auto"/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r>
              <a:rPr lang="cs-CZ" altLang="cs-CZ" sz="3600" dirty="0" smtClean="0"/>
              <a:t>Lomený výraz je zlomek, v jehož </a:t>
            </a:r>
            <a:r>
              <a:rPr lang="cs-CZ" altLang="cs-CZ" sz="3600" b="1" dirty="0" smtClean="0"/>
              <a:t>čitateli nebo jmenovateli jsou výrazy </a:t>
            </a:r>
            <a:r>
              <a:rPr lang="cs-CZ" altLang="cs-CZ" sz="3600" dirty="0" smtClean="0"/>
              <a:t>obsahující proměnné</a:t>
            </a:r>
          </a:p>
          <a:p>
            <a:r>
              <a:rPr lang="cs-CZ" altLang="cs-CZ" sz="3600" dirty="0" smtClean="0"/>
              <a:t>S lomenými výrazy pracujeme </a:t>
            </a:r>
            <a:r>
              <a:rPr lang="cs-CZ" altLang="cs-CZ" sz="3600" b="1" dirty="0" smtClean="0"/>
              <a:t>obdobně jako se zlomky</a:t>
            </a:r>
            <a:r>
              <a:rPr lang="cs-CZ" altLang="cs-CZ" sz="3600" dirty="0"/>
              <a:t> </a:t>
            </a:r>
            <a:r>
              <a:rPr lang="cs-CZ" altLang="cs-CZ" sz="3600" dirty="0" smtClean="0"/>
              <a:t>→ jmenovatel lomeného výrazu </a:t>
            </a:r>
            <a:r>
              <a:rPr lang="cs-CZ" altLang="cs-CZ" sz="3600" b="1" dirty="0" smtClean="0"/>
              <a:t>nesmí být roven nule</a:t>
            </a:r>
            <a:r>
              <a:rPr lang="cs-CZ" altLang="cs-CZ" sz="3600" dirty="0"/>
              <a:t> </a:t>
            </a:r>
            <a:r>
              <a:rPr lang="cs-CZ" altLang="cs-CZ" sz="3600" dirty="0" smtClean="0"/>
              <a:t>→ určujeme podmínky, za kterých má lomený výraz smysl</a:t>
            </a:r>
            <a:endParaRPr lang="cs-CZ" altLang="cs-CZ" sz="3600" dirty="0"/>
          </a:p>
          <a:p>
            <a:endParaRPr lang="cs-CZ" altLang="cs-CZ" sz="2800" dirty="0" smtClean="0"/>
          </a:p>
          <a:p>
            <a:endParaRPr lang="cs-CZ" altLang="cs-CZ" sz="2800" dirty="0" smtClean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3600" b="1" dirty="0" smtClean="0"/>
              <a:t>Vzorový příklad 1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Rozšiřování lomených výrazů</a:t>
            </a:r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Zástupný symbol pro obsah 2"/>
              <p:cNvSpPr>
                <a:spLocks noGrp="1"/>
              </p:cNvSpPr>
              <p:nvPr>
                <p:ph idx="1"/>
              </p:nvPr>
            </p:nvSpPr>
            <p:spPr/>
            <p:txBody>
              <a:bodyPr/>
              <a:lstStyle/>
              <a:p>
                <a:pPr marL="0" indent="0">
                  <a:buNone/>
                </a:pPr>
                <a:r>
                  <a:rPr lang="cs-CZ" sz="2800" dirty="0" smtClean="0"/>
                  <a:t>Rozšiřte lomený výraz tak, aby jeho jmenovatel byl roven výrazu </a:t>
                </a:r>
                <a14:m>
                  <m:oMath xmlns:m="http://schemas.openxmlformats.org/officeDocument/2006/math">
                    <m:r>
                      <a:rPr lang="cs-CZ" sz="2800" b="0" i="1" smtClean="0">
                        <a:latin typeface="Cambria Math" panose="02040503050406030204" pitchFamily="18" charset="0"/>
                      </a:rPr>
                      <m:t>6</m:t>
                    </m:r>
                    <m:r>
                      <a:rPr lang="cs-CZ" sz="2800" b="0" i="1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∙</m:t>
                    </m:r>
                    <m:sSup>
                      <m:sSupPr>
                        <m:ctrlPr>
                          <a:rPr lang="cs-CZ" sz="2800" b="0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</m:ctrlPr>
                      </m:sSupPr>
                      <m:e>
                        <m:d>
                          <m:dPr>
                            <m:ctrlPr>
                              <a:rPr lang="cs-CZ" sz="2800" b="0" i="1" smtClean="0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</m:ctrlPr>
                          </m:dPr>
                          <m:e>
                            <m:r>
                              <a:rPr lang="cs-CZ" sz="2800" b="0" i="1" smtClean="0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  <m:t>𝑥</m:t>
                            </m:r>
                            <m:r>
                              <a:rPr lang="cs-CZ" sz="2800" b="0" i="1" smtClean="0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  <m:t>+2</m:t>
                            </m:r>
                          </m:e>
                        </m:d>
                      </m:e>
                      <m:sup>
                        <m:r>
                          <a:rPr lang="cs-CZ" sz="2800" b="0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2</m:t>
                        </m:r>
                      </m:sup>
                    </m:sSup>
                  </m:oMath>
                </a14:m>
                <a:r>
                  <a:rPr lang="cs-CZ" sz="2800" dirty="0" smtClean="0"/>
                  <a:t>:</a:t>
                </a:r>
              </a:p>
              <a:p>
                <a:pPr marL="0" indent="0">
                  <a:buNone/>
                </a:pPr>
                <a:endParaRPr lang="cs-CZ" dirty="0"/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sz="2400" i="1" smtClean="0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cs-CZ" sz="2400" b="0" i="1" smtClean="0">
                              <a:latin typeface="Cambria Math" panose="02040503050406030204" pitchFamily="18" charset="0"/>
                            </a:rPr>
                            <m:t>2</m:t>
                          </m:r>
                          <m:r>
                            <a:rPr lang="cs-CZ" sz="2400" b="0" i="1" smtClean="0">
                              <a:latin typeface="Cambria Math" panose="02040503050406030204" pitchFamily="18" charset="0"/>
                            </a:rPr>
                            <m:t>𝑥</m:t>
                          </m:r>
                          <m:r>
                            <a:rPr lang="cs-CZ" sz="2400" b="0" i="1" smtClean="0">
                              <a:latin typeface="Cambria Math" panose="02040503050406030204" pitchFamily="18" charset="0"/>
                            </a:rPr>
                            <m:t>−1</m:t>
                          </m:r>
                        </m:num>
                        <m:den>
                          <m:r>
                            <a:rPr lang="cs-CZ" sz="2400" b="0" i="1" smtClean="0">
                              <a:latin typeface="Cambria Math" panose="02040503050406030204" pitchFamily="18" charset="0"/>
                            </a:rPr>
                            <m:t>2</m:t>
                          </m:r>
                          <m:r>
                            <a:rPr lang="cs-CZ" sz="2400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∙(</m:t>
                          </m:r>
                          <m:r>
                            <a:rPr lang="cs-CZ" sz="2400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𝑥</m:t>
                          </m:r>
                          <m:r>
                            <a:rPr lang="cs-CZ" sz="2400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+2)</m:t>
                          </m:r>
                        </m:den>
                      </m:f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blipFill rotWithShape="0">
                <a:blip r:embed="rId2"/>
                <a:stretch>
                  <a:fillRect l="-1546" t="-2241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7250519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3600" b="1" dirty="0" smtClean="0"/>
              <a:t>Vzorový příklad 1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>Rozšiřování lomených </a:t>
            </a:r>
            <a:r>
              <a:rPr lang="cs-CZ" dirty="0" smtClean="0"/>
              <a:t>výrazů – řešení</a:t>
            </a:r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Zástupný symbol pro obsah 2"/>
              <p:cNvSpPr>
                <a:spLocks noGrp="1"/>
              </p:cNvSpPr>
              <p:nvPr>
                <p:ph idx="1"/>
              </p:nvPr>
            </p:nvSpPr>
            <p:spPr/>
            <p:txBody>
              <a:bodyPr/>
              <a:lstStyle/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sz="2400" i="1" smtClean="0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cs-CZ" sz="2400" b="0" i="1" smtClean="0">
                              <a:latin typeface="Cambria Math" panose="02040503050406030204" pitchFamily="18" charset="0"/>
                            </a:rPr>
                            <m:t>2</m:t>
                          </m:r>
                          <m:r>
                            <a:rPr lang="cs-CZ" sz="2400" b="0" i="1" smtClean="0">
                              <a:latin typeface="Cambria Math" panose="02040503050406030204" pitchFamily="18" charset="0"/>
                            </a:rPr>
                            <m:t>𝑥</m:t>
                          </m:r>
                          <m:r>
                            <a:rPr lang="cs-CZ" sz="2400" b="0" i="1" smtClean="0">
                              <a:latin typeface="Cambria Math" panose="02040503050406030204" pitchFamily="18" charset="0"/>
                            </a:rPr>
                            <m:t>−1</m:t>
                          </m:r>
                        </m:num>
                        <m:den>
                          <m:r>
                            <a:rPr lang="cs-CZ" sz="2400" b="0" i="1" smtClean="0">
                              <a:latin typeface="Cambria Math" panose="02040503050406030204" pitchFamily="18" charset="0"/>
                            </a:rPr>
                            <m:t>2</m:t>
                          </m:r>
                          <m:r>
                            <a:rPr lang="cs-CZ" sz="2400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∙(</m:t>
                          </m:r>
                          <m:r>
                            <a:rPr lang="cs-CZ" sz="2400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𝑥</m:t>
                          </m:r>
                          <m:r>
                            <a:rPr lang="cs-CZ" sz="2400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+2)</m:t>
                          </m:r>
                        </m:den>
                      </m:f>
                      <m:r>
                        <a:rPr lang="cs-CZ" sz="2400" b="0" i="1" smtClean="0">
                          <a:latin typeface="Cambria Math" panose="02040503050406030204" pitchFamily="18" charset="0"/>
                        </a:rPr>
                        <m:t>=</m:t>
                      </m:r>
                      <m:f>
                        <m:fPr>
                          <m:ctrlPr>
                            <a:rPr lang="cs-CZ" sz="2400" b="0" i="1" smtClean="0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cs-CZ" sz="2400" b="1" i="1" smtClean="0">
                              <a:solidFill>
                                <a:srgbClr val="00B0F0"/>
                              </a:solidFill>
                              <a:latin typeface="Cambria Math" panose="02040503050406030204" pitchFamily="18" charset="0"/>
                            </a:rPr>
                            <m:t>?</m:t>
                          </m:r>
                        </m:num>
                        <m:den>
                          <m:r>
                            <a:rPr lang="cs-CZ" sz="2400" b="0" i="1" smtClean="0">
                              <a:latin typeface="Cambria Math" panose="02040503050406030204" pitchFamily="18" charset="0"/>
                            </a:rPr>
                            <m:t>6</m:t>
                          </m:r>
                          <m:r>
                            <a:rPr lang="cs-CZ" sz="2400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∙</m:t>
                          </m:r>
                          <m:sSup>
                            <m:sSupPr>
                              <m:ctrlPr>
                                <a:rPr lang="cs-CZ" sz="2400" b="0" i="1" smtClean="0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</m:ctrlPr>
                            </m:sSupPr>
                            <m:e>
                              <m:d>
                                <m:dPr>
                                  <m:ctrlPr>
                                    <a:rPr lang="cs-CZ" sz="2400" b="0" i="1" smtClean="0">
                                      <a:latin typeface="Cambria Math" panose="02040503050406030204" pitchFamily="18" charset="0"/>
                                      <a:ea typeface="Cambria Math" panose="02040503050406030204" pitchFamily="18" charset="0"/>
                                    </a:rPr>
                                  </m:ctrlPr>
                                </m:dPr>
                                <m:e>
                                  <m:r>
                                    <a:rPr lang="cs-CZ" sz="2400" b="0" i="1" smtClean="0">
                                      <a:latin typeface="Cambria Math" panose="02040503050406030204" pitchFamily="18" charset="0"/>
                                      <a:ea typeface="Cambria Math" panose="02040503050406030204" pitchFamily="18" charset="0"/>
                                    </a:rPr>
                                    <m:t>𝑥</m:t>
                                  </m:r>
                                  <m:r>
                                    <a:rPr lang="cs-CZ" sz="2400" b="0" i="1" smtClean="0">
                                      <a:latin typeface="Cambria Math" panose="02040503050406030204" pitchFamily="18" charset="0"/>
                                      <a:ea typeface="Cambria Math" panose="02040503050406030204" pitchFamily="18" charset="0"/>
                                    </a:rPr>
                                    <m:t>+2</m:t>
                                  </m:r>
                                </m:e>
                              </m:d>
                            </m:e>
                            <m:sup>
                              <m:r>
                                <a:rPr lang="cs-CZ" sz="2400" b="0" i="1" smtClean="0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  <m:t>2</m:t>
                              </m:r>
                            </m:sup>
                          </m:sSup>
                        </m:den>
                      </m:f>
                    </m:oMath>
                  </m:oMathPara>
                </a14:m>
                <a:endParaRPr lang="cs-CZ" dirty="0" smtClean="0"/>
              </a:p>
              <a:p>
                <a:pPr marL="0" indent="0">
                  <a:buNone/>
                </a:pPr>
                <a:endParaRPr lang="cs-CZ" dirty="0"/>
              </a:p>
              <a:p>
                <a:pPr marL="0" indent="0">
                  <a:buNone/>
                </a:pPr>
                <a:endParaRPr lang="cs-CZ" dirty="0"/>
              </a:p>
            </p:txBody>
          </p:sp>
        </mc:Choice>
        <mc:Fallback xmlns=""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blipFill rotWithShape="0">
                <a:blip r:embed="rId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" name="TextovéPole 3"/>
              <p:cNvSpPr txBox="1"/>
              <p:nvPr/>
            </p:nvSpPr>
            <p:spPr>
              <a:xfrm>
                <a:off x="2843808" y="2872212"/>
                <a:ext cx="3672410" cy="40011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14:m>
                  <m:oMath xmlns:m="http://schemas.openxmlformats.org/officeDocument/2006/math">
                    <m:r>
                      <a:rPr lang="cs-CZ" sz="2000" b="0" i="1" smtClean="0">
                        <a:latin typeface="Cambria Math" panose="02040503050406030204" pitchFamily="18" charset="0"/>
                      </a:rPr>
                      <m:t>/</m:t>
                    </m:r>
                    <m:r>
                      <a:rPr lang="cs-CZ" sz="2000" b="0" i="1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∙</m:t>
                    </m:r>
                    <m:r>
                      <a:rPr lang="cs-CZ" sz="2000" b="0" i="1" smtClean="0">
                        <a:latin typeface="Cambria Math" panose="02040503050406030204" pitchFamily="18" charset="0"/>
                      </a:rPr>
                      <m:t>3</m:t>
                    </m:r>
                    <m:r>
                      <a:rPr lang="cs-CZ" sz="2000" b="0" i="1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∙</m:t>
                    </m:r>
                    <m:d>
                      <m:dPr>
                        <m:ctrlPr>
                          <a:rPr lang="cs-CZ" sz="2000" b="0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</m:ctrlPr>
                      </m:dPr>
                      <m:e>
                        <m:r>
                          <a:rPr lang="cs-CZ" sz="2000" b="0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𝑥</m:t>
                        </m:r>
                        <m:r>
                          <a:rPr lang="cs-CZ" sz="2000" b="0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+2</m:t>
                        </m:r>
                      </m:e>
                    </m:d>
                  </m:oMath>
                </a14:m>
                <a:r>
                  <a:rPr lang="cs-CZ" sz="2000" b="0" dirty="0" smtClean="0">
                    <a:ea typeface="Cambria Math" panose="02040503050406030204" pitchFamily="18" charset="0"/>
                  </a:rPr>
                  <a:t>  </a:t>
                </a:r>
                <a14:m>
                  <m:oMath xmlns:m="http://schemas.openxmlformats.org/officeDocument/2006/math">
                    <m:r>
                      <a:rPr lang="cs-CZ" sz="2000" b="0" i="1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𝑟𝑒𝑠𝑝</m:t>
                    </m:r>
                    <m:r>
                      <a:rPr lang="cs-CZ" sz="2000" b="0" i="1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. 3</m:t>
                    </m:r>
                    <m:r>
                      <a:rPr lang="cs-CZ" sz="2000" b="0" i="1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𝑥</m:t>
                    </m:r>
                    <m:r>
                      <a:rPr lang="cs-CZ" sz="2000" b="0" i="1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+6</m:t>
                    </m:r>
                  </m:oMath>
                </a14:m>
                <a:endParaRPr lang="cs-CZ" sz="2000" b="0" dirty="0" smtClean="0">
                  <a:ea typeface="Cambria Math" panose="02040503050406030204" pitchFamily="18" charset="0"/>
                </a:endParaRPr>
              </a:p>
            </p:txBody>
          </p:sp>
        </mc:Choice>
        <mc:Fallback xmlns="">
          <p:sp>
            <p:nvSpPr>
              <p:cNvPr id="4" name="TextovéPole 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843808" y="2872212"/>
                <a:ext cx="3672410" cy="400110"/>
              </a:xfrm>
              <a:prstGeom prst="rect">
                <a:avLst/>
              </a:prstGeom>
              <a:blipFill rotWithShape="0">
                <a:blip r:embed="rId3"/>
                <a:stretch>
                  <a:fillRect l="-831" b="-1666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1" name="TextovéPole 10"/>
              <p:cNvSpPr txBox="1"/>
              <p:nvPr/>
            </p:nvSpPr>
            <p:spPr>
              <a:xfrm>
                <a:off x="2374056" y="3616797"/>
                <a:ext cx="4337469" cy="768993"/>
              </a:xfrm>
              <a:prstGeom prst="rect">
                <a:avLst/>
              </a:prstGeom>
              <a:noFill/>
            </p:spPr>
            <p:txBody>
              <a:bodyPr wrap="none" lIns="0" tIns="0" rIns="0" bIns="0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sz="2400" i="1" smtClean="0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cs-CZ" sz="2400" b="0" i="1" smtClean="0">
                              <a:latin typeface="Cambria Math" panose="02040503050406030204" pitchFamily="18" charset="0"/>
                            </a:rPr>
                            <m:t>2</m:t>
                          </m:r>
                          <m:r>
                            <a:rPr lang="cs-CZ" sz="2400" b="0" i="1" smtClean="0">
                              <a:latin typeface="Cambria Math" panose="02040503050406030204" pitchFamily="18" charset="0"/>
                            </a:rPr>
                            <m:t>𝑥</m:t>
                          </m:r>
                          <m:r>
                            <a:rPr lang="cs-CZ" sz="2400" b="0" i="1" smtClean="0">
                              <a:latin typeface="Cambria Math" panose="02040503050406030204" pitchFamily="18" charset="0"/>
                            </a:rPr>
                            <m:t>−1</m:t>
                          </m:r>
                        </m:num>
                        <m:den>
                          <m:r>
                            <a:rPr lang="cs-CZ" sz="2400" b="0" i="1" smtClean="0">
                              <a:latin typeface="Cambria Math" panose="02040503050406030204" pitchFamily="18" charset="0"/>
                            </a:rPr>
                            <m:t>2</m:t>
                          </m:r>
                          <m:r>
                            <a:rPr lang="cs-CZ" sz="2400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∙(</m:t>
                          </m:r>
                          <m:r>
                            <a:rPr lang="cs-CZ" sz="2400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𝑥</m:t>
                          </m:r>
                          <m:r>
                            <a:rPr lang="cs-CZ" sz="2400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+2)</m:t>
                          </m:r>
                        </m:den>
                      </m:f>
                      <m:r>
                        <a:rPr lang="cs-CZ" sz="2400" b="0" i="1" smtClean="0">
                          <a:latin typeface="Cambria Math" panose="02040503050406030204" pitchFamily="18" charset="0"/>
                        </a:rPr>
                        <m:t>=</m:t>
                      </m:r>
                      <m:f>
                        <m:fPr>
                          <m:ctrlPr>
                            <a:rPr lang="cs-CZ" sz="2400" b="0" i="1" smtClean="0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cs-CZ" sz="2400" b="0" i="1" smtClean="0">
                              <a:latin typeface="Cambria Math" panose="02040503050406030204" pitchFamily="18" charset="0"/>
                            </a:rPr>
                            <m:t>(2</m:t>
                          </m:r>
                          <m:r>
                            <a:rPr lang="cs-CZ" sz="2400" b="0" i="1" smtClean="0">
                              <a:latin typeface="Cambria Math" panose="02040503050406030204" pitchFamily="18" charset="0"/>
                            </a:rPr>
                            <m:t>𝑥</m:t>
                          </m:r>
                          <m:r>
                            <a:rPr lang="cs-CZ" sz="2400" b="0" i="1" smtClean="0">
                              <a:latin typeface="Cambria Math" panose="02040503050406030204" pitchFamily="18" charset="0"/>
                            </a:rPr>
                            <m:t>−1)∙</m:t>
                          </m:r>
                          <m:r>
                            <a:rPr lang="cs-CZ" sz="2400" b="1" i="1" smtClean="0">
                              <a:solidFill>
                                <a:schemeClr val="accent1"/>
                              </a:solidFill>
                              <a:latin typeface="Cambria Math" panose="02040503050406030204" pitchFamily="18" charset="0"/>
                            </a:rPr>
                            <m:t>(</m:t>
                          </m:r>
                          <m:r>
                            <a:rPr lang="cs-CZ" sz="2400" b="1" i="1" smtClean="0">
                              <a:solidFill>
                                <a:schemeClr val="accent1"/>
                              </a:solidFill>
                              <a:latin typeface="Cambria Math" panose="02040503050406030204" pitchFamily="18" charset="0"/>
                            </a:rPr>
                            <m:t>𝟑</m:t>
                          </m:r>
                          <m:r>
                            <a:rPr lang="cs-CZ" sz="2400" b="1" i="1" smtClean="0">
                              <a:solidFill>
                                <a:schemeClr val="accent1"/>
                              </a:solidFill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𝒙</m:t>
                          </m:r>
                          <m:r>
                            <a:rPr lang="cs-CZ" sz="2400" b="1" i="1" smtClean="0">
                              <a:solidFill>
                                <a:schemeClr val="accent1"/>
                              </a:solidFill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+</m:t>
                          </m:r>
                          <m:r>
                            <a:rPr lang="cs-CZ" sz="2400" b="1" i="1" smtClean="0">
                              <a:solidFill>
                                <a:schemeClr val="accent1"/>
                              </a:solidFill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𝟔</m:t>
                          </m:r>
                          <m:r>
                            <a:rPr lang="cs-CZ" sz="2400" b="1" i="1" smtClean="0">
                              <a:solidFill>
                                <a:schemeClr val="accent1"/>
                              </a:solidFill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)</m:t>
                          </m:r>
                        </m:num>
                        <m:den>
                          <m:r>
                            <a:rPr lang="cs-CZ" sz="2400" b="0" i="1" smtClean="0">
                              <a:latin typeface="Cambria Math" panose="02040503050406030204" pitchFamily="18" charset="0"/>
                            </a:rPr>
                            <m:t>6</m:t>
                          </m:r>
                          <m:r>
                            <a:rPr lang="cs-CZ" sz="2400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∙</m:t>
                          </m:r>
                          <m:sSup>
                            <m:sSupPr>
                              <m:ctrlPr>
                                <a:rPr lang="cs-CZ" sz="2400" b="0" i="1" smtClean="0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</m:ctrlPr>
                            </m:sSupPr>
                            <m:e>
                              <m:d>
                                <m:dPr>
                                  <m:ctrlPr>
                                    <a:rPr lang="cs-CZ" sz="2400" b="0" i="1" smtClean="0">
                                      <a:latin typeface="Cambria Math" panose="02040503050406030204" pitchFamily="18" charset="0"/>
                                      <a:ea typeface="Cambria Math" panose="02040503050406030204" pitchFamily="18" charset="0"/>
                                    </a:rPr>
                                  </m:ctrlPr>
                                </m:dPr>
                                <m:e>
                                  <m:r>
                                    <a:rPr lang="cs-CZ" sz="2400" b="0" i="1" smtClean="0">
                                      <a:latin typeface="Cambria Math" panose="02040503050406030204" pitchFamily="18" charset="0"/>
                                      <a:ea typeface="Cambria Math" panose="02040503050406030204" pitchFamily="18" charset="0"/>
                                    </a:rPr>
                                    <m:t>𝑥</m:t>
                                  </m:r>
                                  <m:r>
                                    <a:rPr lang="cs-CZ" sz="2400" b="0" i="1" smtClean="0">
                                      <a:latin typeface="Cambria Math" panose="02040503050406030204" pitchFamily="18" charset="0"/>
                                      <a:ea typeface="Cambria Math" panose="02040503050406030204" pitchFamily="18" charset="0"/>
                                    </a:rPr>
                                    <m:t>+2</m:t>
                                  </m:r>
                                </m:e>
                              </m:d>
                            </m:e>
                            <m:sup>
                              <m:r>
                                <a:rPr lang="cs-CZ" sz="2400" b="0" i="1" smtClean="0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  <m:t>2</m:t>
                              </m:r>
                            </m:sup>
                          </m:sSup>
                        </m:den>
                      </m:f>
                    </m:oMath>
                  </m:oMathPara>
                </a14:m>
                <a:endParaRPr lang="cs-CZ" sz="2800" dirty="0"/>
              </a:p>
            </p:txBody>
          </p:sp>
        </mc:Choice>
        <mc:Fallback xmlns="">
          <p:sp>
            <p:nvSpPr>
              <p:cNvPr id="11" name="TextovéPole 1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374056" y="3616797"/>
                <a:ext cx="4337469" cy="768993"/>
              </a:xfrm>
              <a:prstGeom prst="rect">
                <a:avLst/>
              </a:prstGeom>
              <a:blipFill rotWithShape="0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2" name="TextovéPole 11"/>
              <p:cNvSpPr txBox="1"/>
              <p:nvPr/>
            </p:nvSpPr>
            <p:spPr>
              <a:xfrm>
                <a:off x="2403264" y="4520727"/>
                <a:ext cx="4527201" cy="816057"/>
              </a:xfrm>
              <a:prstGeom prst="rect">
                <a:avLst/>
              </a:prstGeom>
              <a:noFill/>
            </p:spPr>
            <p:txBody>
              <a:bodyPr wrap="none" lIns="0" tIns="0" rIns="0" bIns="0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sz="2400" i="1" smtClean="0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cs-CZ" sz="2400" b="0" i="1" smtClean="0">
                              <a:latin typeface="Cambria Math" panose="02040503050406030204" pitchFamily="18" charset="0"/>
                            </a:rPr>
                            <m:t>2</m:t>
                          </m:r>
                          <m:r>
                            <a:rPr lang="cs-CZ" sz="2400" b="0" i="1" smtClean="0">
                              <a:latin typeface="Cambria Math" panose="02040503050406030204" pitchFamily="18" charset="0"/>
                            </a:rPr>
                            <m:t>𝑥</m:t>
                          </m:r>
                          <m:r>
                            <a:rPr lang="cs-CZ" sz="2400" b="0" i="1" smtClean="0">
                              <a:latin typeface="Cambria Math" panose="02040503050406030204" pitchFamily="18" charset="0"/>
                            </a:rPr>
                            <m:t>−1</m:t>
                          </m:r>
                        </m:num>
                        <m:den>
                          <m:r>
                            <a:rPr lang="cs-CZ" sz="2400" b="0" i="1" smtClean="0">
                              <a:latin typeface="Cambria Math" panose="02040503050406030204" pitchFamily="18" charset="0"/>
                            </a:rPr>
                            <m:t>2</m:t>
                          </m:r>
                          <m:r>
                            <a:rPr lang="cs-CZ" sz="2400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∙(</m:t>
                          </m:r>
                          <m:r>
                            <a:rPr lang="cs-CZ" sz="2400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𝑥</m:t>
                          </m:r>
                          <m:r>
                            <a:rPr lang="cs-CZ" sz="2400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+2)</m:t>
                          </m:r>
                        </m:den>
                      </m:f>
                      <m:r>
                        <a:rPr lang="cs-CZ" sz="2400" b="0" i="1" smtClean="0">
                          <a:latin typeface="Cambria Math" panose="02040503050406030204" pitchFamily="18" charset="0"/>
                        </a:rPr>
                        <m:t>=</m:t>
                      </m:r>
                      <m:f>
                        <m:fPr>
                          <m:ctrlPr>
                            <a:rPr lang="cs-CZ" sz="2400" i="1" smtClean="0">
                              <a:solidFill>
                                <a:schemeClr val="tx1"/>
                              </a:solidFill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cs-CZ" sz="2400" b="0" i="1">
                              <a:solidFill>
                                <a:schemeClr val="tx1"/>
                              </a:solidFill>
                              <a:latin typeface="Cambria Math" panose="02040503050406030204" pitchFamily="18" charset="0"/>
                            </a:rPr>
                            <m:t>6</m:t>
                          </m:r>
                          <m:sSup>
                            <m:sSupPr>
                              <m:ctrlPr>
                                <a:rPr lang="cs-CZ" sz="2400" i="1">
                                  <a:solidFill>
                                    <a:schemeClr val="tx1"/>
                                  </a:solidFill>
                                  <a:latin typeface="Cambria Math" panose="02040503050406030204" pitchFamily="18" charset="0"/>
                                </a:rPr>
                              </m:ctrlPr>
                            </m:sSupPr>
                            <m:e>
                              <m:r>
                                <a:rPr lang="cs-CZ" sz="2400" b="0" i="1">
                                  <a:solidFill>
                                    <a:schemeClr val="tx1"/>
                                  </a:solidFill>
                                  <a:latin typeface="Cambria Math" panose="02040503050406030204" pitchFamily="18" charset="0"/>
                                </a:rPr>
                                <m:t>𝑥</m:t>
                              </m:r>
                            </m:e>
                            <m:sup>
                              <m:r>
                                <a:rPr lang="cs-CZ" sz="2400" b="0" i="1">
                                  <a:solidFill>
                                    <a:schemeClr val="tx1"/>
                                  </a:solidFill>
                                  <a:latin typeface="Cambria Math" panose="02040503050406030204" pitchFamily="18" charset="0"/>
                                </a:rPr>
                                <m:t>2</m:t>
                              </m:r>
                            </m:sup>
                          </m:sSup>
                          <m:r>
                            <a:rPr lang="cs-CZ" sz="2400" b="0" i="1" smtClean="0">
                              <a:solidFill>
                                <a:schemeClr val="tx1"/>
                              </a:solidFill>
                              <a:latin typeface="Cambria Math" panose="02040503050406030204" pitchFamily="18" charset="0"/>
                            </a:rPr>
                            <m:t>+12</m:t>
                          </m:r>
                          <m:r>
                            <a:rPr lang="cs-CZ" sz="2400" b="0" i="1" smtClean="0">
                              <a:solidFill>
                                <a:schemeClr val="tx1"/>
                              </a:solidFill>
                              <a:latin typeface="Cambria Math" panose="02040503050406030204" pitchFamily="18" charset="0"/>
                            </a:rPr>
                            <m:t>𝑥</m:t>
                          </m:r>
                          <m:r>
                            <a:rPr lang="cs-CZ" sz="2400" b="0" i="1" smtClean="0">
                              <a:solidFill>
                                <a:schemeClr val="tx1"/>
                              </a:solidFill>
                              <a:latin typeface="Cambria Math" panose="02040503050406030204" pitchFamily="18" charset="0"/>
                            </a:rPr>
                            <m:t>−3</m:t>
                          </m:r>
                          <m:r>
                            <a:rPr lang="cs-CZ" sz="2400" b="0" i="1" smtClean="0">
                              <a:solidFill>
                                <a:schemeClr val="tx1"/>
                              </a:solidFill>
                              <a:latin typeface="Cambria Math" panose="02040503050406030204" pitchFamily="18" charset="0"/>
                            </a:rPr>
                            <m:t>𝑥</m:t>
                          </m:r>
                          <m:r>
                            <a:rPr lang="cs-CZ" sz="2400" b="0" i="1">
                              <a:solidFill>
                                <a:schemeClr val="tx1"/>
                              </a:solidFill>
                              <a:latin typeface="Cambria Math" panose="02040503050406030204" pitchFamily="18" charset="0"/>
                            </a:rPr>
                            <m:t>−</m:t>
                          </m:r>
                          <m:r>
                            <a:rPr lang="cs-CZ" sz="2400" b="0" i="1">
                              <a:solidFill>
                                <a:schemeClr val="tx1"/>
                              </a:solidFill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6</m:t>
                          </m:r>
                        </m:num>
                        <m:den>
                          <m:r>
                            <a:rPr lang="cs-CZ" sz="2400" b="0" i="1">
                              <a:solidFill>
                                <a:schemeClr val="tx1"/>
                              </a:solidFill>
                              <a:latin typeface="Cambria Math" panose="02040503050406030204" pitchFamily="18" charset="0"/>
                            </a:rPr>
                            <m:t>6</m:t>
                          </m:r>
                          <m:r>
                            <a:rPr lang="cs-CZ" sz="2400" b="0" i="1">
                              <a:solidFill>
                                <a:schemeClr val="tx1"/>
                              </a:solidFill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∙</m:t>
                          </m:r>
                          <m:sSup>
                            <m:sSupPr>
                              <m:ctrlPr>
                                <a:rPr lang="cs-CZ" sz="2400" i="1">
                                  <a:solidFill>
                                    <a:schemeClr val="tx1"/>
                                  </a:solidFill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</m:ctrlPr>
                            </m:sSupPr>
                            <m:e>
                              <m:d>
                                <m:dPr>
                                  <m:ctrlPr>
                                    <a:rPr lang="cs-CZ" sz="2400" i="1">
                                      <a:solidFill>
                                        <a:schemeClr val="tx1"/>
                                      </a:solidFill>
                                      <a:latin typeface="Cambria Math" panose="02040503050406030204" pitchFamily="18" charset="0"/>
                                      <a:ea typeface="Cambria Math" panose="02040503050406030204" pitchFamily="18" charset="0"/>
                                    </a:rPr>
                                  </m:ctrlPr>
                                </m:dPr>
                                <m:e>
                                  <m:r>
                                    <a:rPr lang="cs-CZ" sz="2400" b="0" i="1">
                                      <a:solidFill>
                                        <a:schemeClr val="tx1"/>
                                      </a:solidFill>
                                      <a:latin typeface="Cambria Math" panose="02040503050406030204" pitchFamily="18" charset="0"/>
                                      <a:ea typeface="Cambria Math" panose="02040503050406030204" pitchFamily="18" charset="0"/>
                                    </a:rPr>
                                    <m:t>𝑥</m:t>
                                  </m:r>
                                  <m:r>
                                    <a:rPr lang="cs-CZ" sz="2400" b="0" i="1">
                                      <a:solidFill>
                                        <a:schemeClr val="tx1"/>
                                      </a:solidFill>
                                      <a:latin typeface="Cambria Math" panose="02040503050406030204" pitchFamily="18" charset="0"/>
                                      <a:ea typeface="Cambria Math" panose="02040503050406030204" pitchFamily="18" charset="0"/>
                                    </a:rPr>
                                    <m:t>+2</m:t>
                                  </m:r>
                                </m:e>
                              </m:d>
                            </m:e>
                            <m:sup>
                              <m:r>
                                <a:rPr lang="cs-CZ" sz="2400" b="0" i="1">
                                  <a:solidFill>
                                    <a:schemeClr val="tx1"/>
                                  </a:solidFill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  <m:t>2</m:t>
                              </m:r>
                            </m:sup>
                          </m:sSup>
                        </m:den>
                      </m:f>
                    </m:oMath>
                  </m:oMathPara>
                </a14:m>
                <a:endParaRPr lang="cs-CZ" sz="2400" i="1" dirty="0" smtClean="0">
                  <a:solidFill>
                    <a:schemeClr val="tx1"/>
                  </a:solidFill>
                  <a:latin typeface="Cambria Math" panose="02040503050406030204" pitchFamily="18" charset="0"/>
                  <a:ea typeface="Cambria Math" panose="02040503050406030204" pitchFamily="18" charset="0"/>
                </a:endParaRPr>
              </a:p>
            </p:txBody>
          </p:sp>
        </mc:Choice>
        <mc:Fallback xmlns="">
          <p:sp>
            <p:nvSpPr>
              <p:cNvPr id="12" name="TextovéPole 1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403264" y="4520727"/>
                <a:ext cx="4527201" cy="816057"/>
              </a:xfrm>
              <a:prstGeom prst="rect">
                <a:avLst/>
              </a:prstGeom>
              <a:blipFill rotWithShape="0"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21" name="Přímá spojnice se šipkou 20"/>
          <p:cNvCxnSpPr/>
          <p:nvPr/>
        </p:nvCxnSpPr>
        <p:spPr>
          <a:xfrm>
            <a:off x="3203848" y="2829493"/>
            <a:ext cx="2376264" cy="0"/>
          </a:xfrm>
          <a:prstGeom prst="straightConnector1">
            <a:avLst/>
          </a:prstGeom>
          <a:ln w="3810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23" name="TextovéPole 22"/>
              <p:cNvSpPr txBox="1"/>
              <p:nvPr/>
            </p:nvSpPr>
            <p:spPr>
              <a:xfrm>
                <a:off x="1927516" y="5573087"/>
                <a:ext cx="4588702" cy="90839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sz="2400" i="1" smtClean="0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cs-CZ" sz="2400" i="1">
                              <a:latin typeface="Cambria Math" panose="02040503050406030204" pitchFamily="18" charset="0"/>
                            </a:rPr>
                            <m:t>2</m:t>
                          </m:r>
                          <m:r>
                            <a:rPr lang="cs-CZ" sz="2400" i="1">
                              <a:latin typeface="Cambria Math" panose="02040503050406030204" pitchFamily="18" charset="0"/>
                            </a:rPr>
                            <m:t>𝑥</m:t>
                          </m:r>
                          <m:r>
                            <a:rPr lang="cs-CZ" sz="2400" i="1">
                              <a:latin typeface="Cambria Math" panose="02040503050406030204" pitchFamily="18" charset="0"/>
                            </a:rPr>
                            <m:t>−1</m:t>
                          </m:r>
                        </m:num>
                        <m:den>
                          <m:r>
                            <a:rPr lang="cs-CZ" sz="2400" i="1">
                              <a:latin typeface="Cambria Math" panose="02040503050406030204" pitchFamily="18" charset="0"/>
                            </a:rPr>
                            <m:t>2</m:t>
                          </m:r>
                          <m:r>
                            <a:rPr lang="cs-CZ" sz="2400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∙(</m:t>
                          </m:r>
                          <m:r>
                            <a:rPr lang="cs-CZ" sz="2400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𝑥</m:t>
                          </m:r>
                          <m:r>
                            <a:rPr lang="cs-CZ" sz="2400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+2)</m:t>
                          </m:r>
                        </m:den>
                      </m:f>
                      <m:r>
                        <a:rPr lang="cs-CZ" sz="2400" b="0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=</m:t>
                      </m:r>
                      <m:f>
                        <m:fPr>
                          <m:ctrlPr>
                            <a:rPr lang="cs-CZ" sz="2400" i="1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cs-CZ" sz="2400" b="1" i="1">
                              <a:solidFill>
                                <a:schemeClr val="accent5">
                                  <a:lumMod val="75000"/>
                                </a:schemeClr>
                              </a:solidFill>
                              <a:latin typeface="Cambria Math" panose="02040503050406030204" pitchFamily="18" charset="0"/>
                            </a:rPr>
                            <m:t>𝟔</m:t>
                          </m:r>
                          <m:sSup>
                            <m:sSupPr>
                              <m:ctrlPr>
                                <a:rPr lang="cs-CZ" sz="2400" b="1" i="1">
                                  <a:solidFill>
                                    <a:schemeClr val="accent5">
                                      <a:lumMod val="75000"/>
                                    </a:schemeClr>
                                  </a:solidFill>
                                  <a:latin typeface="Cambria Math" panose="02040503050406030204" pitchFamily="18" charset="0"/>
                                </a:rPr>
                              </m:ctrlPr>
                            </m:sSupPr>
                            <m:e>
                              <m:r>
                                <a:rPr lang="cs-CZ" sz="2400" b="1" i="1">
                                  <a:solidFill>
                                    <a:schemeClr val="accent5">
                                      <a:lumMod val="75000"/>
                                    </a:schemeClr>
                                  </a:solidFill>
                                  <a:latin typeface="Cambria Math" panose="02040503050406030204" pitchFamily="18" charset="0"/>
                                </a:rPr>
                                <m:t>𝒙</m:t>
                              </m:r>
                            </m:e>
                            <m:sup>
                              <m:r>
                                <a:rPr lang="cs-CZ" sz="2400" b="1" i="1">
                                  <a:solidFill>
                                    <a:schemeClr val="accent5">
                                      <a:lumMod val="75000"/>
                                    </a:schemeClr>
                                  </a:solidFill>
                                  <a:latin typeface="Cambria Math" panose="02040503050406030204" pitchFamily="18" charset="0"/>
                                </a:rPr>
                                <m:t>𝟐</m:t>
                              </m:r>
                            </m:sup>
                          </m:sSup>
                          <m:r>
                            <a:rPr lang="cs-CZ" sz="2400" b="1" i="1">
                              <a:solidFill>
                                <a:schemeClr val="accent5">
                                  <a:lumMod val="75000"/>
                                </a:schemeClr>
                              </a:solidFill>
                              <a:latin typeface="Cambria Math" panose="02040503050406030204" pitchFamily="18" charset="0"/>
                            </a:rPr>
                            <m:t>+</m:t>
                          </m:r>
                          <m:r>
                            <a:rPr lang="cs-CZ" sz="2400" b="1" i="1">
                              <a:solidFill>
                                <a:schemeClr val="accent5">
                                  <a:lumMod val="75000"/>
                                </a:schemeClr>
                              </a:solidFill>
                              <a:latin typeface="Cambria Math" panose="02040503050406030204" pitchFamily="18" charset="0"/>
                            </a:rPr>
                            <m:t>𝟗</m:t>
                          </m:r>
                          <m:r>
                            <a:rPr lang="cs-CZ" sz="2400" b="1" i="1">
                              <a:solidFill>
                                <a:schemeClr val="accent5">
                                  <a:lumMod val="75000"/>
                                </a:schemeClr>
                              </a:solidFill>
                              <a:latin typeface="Cambria Math" panose="02040503050406030204" pitchFamily="18" charset="0"/>
                            </a:rPr>
                            <m:t>𝒙</m:t>
                          </m:r>
                          <m:r>
                            <a:rPr lang="cs-CZ" sz="2400" b="1" i="1">
                              <a:solidFill>
                                <a:schemeClr val="accent5">
                                  <a:lumMod val="75000"/>
                                </a:schemeClr>
                              </a:solidFill>
                              <a:latin typeface="Cambria Math" panose="02040503050406030204" pitchFamily="18" charset="0"/>
                            </a:rPr>
                            <m:t>−</m:t>
                          </m:r>
                          <m:r>
                            <a:rPr lang="cs-CZ" sz="2400" b="1" i="1">
                              <a:solidFill>
                                <a:schemeClr val="accent5">
                                  <a:lumMod val="75000"/>
                                </a:schemeClr>
                              </a:solidFill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𝟔</m:t>
                          </m:r>
                        </m:num>
                        <m:den>
                          <m:r>
                            <a:rPr lang="cs-CZ" sz="2400" i="1">
                              <a:latin typeface="Cambria Math" panose="02040503050406030204" pitchFamily="18" charset="0"/>
                            </a:rPr>
                            <m:t>6</m:t>
                          </m:r>
                          <m:r>
                            <a:rPr lang="cs-CZ" sz="2400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∙</m:t>
                          </m:r>
                          <m:sSup>
                            <m:sSupPr>
                              <m:ctrlPr>
                                <a:rPr lang="cs-CZ" sz="2400" i="1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</m:ctrlPr>
                            </m:sSupPr>
                            <m:e>
                              <m:d>
                                <m:dPr>
                                  <m:ctrlPr>
                                    <a:rPr lang="cs-CZ" sz="2400" i="1">
                                      <a:latin typeface="Cambria Math" panose="02040503050406030204" pitchFamily="18" charset="0"/>
                                      <a:ea typeface="Cambria Math" panose="02040503050406030204" pitchFamily="18" charset="0"/>
                                    </a:rPr>
                                  </m:ctrlPr>
                                </m:dPr>
                                <m:e>
                                  <m:r>
                                    <a:rPr lang="cs-CZ" sz="2400" i="1">
                                      <a:latin typeface="Cambria Math" panose="02040503050406030204" pitchFamily="18" charset="0"/>
                                      <a:ea typeface="Cambria Math" panose="02040503050406030204" pitchFamily="18" charset="0"/>
                                    </a:rPr>
                                    <m:t>𝑥</m:t>
                                  </m:r>
                                  <m:r>
                                    <a:rPr lang="cs-CZ" sz="2400" i="1">
                                      <a:latin typeface="Cambria Math" panose="02040503050406030204" pitchFamily="18" charset="0"/>
                                      <a:ea typeface="Cambria Math" panose="02040503050406030204" pitchFamily="18" charset="0"/>
                                    </a:rPr>
                                    <m:t>+2</m:t>
                                  </m:r>
                                </m:e>
                              </m:d>
                            </m:e>
                            <m:sup>
                              <m:r>
                                <a:rPr lang="cs-CZ" sz="2400" i="1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  <m:t>2</m:t>
                              </m:r>
                            </m:sup>
                          </m:sSup>
                        </m:den>
                      </m:f>
                    </m:oMath>
                  </m:oMathPara>
                </a14:m>
                <a:endParaRPr lang="cs-CZ" sz="2400" dirty="0"/>
              </a:p>
            </p:txBody>
          </p:sp>
        </mc:Choice>
        <mc:Fallback xmlns="">
          <p:sp>
            <p:nvSpPr>
              <p:cNvPr id="23" name="TextovéPole 2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927516" y="5573087"/>
                <a:ext cx="4588702" cy="908390"/>
              </a:xfrm>
              <a:prstGeom prst="rect">
                <a:avLst/>
              </a:prstGeom>
              <a:blipFill rotWithShape="0">
                <a:blip r:embed="rId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4" name="TextovéPole 23"/>
              <p:cNvSpPr txBox="1"/>
              <p:nvPr/>
            </p:nvSpPr>
            <p:spPr>
              <a:xfrm>
                <a:off x="7079230" y="6027282"/>
                <a:ext cx="1436120" cy="46166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400" b="0" i="1" smtClean="0">
                          <a:latin typeface="Cambria Math" panose="02040503050406030204" pitchFamily="18" charset="0"/>
                        </a:rPr>
                        <m:t>𝑥</m:t>
                      </m:r>
                      <m:r>
                        <a:rPr lang="cs-CZ" sz="2400" b="0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≠−2</m:t>
                      </m:r>
                    </m:oMath>
                  </m:oMathPara>
                </a14:m>
                <a:endParaRPr lang="cs-CZ" sz="2400" dirty="0"/>
              </a:p>
            </p:txBody>
          </p:sp>
        </mc:Choice>
        <mc:Fallback xmlns="">
          <p:sp>
            <p:nvSpPr>
              <p:cNvPr id="24" name="TextovéPole 2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079230" y="6027282"/>
                <a:ext cx="1436120" cy="461665"/>
              </a:xfrm>
              <a:prstGeom prst="rect">
                <a:avLst/>
              </a:prstGeom>
              <a:blipFill rotWithShape="0">
                <a:blip r:embed="rId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312272034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11" grpId="0"/>
      <p:bldP spid="12" grpId="0"/>
      <p:bldP spid="23" grpId="0"/>
      <p:bldP spid="24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altLang="cs-CZ" sz="3600" b="1" dirty="0" smtClean="0"/>
              <a:t>Vzorový příklad 2</a:t>
            </a:r>
            <a:r>
              <a:rPr lang="cs-CZ" altLang="cs-CZ" dirty="0" smtClean="0"/>
              <a:t/>
            </a:r>
            <a:br>
              <a:rPr lang="cs-CZ" altLang="cs-CZ" dirty="0" smtClean="0"/>
            </a:br>
            <a:r>
              <a:rPr lang="cs-CZ" altLang="cs-CZ" dirty="0" smtClean="0"/>
              <a:t>Krácení lomených výrazů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8195" name="Zástupný symbol pro obsah 2"/>
              <p:cNvSpPr>
                <a:spLocks noGrp="1"/>
              </p:cNvSpPr>
              <p:nvPr>
                <p:ph idx="1"/>
              </p:nvPr>
            </p:nvSpPr>
            <p:spPr bwMode="auto"/>
            <p:txBody>
              <a:bodyPr wrap="square" numCol="1" anchor="t" anchorCtr="0" compatLnSpc="1">
                <a:prstTxWarp prst="textNoShape">
                  <a:avLst/>
                </a:prstTxWarp>
              </a:bodyPr>
              <a:lstStyle/>
              <a:p>
                <a:pPr marL="0" indent="0">
                  <a:buFont typeface="Arial" panose="020B0604020202020204" pitchFamily="34" charset="0"/>
                  <a:buNone/>
                </a:pPr>
                <a:r>
                  <a:rPr lang="cs-CZ" altLang="cs-CZ" sz="2800" i="1" dirty="0" smtClean="0"/>
                  <a:t>Zjednodušte:</a:t>
                </a:r>
              </a:p>
              <a:p>
                <a:pPr marL="0" indent="0">
                  <a:buFont typeface="Arial" panose="020B0604020202020204" pitchFamily="34" charset="0"/>
                  <a:buNone/>
                </a:pPr>
                <a:endParaRPr lang="cs-CZ" altLang="cs-CZ" sz="2800" i="1" dirty="0" smtClean="0"/>
              </a:p>
              <a:p>
                <a:pPr marL="0" indent="0">
                  <a:buFont typeface="Arial" panose="020B0604020202020204" pitchFamily="34" charset="0"/>
                  <a:buNone/>
                </a:pPr>
                <a:r>
                  <a:rPr lang="cs-CZ" altLang="cs-CZ" sz="3200" dirty="0" smtClean="0"/>
                  <a:t>a)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altLang="cs-CZ" sz="3200" i="1" smtClean="0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cs-CZ" altLang="cs-CZ" sz="3200" b="0" i="1" smtClean="0">
                            <a:latin typeface="Cambria Math" panose="02040503050406030204" pitchFamily="18" charset="0"/>
                          </a:rPr>
                          <m:t>15</m:t>
                        </m:r>
                        <m:sSup>
                          <m:sSupPr>
                            <m:ctrlPr>
                              <a:rPr lang="cs-CZ" altLang="cs-CZ" sz="3200" b="0" i="1" smtClean="0">
                                <a:latin typeface="Cambria Math" panose="02040503050406030204" pitchFamily="18" charset="0"/>
                              </a:rPr>
                            </m:ctrlPr>
                          </m:sSupPr>
                          <m:e>
                            <m:r>
                              <a:rPr lang="cs-CZ" altLang="cs-CZ" sz="3200" b="0" i="1" smtClean="0">
                                <a:latin typeface="Cambria Math" panose="02040503050406030204" pitchFamily="18" charset="0"/>
                              </a:rPr>
                              <m:t>𝑥𝑦</m:t>
                            </m:r>
                          </m:e>
                          <m:sup>
                            <m:r>
                              <a:rPr lang="cs-CZ" altLang="cs-CZ" sz="3200" b="0" i="1" smtClean="0">
                                <a:latin typeface="Cambria Math" panose="02040503050406030204" pitchFamily="18" charset="0"/>
                              </a:rPr>
                              <m:t>2</m:t>
                            </m:r>
                          </m:sup>
                        </m:sSup>
                      </m:num>
                      <m:den>
                        <m:r>
                          <a:rPr lang="cs-CZ" altLang="cs-CZ" sz="3200" b="0" i="1" smtClean="0">
                            <a:latin typeface="Cambria Math" panose="02040503050406030204" pitchFamily="18" charset="0"/>
                          </a:rPr>
                          <m:t>6</m:t>
                        </m:r>
                        <m:sSup>
                          <m:sSupPr>
                            <m:ctrlPr>
                              <a:rPr lang="cs-CZ" altLang="cs-CZ" sz="3200" b="0" i="1" smtClean="0">
                                <a:latin typeface="Cambria Math" panose="02040503050406030204" pitchFamily="18" charset="0"/>
                              </a:rPr>
                            </m:ctrlPr>
                          </m:sSupPr>
                          <m:e>
                            <m:r>
                              <a:rPr lang="cs-CZ" altLang="cs-CZ" sz="3200" b="0" i="1" smtClean="0">
                                <a:latin typeface="Cambria Math" panose="02040503050406030204" pitchFamily="18" charset="0"/>
                              </a:rPr>
                              <m:t>𝑥</m:t>
                            </m:r>
                          </m:e>
                          <m:sup>
                            <m:r>
                              <a:rPr lang="cs-CZ" altLang="cs-CZ" sz="3200" b="0" i="1" smtClean="0">
                                <a:latin typeface="Cambria Math" panose="02040503050406030204" pitchFamily="18" charset="0"/>
                              </a:rPr>
                              <m:t>2</m:t>
                            </m:r>
                          </m:sup>
                        </m:sSup>
                        <m:r>
                          <a:rPr lang="cs-CZ" altLang="cs-CZ" sz="3200" b="0" i="1" smtClean="0">
                            <a:latin typeface="Cambria Math" panose="02040503050406030204" pitchFamily="18" charset="0"/>
                          </a:rPr>
                          <m:t>𝑦</m:t>
                        </m:r>
                      </m:den>
                    </m:f>
                  </m:oMath>
                </a14:m>
                <a:endParaRPr lang="cs-CZ" altLang="cs-CZ" sz="3200" dirty="0" smtClean="0"/>
              </a:p>
              <a:p>
                <a:pPr marL="0" indent="0">
                  <a:buFont typeface="Arial" panose="020B0604020202020204" pitchFamily="34" charset="0"/>
                  <a:buNone/>
                </a:pPr>
                <a:endParaRPr lang="cs-CZ" altLang="cs-CZ" sz="3200" dirty="0" smtClean="0"/>
              </a:p>
              <a:p>
                <a:pPr marL="0" indent="0">
                  <a:buFont typeface="Arial" panose="020B0604020202020204" pitchFamily="34" charset="0"/>
                  <a:buNone/>
                </a:pPr>
                <a:endParaRPr lang="cs-CZ" altLang="cs-CZ" sz="3200" dirty="0" smtClean="0"/>
              </a:p>
              <a:p>
                <a:pPr marL="0" indent="0">
                  <a:buNone/>
                </a:pPr>
                <a:r>
                  <a:rPr lang="cs-CZ" altLang="cs-CZ" sz="3200" dirty="0" smtClean="0"/>
                  <a:t>b)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altLang="cs-CZ" sz="3200" i="1" smtClean="0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sSup>
                          <m:sSupPr>
                            <m:ctrlPr>
                              <a:rPr lang="cs-CZ" altLang="cs-CZ" sz="3200" i="1" smtClean="0">
                                <a:latin typeface="Cambria Math" panose="02040503050406030204" pitchFamily="18" charset="0"/>
                              </a:rPr>
                            </m:ctrlPr>
                          </m:sSupPr>
                          <m:e>
                            <m:r>
                              <a:rPr lang="cs-CZ" altLang="cs-CZ" sz="3200" b="0" i="1" smtClean="0">
                                <a:latin typeface="Cambria Math" panose="02040503050406030204" pitchFamily="18" charset="0"/>
                              </a:rPr>
                              <m:t>𝑥</m:t>
                            </m:r>
                          </m:e>
                          <m:sup>
                            <m:r>
                              <a:rPr lang="cs-CZ" altLang="cs-CZ" sz="3200" b="0" i="1" smtClean="0">
                                <a:latin typeface="Cambria Math" panose="02040503050406030204" pitchFamily="18" charset="0"/>
                              </a:rPr>
                              <m:t>2</m:t>
                            </m:r>
                          </m:sup>
                        </m:sSup>
                        <m:r>
                          <a:rPr lang="cs-CZ" altLang="cs-CZ" sz="3200" b="0" i="1" smtClean="0">
                            <a:latin typeface="Cambria Math" panose="02040503050406030204" pitchFamily="18" charset="0"/>
                          </a:rPr>
                          <m:t>−</m:t>
                        </m:r>
                        <m:r>
                          <a:rPr lang="cs-CZ" altLang="cs-CZ" sz="3200" b="0" i="1" smtClean="0">
                            <a:latin typeface="Cambria Math" panose="02040503050406030204" pitchFamily="18" charset="0"/>
                          </a:rPr>
                          <m:t>𝑥𝑦</m:t>
                        </m:r>
                      </m:num>
                      <m:den>
                        <m:sSup>
                          <m:sSupPr>
                            <m:ctrlPr>
                              <a:rPr lang="cs-CZ" altLang="cs-CZ" sz="3200" i="1">
                                <a:latin typeface="Cambria Math" panose="02040503050406030204" pitchFamily="18" charset="0"/>
                              </a:rPr>
                            </m:ctrlPr>
                          </m:sSupPr>
                          <m:e>
                            <m:r>
                              <a:rPr lang="cs-CZ" altLang="cs-CZ" sz="3200" b="0" i="1" smtClean="0">
                                <a:latin typeface="Cambria Math" panose="02040503050406030204" pitchFamily="18" charset="0"/>
                              </a:rPr>
                              <m:t>𝑦</m:t>
                            </m:r>
                          </m:e>
                          <m:sup>
                            <m:r>
                              <a:rPr lang="cs-CZ" altLang="cs-CZ" sz="3200" b="0" i="1" smtClean="0">
                                <a:latin typeface="Cambria Math" panose="02040503050406030204" pitchFamily="18" charset="0"/>
                              </a:rPr>
                              <m:t>2</m:t>
                            </m:r>
                          </m:sup>
                        </m:sSup>
                        <m:r>
                          <a:rPr lang="cs-CZ" altLang="cs-CZ" sz="3200" b="0" i="1" smtClean="0">
                            <a:latin typeface="Cambria Math" panose="02040503050406030204" pitchFamily="18" charset="0"/>
                          </a:rPr>
                          <m:t>−</m:t>
                        </m:r>
                        <m:r>
                          <a:rPr lang="cs-CZ" altLang="cs-CZ" sz="3200" b="0" i="1" smtClean="0">
                            <a:latin typeface="Cambria Math" panose="02040503050406030204" pitchFamily="18" charset="0"/>
                          </a:rPr>
                          <m:t>𝑥𝑦</m:t>
                        </m:r>
                      </m:den>
                    </m:f>
                  </m:oMath>
                </a14:m>
                <a:endParaRPr lang="cs-CZ" altLang="cs-CZ" sz="3200" dirty="0" smtClean="0"/>
              </a:p>
            </p:txBody>
          </p:sp>
        </mc:Choice>
        <mc:Fallback xmlns="">
          <p:sp>
            <p:nvSpPr>
              <p:cNvPr id="8195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 bwMode="auto">
              <a:blipFill rotWithShape="0">
                <a:blip r:embed="rId2"/>
                <a:stretch>
                  <a:fillRect l="-1932" t="-2241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altLang="cs-CZ" sz="3600" b="1" dirty="0" smtClean="0"/>
              <a:t>Vzorový příklad 2</a:t>
            </a:r>
            <a:r>
              <a:rPr lang="cs-CZ" altLang="cs-CZ" dirty="0" smtClean="0"/>
              <a:t/>
            </a:r>
            <a:br>
              <a:rPr lang="cs-CZ" altLang="cs-CZ" dirty="0" smtClean="0"/>
            </a:br>
            <a:r>
              <a:rPr lang="cs-CZ" altLang="cs-CZ" dirty="0" smtClean="0"/>
              <a:t>Krácení lomených výrazů</a:t>
            </a:r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8195" name="Zástupný symbol pro obsah 2"/>
              <p:cNvSpPr>
                <a:spLocks noGrp="1"/>
              </p:cNvSpPr>
              <p:nvPr>
                <p:ph idx="1"/>
              </p:nvPr>
            </p:nvSpPr>
            <p:spPr bwMode="auto"/>
            <p:txBody>
              <a:bodyPr wrap="square" numCol="1" anchor="t" anchorCtr="0" compatLnSpc="1">
                <a:prstTxWarp prst="textNoShape">
                  <a:avLst/>
                </a:prstTxWarp>
              </a:bodyPr>
              <a:lstStyle/>
              <a:p>
                <a:pPr marL="0" indent="0">
                  <a:buFont typeface="Arial" panose="020B0604020202020204" pitchFamily="34" charset="0"/>
                  <a:buNone/>
                </a:pPr>
                <a:r>
                  <a:rPr lang="cs-CZ" altLang="cs-CZ" sz="2800" i="1" dirty="0" smtClean="0"/>
                  <a:t>Zjednodušte:</a:t>
                </a:r>
              </a:p>
              <a:p>
                <a:pPr marL="0" indent="0">
                  <a:buFont typeface="Arial" panose="020B0604020202020204" pitchFamily="34" charset="0"/>
                  <a:buNone/>
                </a:pPr>
                <a:endParaRPr lang="cs-CZ" altLang="cs-CZ" sz="2800" i="1" dirty="0" smtClean="0"/>
              </a:p>
              <a:p>
                <a:pPr marL="0" indent="0">
                  <a:buNone/>
                </a:pPr>
                <a:r>
                  <a:rPr lang="cs-CZ" altLang="cs-CZ" sz="3200" dirty="0" smtClean="0"/>
                  <a:t>a</a:t>
                </a:r>
                <a:r>
                  <a:rPr lang="cs-CZ" altLang="cs-CZ" sz="3200" dirty="0" smtClean="0"/>
                  <a:t>)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altLang="cs-CZ" sz="3200" i="1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cs-CZ" altLang="cs-CZ" sz="3200" i="1">
                            <a:latin typeface="Cambria Math" panose="02040503050406030204" pitchFamily="18" charset="0"/>
                          </a:rPr>
                          <m:t>15</m:t>
                        </m:r>
                        <m:sSup>
                          <m:sSupPr>
                            <m:ctrlPr>
                              <a:rPr lang="cs-CZ" altLang="cs-CZ" sz="3200" i="1">
                                <a:latin typeface="Cambria Math" panose="02040503050406030204" pitchFamily="18" charset="0"/>
                              </a:rPr>
                            </m:ctrlPr>
                          </m:sSupPr>
                          <m:e>
                            <m:r>
                              <a:rPr lang="cs-CZ" altLang="cs-CZ" sz="3200" i="1">
                                <a:latin typeface="Cambria Math" panose="02040503050406030204" pitchFamily="18" charset="0"/>
                              </a:rPr>
                              <m:t>𝑥𝑦</m:t>
                            </m:r>
                          </m:e>
                          <m:sup>
                            <m:r>
                              <a:rPr lang="cs-CZ" altLang="cs-CZ" sz="3200" i="1">
                                <a:latin typeface="Cambria Math" panose="02040503050406030204" pitchFamily="18" charset="0"/>
                              </a:rPr>
                              <m:t>2</m:t>
                            </m:r>
                          </m:sup>
                        </m:sSup>
                      </m:num>
                      <m:den>
                        <m:r>
                          <a:rPr lang="cs-CZ" altLang="cs-CZ" sz="3200" i="1">
                            <a:latin typeface="Cambria Math" panose="02040503050406030204" pitchFamily="18" charset="0"/>
                          </a:rPr>
                          <m:t>6</m:t>
                        </m:r>
                        <m:sSup>
                          <m:sSupPr>
                            <m:ctrlPr>
                              <a:rPr lang="cs-CZ" altLang="cs-CZ" sz="3200" i="1">
                                <a:latin typeface="Cambria Math" panose="02040503050406030204" pitchFamily="18" charset="0"/>
                              </a:rPr>
                            </m:ctrlPr>
                          </m:sSupPr>
                          <m:e>
                            <m:r>
                              <a:rPr lang="cs-CZ" altLang="cs-CZ" sz="3200" i="1">
                                <a:latin typeface="Cambria Math" panose="02040503050406030204" pitchFamily="18" charset="0"/>
                              </a:rPr>
                              <m:t>𝑥</m:t>
                            </m:r>
                          </m:e>
                          <m:sup>
                            <m:r>
                              <a:rPr lang="cs-CZ" altLang="cs-CZ" sz="3200" i="1">
                                <a:latin typeface="Cambria Math" panose="02040503050406030204" pitchFamily="18" charset="0"/>
                              </a:rPr>
                              <m:t>2</m:t>
                            </m:r>
                          </m:sup>
                        </m:sSup>
                        <m:r>
                          <a:rPr lang="cs-CZ" altLang="cs-CZ" sz="3200" i="1">
                            <a:latin typeface="Cambria Math" panose="02040503050406030204" pitchFamily="18" charset="0"/>
                          </a:rPr>
                          <m:t>𝑦</m:t>
                        </m:r>
                      </m:den>
                    </m:f>
                  </m:oMath>
                </a14:m>
                <a:endParaRPr lang="cs-CZ" altLang="cs-CZ" sz="3200" dirty="0" smtClean="0"/>
              </a:p>
              <a:p>
                <a:pPr marL="0" indent="0">
                  <a:buFont typeface="Arial" panose="020B0604020202020204" pitchFamily="34" charset="0"/>
                  <a:buNone/>
                </a:pPr>
                <a:endParaRPr lang="cs-CZ" altLang="cs-CZ" sz="3200" dirty="0" smtClean="0"/>
              </a:p>
              <a:p>
                <a:pPr marL="0" indent="0">
                  <a:buFont typeface="Arial" panose="020B0604020202020204" pitchFamily="34" charset="0"/>
                  <a:buNone/>
                </a:pPr>
                <a:endParaRPr lang="cs-CZ" altLang="cs-CZ" sz="3200" dirty="0" smtClean="0"/>
              </a:p>
              <a:p>
                <a:pPr marL="0" indent="0">
                  <a:buNone/>
                </a:pPr>
                <a:r>
                  <a:rPr lang="cs-CZ" altLang="cs-CZ" sz="3200" dirty="0" smtClean="0"/>
                  <a:t>b)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altLang="cs-CZ" sz="3200" i="1" smtClean="0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sSup>
                          <m:sSupPr>
                            <m:ctrlPr>
                              <a:rPr lang="cs-CZ" altLang="cs-CZ" sz="3200" i="1" smtClean="0">
                                <a:latin typeface="Cambria Math" panose="02040503050406030204" pitchFamily="18" charset="0"/>
                              </a:rPr>
                            </m:ctrlPr>
                          </m:sSupPr>
                          <m:e>
                            <m:r>
                              <a:rPr lang="cs-CZ" altLang="cs-CZ" sz="3200" b="0" i="1" smtClean="0">
                                <a:latin typeface="Cambria Math" panose="02040503050406030204" pitchFamily="18" charset="0"/>
                              </a:rPr>
                              <m:t>𝑥</m:t>
                            </m:r>
                          </m:e>
                          <m:sup>
                            <m:r>
                              <a:rPr lang="cs-CZ" altLang="cs-CZ" sz="3200" b="0" i="1" smtClean="0">
                                <a:latin typeface="Cambria Math" panose="02040503050406030204" pitchFamily="18" charset="0"/>
                              </a:rPr>
                              <m:t>2</m:t>
                            </m:r>
                          </m:sup>
                        </m:sSup>
                        <m:r>
                          <a:rPr lang="cs-CZ" altLang="cs-CZ" sz="3200" b="0" i="1" smtClean="0">
                            <a:latin typeface="Cambria Math" panose="02040503050406030204" pitchFamily="18" charset="0"/>
                          </a:rPr>
                          <m:t>−</m:t>
                        </m:r>
                        <m:r>
                          <a:rPr lang="cs-CZ" altLang="cs-CZ" sz="3200" b="0" i="1" smtClean="0">
                            <a:latin typeface="Cambria Math" panose="02040503050406030204" pitchFamily="18" charset="0"/>
                          </a:rPr>
                          <m:t>𝑥𝑦</m:t>
                        </m:r>
                      </m:num>
                      <m:den>
                        <m:sSup>
                          <m:sSupPr>
                            <m:ctrlPr>
                              <a:rPr lang="cs-CZ" altLang="cs-CZ" sz="3200" i="1">
                                <a:latin typeface="Cambria Math" panose="02040503050406030204" pitchFamily="18" charset="0"/>
                              </a:rPr>
                            </m:ctrlPr>
                          </m:sSupPr>
                          <m:e>
                            <m:r>
                              <a:rPr lang="cs-CZ" altLang="cs-CZ" sz="3200" b="0" i="1" smtClean="0">
                                <a:latin typeface="Cambria Math" panose="02040503050406030204" pitchFamily="18" charset="0"/>
                              </a:rPr>
                              <m:t>𝑦</m:t>
                            </m:r>
                          </m:e>
                          <m:sup>
                            <m:r>
                              <a:rPr lang="cs-CZ" altLang="cs-CZ" sz="3200" b="0" i="1" smtClean="0">
                                <a:latin typeface="Cambria Math" panose="02040503050406030204" pitchFamily="18" charset="0"/>
                              </a:rPr>
                              <m:t>2</m:t>
                            </m:r>
                          </m:sup>
                        </m:sSup>
                        <m:r>
                          <a:rPr lang="cs-CZ" altLang="cs-CZ" sz="3200" b="0" i="1" smtClean="0">
                            <a:latin typeface="Cambria Math" panose="02040503050406030204" pitchFamily="18" charset="0"/>
                          </a:rPr>
                          <m:t>−</m:t>
                        </m:r>
                        <m:r>
                          <a:rPr lang="cs-CZ" altLang="cs-CZ" sz="3200" b="0" i="1" smtClean="0">
                            <a:latin typeface="Cambria Math" panose="02040503050406030204" pitchFamily="18" charset="0"/>
                          </a:rPr>
                          <m:t>𝑥𝑦</m:t>
                        </m:r>
                      </m:den>
                    </m:f>
                  </m:oMath>
                </a14:m>
                <a:endParaRPr lang="cs-CZ" altLang="cs-CZ" sz="3200" dirty="0" smtClean="0"/>
              </a:p>
            </p:txBody>
          </p:sp>
        </mc:Choice>
        <mc:Fallback>
          <p:sp>
            <p:nvSpPr>
              <p:cNvPr id="8195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 bwMode="auto">
              <a:blipFill rotWithShape="0">
                <a:blip r:embed="rId2"/>
                <a:stretch>
                  <a:fillRect l="-1932" t="-2241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" name="TextovéPole 1"/>
              <p:cNvSpPr txBox="1"/>
              <p:nvPr/>
            </p:nvSpPr>
            <p:spPr>
              <a:xfrm>
                <a:off x="2267744" y="2708920"/>
                <a:ext cx="3312368" cy="98418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0" i="1" smtClean="0">
                          <a:latin typeface="Cambria Math" panose="02040503050406030204" pitchFamily="18" charset="0"/>
                        </a:rPr>
                        <m:t>=</m:t>
                      </m:r>
                      <m:f>
                        <m:fPr>
                          <m:ctrlPr>
                            <a:rPr lang="cs-CZ" sz="2800" i="1" smtClean="0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cs-CZ" sz="2800" b="0" i="1" smtClean="0">
                              <a:latin typeface="Cambria Math" panose="02040503050406030204" pitchFamily="18" charset="0"/>
                            </a:rPr>
                            <m:t>5</m:t>
                          </m:r>
                          <m:r>
                            <a:rPr lang="cs-CZ" sz="2800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∙3</m:t>
                          </m:r>
                          <m:r>
                            <a:rPr lang="cs-CZ" sz="2800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∙</m:t>
                          </m:r>
                          <m:r>
                            <a:rPr lang="cs-CZ" sz="2800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𝑥</m:t>
                          </m:r>
                          <m:r>
                            <a:rPr lang="cs-CZ" sz="2800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∙</m:t>
                          </m:r>
                          <m:r>
                            <a:rPr lang="cs-CZ" sz="2800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𝑦</m:t>
                          </m:r>
                          <m:r>
                            <a:rPr lang="cs-CZ" sz="2800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∙</m:t>
                          </m:r>
                          <m:r>
                            <a:rPr lang="cs-CZ" sz="2800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𝑦</m:t>
                          </m:r>
                        </m:num>
                        <m:den>
                          <m:r>
                            <a:rPr lang="cs-CZ" sz="2800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3∙2</m:t>
                          </m:r>
                          <m:r>
                            <a:rPr lang="cs-CZ" sz="2800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∙</m:t>
                          </m:r>
                          <m:r>
                            <a:rPr lang="cs-CZ" sz="2800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𝑥</m:t>
                          </m:r>
                          <m:r>
                            <a:rPr lang="cs-CZ" sz="2800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∙</m:t>
                          </m:r>
                          <m:r>
                            <a:rPr lang="cs-CZ" sz="2800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𝑥</m:t>
                          </m:r>
                          <m:r>
                            <a:rPr lang="cs-CZ" sz="2800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∙</m:t>
                          </m:r>
                          <m:r>
                            <a:rPr lang="cs-CZ" sz="2800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𝑦</m:t>
                          </m:r>
                        </m:den>
                      </m:f>
                    </m:oMath>
                  </m:oMathPara>
                </a14:m>
                <a:endParaRPr lang="cs-CZ" sz="2800" dirty="0"/>
              </a:p>
            </p:txBody>
          </p:sp>
        </mc:Choice>
        <mc:Fallback xmlns="">
          <p:sp>
            <p:nvSpPr>
              <p:cNvPr id="2" name="TextovéPole 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267744" y="2708920"/>
                <a:ext cx="3312368" cy="984180"/>
              </a:xfrm>
              <a:prstGeom prst="rect">
                <a:avLst/>
              </a:prstGeom>
              <a:blipFill rotWithShape="0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" name="TextovéPole 2"/>
              <p:cNvSpPr txBox="1"/>
              <p:nvPr/>
            </p:nvSpPr>
            <p:spPr>
              <a:xfrm>
                <a:off x="4963920" y="2711114"/>
                <a:ext cx="1296144" cy="907749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b="0" i="1" smtClean="0">
                          <a:latin typeface="Cambria Math" panose="02040503050406030204" pitchFamily="18" charset="0"/>
                        </a:rPr>
                        <m:t>=</m:t>
                      </m:r>
                      <m:f>
                        <m:fPr>
                          <m:ctrlPr>
                            <a:rPr lang="cs-CZ" sz="2800" i="1" smtClean="0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cs-CZ" sz="2800" b="0" i="1" smtClean="0">
                              <a:latin typeface="Cambria Math" panose="02040503050406030204" pitchFamily="18" charset="0"/>
                            </a:rPr>
                            <m:t>5</m:t>
                          </m:r>
                          <m:r>
                            <a:rPr lang="cs-CZ" sz="2800" b="0" i="1" smtClean="0">
                              <a:latin typeface="Cambria Math" panose="02040503050406030204" pitchFamily="18" charset="0"/>
                            </a:rPr>
                            <m:t>𝑦</m:t>
                          </m:r>
                        </m:num>
                        <m:den>
                          <m:r>
                            <a:rPr lang="cs-CZ" sz="2800" b="0" i="1" smtClean="0">
                              <a:latin typeface="Cambria Math" panose="02040503050406030204" pitchFamily="18" charset="0"/>
                            </a:rPr>
                            <m:t>2</m:t>
                          </m:r>
                          <m:r>
                            <a:rPr lang="cs-CZ" sz="2800" b="0" i="1" smtClean="0">
                              <a:latin typeface="Cambria Math" panose="02040503050406030204" pitchFamily="18" charset="0"/>
                            </a:rPr>
                            <m:t>𝑥</m:t>
                          </m:r>
                        </m:den>
                      </m:f>
                    </m:oMath>
                  </m:oMathPara>
                </a14:m>
                <a:endParaRPr lang="cs-CZ" sz="2800" dirty="0"/>
              </a:p>
            </p:txBody>
          </p:sp>
        </mc:Choice>
        <mc:Fallback xmlns="">
          <p:sp>
            <p:nvSpPr>
              <p:cNvPr id="3" name="TextovéPole 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963920" y="2711114"/>
                <a:ext cx="1296144" cy="907749"/>
              </a:xfrm>
              <a:prstGeom prst="rect">
                <a:avLst/>
              </a:prstGeom>
              <a:blipFill rotWithShape="0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5" name="Přímá spojnice 4"/>
          <p:cNvCxnSpPr/>
          <p:nvPr/>
        </p:nvCxnSpPr>
        <p:spPr>
          <a:xfrm flipV="1">
            <a:off x="2530353" y="3371914"/>
            <a:ext cx="504056" cy="216024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 flipV="1">
            <a:off x="3046506" y="2836397"/>
            <a:ext cx="504056" cy="216024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8"/>
          <p:cNvCxnSpPr/>
          <p:nvPr/>
        </p:nvCxnSpPr>
        <p:spPr>
          <a:xfrm flipV="1">
            <a:off x="3546883" y="2851790"/>
            <a:ext cx="504056" cy="216024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9"/>
          <p:cNvCxnSpPr/>
          <p:nvPr/>
        </p:nvCxnSpPr>
        <p:spPr>
          <a:xfrm flipV="1">
            <a:off x="3468816" y="3371914"/>
            <a:ext cx="504056" cy="216024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10"/>
          <p:cNvCxnSpPr/>
          <p:nvPr/>
        </p:nvCxnSpPr>
        <p:spPr>
          <a:xfrm flipV="1">
            <a:off x="4479398" y="2836397"/>
            <a:ext cx="504056" cy="216024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12"/>
          <p:cNvCxnSpPr/>
          <p:nvPr/>
        </p:nvCxnSpPr>
        <p:spPr>
          <a:xfrm flipV="1">
            <a:off x="4489998" y="3289865"/>
            <a:ext cx="504056" cy="216024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6" name="TextovéPole 5"/>
              <p:cNvSpPr txBox="1"/>
              <p:nvPr/>
            </p:nvSpPr>
            <p:spPr>
              <a:xfrm>
                <a:off x="6245492" y="3739684"/>
                <a:ext cx="1800200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b="0" i="1" smtClean="0">
                          <a:latin typeface="Cambria Math" panose="02040503050406030204" pitchFamily="18" charset="0"/>
                        </a:rPr>
                        <m:t>𝑥</m:t>
                      </m:r>
                      <m:r>
                        <a:rPr lang="cs-CZ" sz="2800" b="0" i="1" smtClean="0">
                          <a:latin typeface="Cambria Math" panose="02040503050406030204" pitchFamily="18" charset="0"/>
                        </a:rPr>
                        <m:t>,</m:t>
                      </m:r>
                      <m:r>
                        <a:rPr lang="cs-CZ" sz="2800" b="0" i="1" smtClean="0">
                          <a:latin typeface="Cambria Math" panose="02040503050406030204" pitchFamily="18" charset="0"/>
                        </a:rPr>
                        <m:t>𝑦</m:t>
                      </m:r>
                      <m:r>
                        <a:rPr lang="cs-CZ" sz="2800" b="0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≠0</m:t>
                      </m:r>
                    </m:oMath>
                  </m:oMathPara>
                </a14:m>
                <a:endParaRPr lang="cs-CZ" sz="2800" dirty="0"/>
              </a:p>
            </p:txBody>
          </p:sp>
        </mc:Choice>
        <mc:Fallback xmlns="">
          <p:sp>
            <p:nvSpPr>
              <p:cNvPr id="6" name="TextovéPole 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245492" y="3739684"/>
                <a:ext cx="1800200" cy="523220"/>
              </a:xfrm>
              <a:prstGeom prst="rect">
                <a:avLst/>
              </a:prstGeom>
              <a:blipFill rotWithShape="0"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7" name="TextovéPole 6"/>
              <p:cNvSpPr txBox="1"/>
              <p:nvPr/>
            </p:nvSpPr>
            <p:spPr>
              <a:xfrm>
                <a:off x="2169103" y="4584519"/>
                <a:ext cx="1800200" cy="100495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0" i="1" smtClean="0">
                          <a:latin typeface="Cambria Math" panose="02040503050406030204" pitchFamily="18" charset="0"/>
                        </a:rPr>
                        <m:t>=</m:t>
                      </m:r>
                      <m:f>
                        <m:fPr>
                          <m:ctrlPr>
                            <a:rPr lang="cs-CZ" sz="2800" b="0" i="1" smtClean="0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cs-CZ" sz="2800" b="0" i="1" smtClean="0">
                              <a:latin typeface="Cambria Math" panose="02040503050406030204" pitchFamily="18" charset="0"/>
                            </a:rPr>
                            <m:t>𝑥</m:t>
                          </m:r>
                          <m:d>
                            <m:dPr>
                              <m:ctrlPr>
                                <a:rPr lang="cs-CZ" sz="2800" b="0" i="1" smtClean="0">
                                  <a:latin typeface="Cambria Math" panose="02040503050406030204" pitchFamily="18" charset="0"/>
                                </a:rPr>
                              </m:ctrlPr>
                            </m:dPr>
                            <m:e>
                              <m:r>
                                <a:rPr lang="cs-CZ" sz="2800" b="0" i="1" smtClean="0">
                                  <a:latin typeface="Cambria Math" panose="02040503050406030204" pitchFamily="18" charset="0"/>
                                </a:rPr>
                                <m:t>𝑥</m:t>
                              </m:r>
                              <m:r>
                                <a:rPr lang="cs-CZ" sz="2800" b="0" i="1" smtClean="0">
                                  <a:latin typeface="Cambria Math" panose="02040503050406030204" pitchFamily="18" charset="0"/>
                                </a:rPr>
                                <m:t>−</m:t>
                              </m:r>
                              <m:r>
                                <a:rPr lang="cs-CZ" sz="2800" b="0" i="1" smtClean="0">
                                  <a:latin typeface="Cambria Math" panose="02040503050406030204" pitchFamily="18" charset="0"/>
                                </a:rPr>
                                <m:t>𝑦</m:t>
                              </m:r>
                            </m:e>
                          </m:d>
                        </m:num>
                        <m:den>
                          <m:r>
                            <a:rPr lang="cs-CZ" sz="2800" b="0" i="1" smtClean="0">
                              <a:latin typeface="Cambria Math" panose="02040503050406030204" pitchFamily="18" charset="0"/>
                            </a:rPr>
                            <m:t>𝑦</m:t>
                          </m:r>
                          <m:r>
                            <a:rPr lang="cs-CZ" sz="2800" b="0" i="1" smtClean="0">
                              <a:latin typeface="Cambria Math" panose="02040503050406030204" pitchFamily="18" charset="0"/>
                            </a:rPr>
                            <m:t>(</m:t>
                          </m:r>
                          <m:r>
                            <a:rPr lang="cs-CZ" sz="2800" b="0" i="1" smtClean="0">
                              <a:latin typeface="Cambria Math" panose="02040503050406030204" pitchFamily="18" charset="0"/>
                            </a:rPr>
                            <m:t>𝑦</m:t>
                          </m:r>
                          <m:r>
                            <a:rPr lang="cs-CZ" sz="2800" b="0" i="1" smtClean="0">
                              <a:latin typeface="Cambria Math" panose="02040503050406030204" pitchFamily="18" charset="0"/>
                            </a:rPr>
                            <m:t>−</m:t>
                          </m:r>
                          <m:r>
                            <a:rPr lang="cs-CZ" sz="2800" b="0" i="1" smtClean="0">
                              <a:latin typeface="Cambria Math" panose="02040503050406030204" pitchFamily="18" charset="0"/>
                            </a:rPr>
                            <m:t>𝑥</m:t>
                          </m:r>
                          <m:r>
                            <a:rPr lang="cs-CZ" sz="2800" b="0" i="1" smtClean="0">
                              <a:latin typeface="Cambria Math" panose="02040503050406030204" pitchFamily="18" charset="0"/>
                            </a:rPr>
                            <m:t>)</m:t>
                          </m:r>
                        </m:den>
                      </m:f>
                    </m:oMath>
                  </m:oMathPara>
                </a14:m>
                <a:endParaRPr lang="cs-CZ" sz="2800" dirty="0"/>
              </a:p>
            </p:txBody>
          </p:sp>
        </mc:Choice>
        <mc:Fallback xmlns="">
          <p:sp>
            <p:nvSpPr>
              <p:cNvPr id="7" name="TextovéPole 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169103" y="4584519"/>
                <a:ext cx="1800200" cy="1004955"/>
              </a:xfrm>
              <a:prstGeom prst="rect">
                <a:avLst/>
              </a:prstGeom>
              <a:blipFill rotWithShape="0">
                <a:blip r:embed="rId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4" name="TextovéPole 13"/>
              <p:cNvSpPr txBox="1"/>
              <p:nvPr/>
            </p:nvSpPr>
            <p:spPr>
              <a:xfrm>
                <a:off x="4027688" y="4600036"/>
                <a:ext cx="2863230" cy="989438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b="0" i="1" smtClean="0">
                          <a:latin typeface="Cambria Math" panose="02040503050406030204" pitchFamily="18" charset="0"/>
                        </a:rPr>
                        <m:t>=</m:t>
                      </m:r>
                      <m:f>
                        <m:fPr>
                          <m:ctrlPr>
                            <a:rPr lang="cs-CZ" sz="2800" b="0" i="1" smtClean="0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cs-CZ" sz="2800" b="0" i="1" smtClean="0">
                              <a:latin typeface="Cambria Math" panose="02040503050406030204" pitchFamily="18" charset="0"/>
                            </a:rPr>
                            <m:t>𝑥</m:t>
                          </m:r>
                          <m:r>
                            <a:rPr lang="cs-CZ" sz="2800" b="0" i="1" smtClean="0">
                              <a:latin typeface="Cambria Math" panose="02040503050406030204" pitchFamily="18" charset="0"/>
                            </a:rPr>
                            <m:t>(</m:t>
                          </m:r>
                          <m:r>
                            <a:rPr lang="cs-CZ" sz="2800" b="0" i="1" smtClean="0">
                              <a:latin typeface="Cambria Math" panose="02040503050406030204" pitchFamily="18" charset="0"/>
                            </a:rPr>
                            <m:t>𝑥</m:t>
                          </m:r>
                          <m:r>
                            <a:rPr lang="cs-CZ" sz="2800" b="0" i="1" smtClean="0">
                              <a:latin typeface="Cambria Math" panose="02040503050406030204" pitchFamily="18" charset="0"/>
                            </a:rPr>
                            <m:t>−</m:t>
                          </m:r>
                          <m:r>
                            <a:rPr lang="cs-CZ" sz="2800" b="0" i="1" smtClean="0">
                              <a:latin typeface="Cambria Math" panose="02040503050406030204" pitchFamily="18" charset="0"/>
                            </a:rPr>
                            <m:t>𝑦</m:t>
                          </m:r>
                          <m:r>
                            <a:rPr lang="cs-CZ" sz="2800" b="0" i="1" smtClean="0">
                              <a:latin typeface="Cambria Math" panose="02040503050406030204" pitchFamily="18" charset="0"/>
                            </a:rPr>
                            <m:t>)</m:t>
                          </m:r>
                        </m:num>
                        <m:den>
                          <m:r>
                            <a:rPr lang="cs-CZ" sz="2800" b="0" i="1" smtClean="0">
                              <a:latin typeface="Cambria Math" panose="02040503050406030204" pitchFamily="18" charset="0"/>
                            </a:rPr>
                            <m:t>𝑦</m:t>
                          </m:r>
                          <m:r>
                            <a:rPr lang="cs-CZ" sz="2800" b="0" i="1" smtClean="0">
                              <a:latin typeface="Cambria Math" panose="02040503050406030204" pitchFamily="18" charset="0"/>
                            </a:rPr>
                            <m:t>(−1)(−</m:t>
                          </m:r>
                          <m:r>
                            <a:rPr lang="cs-CZ" sz="2800" b="0" i="1" smtClean="0">
                              <a:latin typeface="Cambria Math" panose="02040503050406030204" pitchFamily="18" charset="0"/>
                            </a:rPr>
                            <m:t>𝑦</m:t>
                          </m:r>
                          <m:r>
                            <a:rPr lang="cs-CZ" sz="2800" b="0" i="1" smtClean="0">
                              <a:latin typeface="Cambria Math" panose="02040503050406030204" pitchFamily="18" charset="0"/>
                            </a:rPr>
                            <m:t>+</m:t>
                          </m:r>
                          <m:r>
                            <a:rPr lang="cs-CZ" sz="2800" b="0" i="1" smtClean="0">
                              <a:latin typeface="Cambria Math" panose="02040503050406030204" pitchFamily="18" charset="0"/>
                            </a:rPr>
                            <m:t>𝑥</m:t>
                          </m:r>
                          <m:r>
                            <a:rPr lang="cs-CZ" sz="2800" b="0" i="1" smtClean="0">
                              <a:latin typeface="Cambria Math" panose="02040503050406030204" pitchFamily="18" charset="0"/>
                            </a:rPr>
                            <m:t>)</m:t>
                          </m:r>
                        </m:den>
                      </m:f>
                    </m:oMath>
                  </m:oMathPara>
                </a14:m>
                <a:endParaRPr lang="cs-CZ" sz="2800" dirty="0"/>
              </a:p>
            </p:txBody>
          </p:sp>
        </mc:Choice>
        <mc:Fallback xmlns="">
          <p:sp>
            <p:nvSpPr>
              <p:cNvPr id="14" name="TextovéPole 1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027688" y="4600036"/>
                <a:ext cx="2863230" cy="989438"/>
              </a:xfrm>
              <a:prstGeom prst="rect">
                <a:avLst/>
              </a:prstGeom>
              <a:blipFill rotWithShape="0">
                <a:blip r:embed="rId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5" name="TextovéPole 14"/>
              <p:cNvSpPr txBox="1"/>
              <p:nvPr/>
            </p:nvSpPr>
            <p:spPr>
              <a:xfrm>
                <a:off x="6890918" y="4685572"/>
                <a:ext cx="1169656" cy="90390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b="0" i="1" smtClean="0">
                          <a:latin typeface="Cambria Math" panose="02040503050406030204" pitchFamily="18" charset="0"/>
                        </a:rPr>
                        <m:t>=−</m:t>
                      </m:r>
                      <m:f>
                        <m:fPr>
                          <m:ctrlPr>
                            <a:rPr lang="cs-CZ" sz="2800" b="0" i="1" smtClean="0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cs-CZ" sz="2800" b="0" i="1" smtClean="0">
                              <a:latin typeface="Cambria Math" panose="02040503050406030204" pitchFamily="18" charset="0"/>
                            </a:rPr>
                            <m:t>𝑥</m:t>
                          </m:r>
                        </m:num>
                        <m:den>
                          <m:r>
                            <a:rPr lang="cs-CZ" sz="2800" b="0" i="1" smtClean="0">
                              <a:latin typeface="Cambria Math" panose="02040503050406030204" pitchFamily="18" charset="0"/>
                            </a:rPr>
                            <m:t>𝑦</m:t>
                          </m:r>
                        </m:den>
                      </m:f>
                    </m:oMath>
                  </m:oMathPara>
                </a14:m>
                <a:endParaRPr lang="cs-CZ" sz="2800" dirty="0"/>
              </a:p>
            </p:txBody>
          </p:sp>
        </mc:Choice>
        <mc:Fallback xmlns="">
          <p:sp>
            <p:nvSpPr>
              <p:cNvPr id="15" name="TextovéPole 1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890918" y="4685572"/>
                <a:ext cx="1169656" cy="903902"/>
              </a:xfrm>
              <a:prstGeom prst="rect">
                <a:avLst/>
              </a:prstGeom>
              <a:blipFill rotWithShape="0">
                <a:blip r:embed="rId8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6" name="TextovéPole 15"/>
              <p:cNvSpPr txBox="1"/>
              <p:nvPr/>
            </p:nvSpPr>
            <p:spPr>
              <a:xfrm>
                <a:off x="6031074" y="5788680"/>
                <a:ext cx="2484276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b="0" i="1" smtClean="0">
                          <a:latin typeface="Cambria Math" panose="02040503050406030204" pitchFamily="18" charset="0"/>
                        </a:rPr>
                        <m:t>𝑦</m:t>
                      </m:r>
                      <m:r>
                        <a:rPr lang="cs-CZ" sz="2800" b="0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≠0;</m:t>
                      </m:r>
                      <m:r>
                        <a:rPr lang="cs-CZ" sz="2800" b="0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𝑦</m:t>
                      </m:r>
                      <m:r>
                        <a:rPr lang="cs-CZ" sz="2800" b="0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≠</m:t>
                      </m:r>
                      <m:r>
                        <a:rPr lang="cs-CZ" sz="2800" b="0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𝑥</m:t>
                      </m:r>
                    </m:oMath>
                  </m:oMathPara>
                </a14:m>
                <a:endParaRPr lang="cs-CZ" sz="2800" dirty="0"/>
              </a:p>
            </p:txBody>
          </p:sp>
        </mc:Choice>
        <mc:Fallback xmlns="">
          <p:sp>
            <p:nvSpPr>
              <p:cNvPr id="16" name="TextovéPole 1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031074" y="5788680"/>
                <a:ext cx="2484276" cy="523220"/>
              </a:xfrm>
              <a:prstGeom prst="rect">
                <a:avLst/>
              </a:prstGeom>
              <a:blipFill rotWithShape="0">
                <a:blip r:embed="rId9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18" name="Přímá spojnice 17"/>
          <p:cNvCxnSpPr/>
          <p:nvPr/>
        </p:nvCxnSpPr>
        <p:spPr>
          <a:xfrm flipV="1">
            <a:off x="5292080" y="4685572"/>
            <a:ext cx="1080120" cy="401424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nice 20"/>
          <p:cNvCxnSpPr/>
          <p:nvPr/>
        </p:nvCxnSpPr>
        <p:spPr>
          <a:xfrm flipV="1">
            <a:off x="5580112" y="5171994"/>
            <a:ext cx="1080120" cy="401424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95089207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5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6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1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2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6" grpId="0"/>
      <p:bldP spid="7" grpId="0"/>
      <p:bldP spid="14" grpId="0"/>
      <p:bldP spid="15" grpId="0"/>
      <p:bldP spid="16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 altLang="cs-CZ" sz="3600" b="1" dirty="0" smtClean="0"/>
              <a:t>Vzorový příklad 3</a:t>
            </a:r>
            <a:br>
              <a:rPr lang="cs-CZ" altLang="cs-CZ" sz="3600" b="1" dirty="0" smtClean="0"/>
            </a:br>
            <a:r>
              <a:rPr lang="cs-CZ" altLang="cs-CZ" dirty="0" smtClean="0"/>
              <a:t>Součet a rozdíl lomených výrazů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4" name="Zástupný symbol pro obsah 2"/>
              <p:cNvSpPr txBox="1">
                <a:spLocks/>
              </p:cNvSpPr>
              <p:nvPr/>
            </p:nvSpPr>
            <p:spPr bwMode="auto">
              <a:xfrm>
                <a:off x="781050" y="1916833"/>
                <a:ext cx="7886700" cy="4412530"/>
              </a:xfrm>
              <a:prstGeom prst="rect">
                <a:avLst/>
              </a:prstGeom>
            </p:spPr>
            <p:txBody>
              <a:bodyPr vert="horz" wrap="square" lIns="91440" tIns="45720" rIns="91440" bIns="45720" numCol="1" rtlCol="0" anchor="t" anchorCtr="0" compatLnSpc="1">
                <a:prstTxWarp prst="textNoShape">
                  <a:avLst/>
                </a:prstTxWarp>
                <a:normAutofit/>
              </a:bodyPr>
              <a:lstStyle>
                <a:lvl1pPr marL="171450" indent="-171450" algn="l" defTabSz="685800" rtl="0" fontAlgn="base">
                  <a:lnSpc>
                    <a:spcPct val="90000"/>
                  </a:lnSpc>
                  <a:spcBef>
                    <a:spcPts val="750"/>
                  </a:spcBef>
                  <a:spcAft>
                    <a:spcPct val="0"/>
                  </a:spcAft>
                  <a:buFont typeface="Arial" panose="020B0604020202020204" pitchFamily="34" charset="0"/>
                  <a:buChar char="•"/>
                  <a:defRPr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514350" indent="-171450" algn="l" defTabSz="685800" rtl="0" fontAlgn="base">
                  <a:lnSpc>
                    <a:spcPct val="90000"/>
                  </a:lnSpc>
                  <a:spcBef>
                    <a:spcPts val="375"/>
                  </a:spcBef>
                  <a:spcAft>
                    <a:spcPct val="0"/>
                  </a:spcAft>
                  <a:buFont typeface="Arial" panose="020B0604020202020204" pitchFamily="34" charset="0"/>
                  <a:buChar char="•"/>
                  <a:defRPr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857250" indent="-171450" algn="l" defTabSz="685800" rtl="0" fontAlgn="base">
                  <a:lnSpc>
                    <a:spcPct val="90000"/>
                  </a:lnSpc>
                  <a:spcBef>
                    <a:spcPts val="375"/>
                  </a:spcBef>
                  <a:spcAft>
                    <a:spcPct val="0"/>
                  </a:spcAft>
                  <a:buFont typeface="Arial" panose="020B0604020202020204" pitchFamily="34" charset="0"/>
                  <a:buChar char="•"/>
                  <a:defRPr sz="15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200150" indent="-171450" algn="l" defTabSz="685800" rtl="0" fontAlgn="base">
                  <a:lnSpc>
                    <a:spcPct val="90000"/>
                  </a:lnSpc>
                  <a:spcBef>
                    <a:spcPts val="375"/>
                  </a:spcBef>
                  <a:spcAft>
                    <a:spcPct val="0"/>
                  </a:spcAft>
                  <a:buFont typeface="Arial" panose="020B0604020202020204" pitchFamily="34" charset="0"/>
                  <a:buChar char="•"/>
                  <a:defRPr sz="13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543050" indent="-171450" algn="l" defTabSz="685800" rtl="0" fontAlgn="base">
                  <a:lnSpc>
                    <a:spcPct val="90000"/>
                  </a:lnSpc>
                  <a:spcBef>
                    <a:spcPts val="375"/>
                  </a:spcBef>
                  <a:spcAft>
                    <a:spcPct val="0"/>
                  </a:spcAft>
                  <a:buFont typeface="Arial" panose="020B0604020202020204" pitchFamily="34" charset="0"/>
                  <a:buChar char="•"/>
                  <a:defRPr sz="13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885950" indent="-171450" algn="l" defTabSz="685800" rtl="0" eaLnBrk="1" latinLnBrk="0" hangingPunct="1">
                  <a:lnSpc>
                    <a:spcPct val="90000"/>
                  </a:lnSpc>
                  <a:spcBef>
                    <a:spcPts val="375"/>
                  </a:spcBef>
                  <a:buFont typeface="Arial" panose="020B0604020202020204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228850" indent="-171450" algn="l" defTabSz="685800" rtl="0" eaLnBrk="1" latinLnBrk="0" hangingPunct="1">
                  <a:lnSpc>
                    <a:spcPct val="90000"/>
                  </a:lnSpc>
                  <a:spcBef>
                    <a:spcPts val="375"/>
                  </a:spcBef>
                  <a:buFont typeface="Arial" panose="020B0604020202020204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2571750" indent="-171450" algn="l" defTabSz="685800" rtl="0" eaLnBrk="1" latinLnBrk="0" hangingPunct="1">
                  <a:lnSpc>
                    <a:spcPct val="90000"/>
                  </a:lnSpc>
                  <a:spcBef>
                    <a:spcPts val="375"/>
                  </a:spcBef>
                  <a:buFont typeface="Arial" panose="020B0604020202020204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2914650" indent="-171450" algn="l" defTabSz="685800" rtl="0" eaLnBrk="1" latinLnBrk="0" hangingPunct="1">
                  <a:lnSpc>
                    <a:spcPct val="90000"/>
                  </a:lnSpc>
                  <a:spcBef>
                    <a:spcPts val="375"/>
                  </a:spcBef>
                  <a:buFont typeface="Arial" panose="020B0604020202020204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eaLnBrk="1" hangingPunct="1">
                  <a:buFont typeface="Arial" panose="020B0604020202020204" pitchFamily="34" charset="0"/>
                  <a:buNone/>
                </a:pPr>
                <a:r>
                  <a:rPr lang="cs-CZ" altLang="cs-CZ" sz="2800" dirty="0" smtClean="0"/>
                  <a:t>Sečtěte lomené výrazy:</a:t>
                </a:r>
              </a:p>
              <a:p>
                <a:pPr marL="0" indent="0" eaLnBrk="1" hangingPunct="1">
                  <a:buFont typeface="Arial" panose="020B0604020202020204" pitchFamily="34" charset="0"/>
                  <a:buNone/>
                </a:pPr>
                <a:endParaRPr lang="cs-CZ" altLang="cs-CZ" sz="2800" dirty="0" smtClean="0"/>
              </a:p>
              <a:p>
                <a:pPr marL="0" indent="0" eaLnBrk="1" hangingPunct="1">
                  <a:buFont typeface="Arial" panose="020B0604020202020204" pitchFamily="34" charset="0"/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altLang="cs-CZ" sz="2800" i="1" smtClean="0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cs-CZ" altLang="cs-CZ" sz="2800" b="0" i="1" smtClean="0">
                              <a:latin typeface="Cambria Math" panose="02040503050406030204" pitchFamily="18" charset="0"/>
                            </a:rPr>
                            <m:t>𝑥</m:t>
                          </m:r>
                          <m:r>
                            <a:rPr lang="cs-CZ" altLang="cs-CZ" sz="2800" b="0" i="1" smtClean="0">
                              <a:latin typeface="Cambria Math" panose="02040503050406030204" pitchFamily="18" charset="0"/>
                            </a:rPr>
                            <m:t>−</m:t>
                          </m:r>
                          <m:r>
                            <a:rPr lang="cs-CZ" altLang="cs-CZ" sz="2800" b="0" i="1" smtClean="0">
                              <a:latin typeface="Cambria Math" panose="02040503050406030204" pitchFamily="18" charset="0"/>
                            </a:rPr>
                            <m:t>𝑦</m:t>
                          </m:r>
                        </m:num>
                        <m:den>
                          <m:r>
                            <a:rPr lang="cs-CZ" altLang="cs-CZ" sz="2800" b="0" i="1" smtClean="0">
                              <a:latin typeface="Cambria Math" panose="02040503050406030204" pitchFamily="18" charset="0"/>
                            </a:rPr>
                            <m:t>𝑥𝑦</m:t>
                          </m:r>
                        </m:den>
                      </m:f>
                      <m:r>
                        <a:rPr lang="cs-CZ" altLang="cs-CZ" sz="2800" b="0" i="1" smtClean="0">
                          <a:latin typeface="Cambria Math" panose="02040503050406030204" pitchFamily="18" charset="0"/>
                        </a:rPr>
                        <m:t>−</m:t>
                      </m:r>
                      <m:f>
                        <m:fPr>
                          <m:ctrlPr>
                            <a:rPr lang="cs-CZ" altLang="cs-CZ" sz="2800" b="0" i="1" smtClean="0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cs-CZ" altLang="cs-CZ" sz="2800" b="0" i="1" smtClean="0">
                              <a:latin typeface="Cambria Math" panose="02040503050406030204" pitchFamily="18" charset="0"/>
                            </a:rPr>
                            <m:t>𝑧</m:t>
                          </m:r>
                          <m:r>
                            <a:rPr lang="cs-CZ" altLang="cs-CZ" sz="2800" b="0" i="1" smtClean="0">
                              <a:latin typeface="Cambria Math" panose="02040503050406030204" pitchFamily="18" charset="0"/>
                            </a:rPr>
                            <m:t>−</m:t>
                          </m:r>
                          <m:r>
                            <a:rPr lang="cs-CZ" altLang="cs-CZ" sz="2800" b="0" i="1" smtClean="0">
                              <a:latin typeface="Cambria Math" panose="02040503050406030204" pitchFamily="18" charset="0"/>
                            </a:rPr>
                            <m:t>𝑦</m:t>
                          </m:r>
                        </m:num>
                        <m:den>
                          <m:r>
                            <a:rPr lang="cs-CZ" altLang="cs-CZ" sz="2800" b="0" i="1" smtClean="0">
                              <a:latin typeface="Cambria Math" panose="02040503050406030204" pitchFamily="18" charset="0"/>
                            </a:rPr>
                            <m:t>𝑦𝑧</m:t>
                          </m:r>
                        </m:den>
                      </m:f>
                      <m:r>
                        <a:rPr lang="cs-CZ" altLang="cs-CZ" sz="2800" b="0" i="1" smtClean="0">
                          <a:latin typeface="Cambria Math" panose="02040503050406030204" pitchFamily="18" charset="0"/>
                        </a:rPr>
                        <m:t>+</m:t>
                      </m:r>
                      <m:f>
                        <m:fPr>
                          <m:ctrlPr>
                            <a:rPr lang="cs-CZ" altLang="cs-CZ" sz="2800" b="0" i="1" smtClean="0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cs-CZ" altLang="cs-CZ" sz="2800" b="0" i="1" smtClean="0">
                              <a:latin typeface="Cambria Math" panose="02040503050406030204" pitchFamily="18" charset="0"/>
                            </a:rPr>
                            <m:t>𝑥</m:t>
                          </m:r>
                          <m:r>
                            <a:rPr lang="cs-CZ" altLang="cs-CZ" sz="2800" b="0" i="1" smtClean="0">
                              <a:latin typeface="Cambria Math" panose="02040503050406030204" pitchFamily="18" charset="0"/>
                            </a:rPr>
                            <m:t>+</m:t>
                          </m:r>
                          <m:r>
                            <a:rPr lang="cs-CZ" altLang="cs-CZ" sz="2800" b="0" i="1" smtClean="0">
                              <a:latin typeface="Cambria Math" panose="02040503050406030204" pitchFamily="18" charset="0"/>
                            </a:rPr>
                            <m:t>𝑧</m:t>
                          </m:r>
                        </m:num>
                        <m:den>
                          <m:r>
                            <a:rPr lang="cs-CZ" altLang="cs-CZ" sz="2800" b="0" i="1" smtClean="0">
                              <a:latin typeface="Cambria Math" panose="02040503050406030204" pitchFamily="18" charset="0"/>
                            </a:rPr>
                            <m:t>𝑥𝑧</m:t>
                          </m:r>
                        </m:den>
                      </m:f>
                    </m:oMath>
                  </m:oMathPara>
                </a14:m>
                <a:endParaRPr lang="cs-CZ" altLang="cs-CZ" sz="2800" dirty="0" smtClean="0"/>
              </a:p>
              <a:p>
                <a:pPr marL="0" indent="0" eaLnBrk="1" hangingPunct="1">
                  <a:buFont typeface="Arial" panose="020B0604020202020204" pitchFamily="34" charset="0"/>
                  <a:buNone/>
                </a:pPr>
                <a:endParaRPr lang="cs-CZ" altLang="cs-CZ" sz="2800" dirty="0" smtClean="0"/>
              </a:p>
            </p:txBody>
          </p:sp>
        </mc:Choice>
        <mc:Fallback xmlns="">
          <p:sp>
            <p:nvSpPr>
              <p:cNvPr id="4" name="Zástupný symbol pro obsah 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 bwMode="auto">
              <a:xfrm>
                <a:off x="781050" y="1916833"/>
                <a:ext cx="7886700" cy="4412530"/>
              </a:xfrm>
              <a:prstGeom prst="rect">
                <a:avLst/>
              </a:prstGeom>
              <a:blipFill rotWithShape="0">
                <a:blip r:embed="rId2"/>
                <a:stretch>
                  <a:fillRect l="-1546" t="-221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 altLang="cs-CZ" sz="3600" b="1" dirty="0" smtClean="0"/>
              <a:t>Vzorový příklad 3</a:t>
            </a:r>
            <a:br>
              <a:rPr lang="cs-CZ" altLang="cs-CZ" sz="3600" b="1" dirty="0" smtClean="0"/>
            </a:br>
            <a:r>
              <a:rPr lang="cs-CZ" altLang="cs-CZ" dirty="0" smtClean="0"/>
              <a:t>Součet a rozdíl lomených výrazů – řešení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4" name="Zástupný symbol pro obsah 2"/>
              <p:cNvSpPr txBox="1">
                <a:spLocks/>
              </p:cNvSpPr>
              <p:nvPr/>
            </p:nvSpPr>
            <p:spPr bwMode="auto">
              <a:xfrm>
                <a:off x="781050" y="1916833"/>
                <a:ext cx="7886700" cy="4412530"/>
              </a:xfrm>
              <a:prstGeom prst="rect">
                <a:avLst/>
              </a:prstGeom>
            </p:spPr>
            <p:txBody>
              <a:bodyPr vert="horz" wrap="square" lIns="91440" tIns="45720" rIns="91440" bIns="45720" numCol="1" rtlCol="0" anchor="t" anchorCtr="0" compatLnSpc="1">
                <a:prstTxWarp prst="textNoShape">
                  <a:avLst/>
                </a:prstTxWarp>
                <a:normAutofit/>
              </a:bodyPr>
              <a:lstStyle>
                <a:lvl1pPr marL="171450" indent="-171450" algn="l" defTabSz="685800" rtl="0" fontAlgn="base">
                  <a:lnSpc>
                    <a:spcPct val="90000"/>
                  </a:lnSpc>
                  <a:spcBef>
                    <a:spcPts val="750"/>
                  </a:spcBef>
                  <a:spcAft>
                    <a:spcPct val="0"/>
                  </a:spcAft>
                  <a:buFont typeface="Arial" panose="020B0604020202020204" pitchFamily="34" charset="0"/>
                  <a:buChar char="•"/>
                  <a:defRPr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514350" indent="-171450" algn="l" defTabSz="685800" rtl="0" fontAlgn="base">
                  <a:lnSpc>
                    <a:spcPct val="90000"/>
                  </a:lnSpc>
                  <a:spcBef>
                    <a:spcPts val="375"/>
                  </a:spcBef>
                  <a:spcAft>
                    <a:spcPct val="0"/>
                  </a:spcAft>
                  <a:buFont typeface="Arial" panose="020B0604020202020204" pitchFamily="34" charset="0"/>
                  <a:buChar char="•"/>
                  <a:defRPr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857250" indent="-171450" algn="l" defTabSz="685800" rtl="0" fontAlgn="base">
                  <a:lnSpc>
                    <a:spcPct val="90000"/>
                  </a:lnSpc>
                  <a:spcBef>
                    <a:spcPts val="375"/>
                  </a:spcBef>
                  <a:spcAft>
                    <a:spcPct val="0"/>
                  </a:spcAft>
                  <a:buFont typeface="Arial" panose="020B0604020202020204" pitchFamily="34" charset="0"/>
                  <a:buChar char="•"/>
                  <a:defRPr sz="15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200150" indent="-171450" algn="l" defTabSz="685800" rtl="0" fontAlgn="base">
                  <a:lnSpc>
                    <a:spcPct val="90000"/>
                  </a:lnSpc>
                  <a:spcBef>
                    <a:spcPts val="375"/>
                  </a:spcBef>
                  <a:spcAft>
                    <a:spcPct val="0"/>
                  </a:spcAft>
                  <a:buFont typeface="Arial" panose="020B0604020202020204" pitchFamily="34" charset="0"/>
                  <a:buChar char="•"/>
                  <a:defRPr sz="13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543050" indent="-171450" algn="l" defTabSz="685800" rtl="0" fontAlgn="base">
                  <a:lnSpc>
                    <a:spcPct val="90000"/>
                  </a:lnSpc>
                  <a:spcBef>
                    <a:spcPts val="375"/>
                  </a:spcBef>
                  <a:spcAft>
                    <a:spcPct val="0"/>
                  </a:spcAft>
                  <a:buFont typeface="Arial" panose="020B0604020202020204" pitchFamily="34" charset="0"/>
                  <a:buChar char="•"/>
                  <a:defRPr sz="13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885950" indent="-171450" algn="l" defTabSz="685800" rtl="0" eaLnBrk="1" latinLnBrk="0" hangingPunct="1">
                  <a:lnSpc>
                    <a:spcPct val="90000"/>
                  </a:lnSpc>
                  <a:spcBef>
                    <a:spcPts val="375"/>
                  </a:spcBef>
                  <a:buFont typeface="Arial" panose="020B0604020202020204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228850" indent="-171450" algn="l" defTabSz="685800" rtl="0" eaLnBrk="1" latinLnBrk="0" hangingPunct="1">
                  <a:lnSpc>
                    <a:spcPct val="90000"/>
                  </a:lnSpc>
                  <a:spcBef>
                    <a:spcPts val="375"/>
                  </a:spcBef>
                  <a:buFont typeface="Arial" panose="020B0604020202020204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2571750" indent="-171450" algn="l" defTabSz="685800" rtl="0" eaLnBrk="1" latinLnBrk="0" hangingPunct="1">
                  <a:lnSpc>
                    <a:spcPct val="90000"/>
                  </a:lnSpc>
                  <a:spcBef>
                    <a:spcPts val="375"/>
                  </a:spcBef>
                  <a:buFont typeface="Arial" panose="020B0604020202020204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2914650" indent="-171450" algn="l" defTabSz="685800" rtl="0" eaLnBrk="1" latinLnBrk="0" hangingPunct="1">
                  <a:lnSpc>
                    <a:spcPct val="90000"/>
                  </a:lnSpc>
                  <a:spcBef>
                    <a:spcPts val="375"/>
                  </a:spcBef>
                  <a:buFont typeface="Arial" panose="020B0604020202020204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eaLnBrk="1" hangingPunct="1">
                  <a:buFont typeface="Arial" panose="020B0604020202020204" pitchFamily="34" charset="0"/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altLang="cs-CZ" sz="2800" i="1" smtClean="0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cs-CZ" altLang="cs-CZ" sz="2800" b="0" i="1" smtClean="0">
                              <a:latin typeface="Cambria Math" panose="02040503050406030204" pitchFamily="18" charset="0"/>
                            </a:rPr>
                            <m:t>𝑥</m:t>
                          </m:r>
                          <m:r>
                            <a:rPr lang="cs-CZ" altLang="cs-CZ" sz="2800" b="0" i="1" smtClean="0">
                              <a:latin typeface="Cambria Math" panose="02040503050406030204" pitchFamily="18" charset="0"/>
                            </a:rPr>
                            <m:t>−</m:t>
                          </m:r>
                          <m:r>
                            <a:rPr lang="cs-CZ" altLang="cs-CZ" sz="2800" b="0" i="1" smtClean="0">
                              <a:latin typeface="Cambria Math" panose="02040503050406030204" pitchFamily="18" charset="0"/>
                            </a:rPr>
                            <m:t>𝑦</m:t>
                          </m:r>
                        </m:num>
                        <m:den>
                          <m:r>
                            <a:rPr lang="cs-CZ" altLang="cs-CZ" sz="2800" b="0" i="1" smtClean="0">
                              <a:latin typeface="Cambria Math" panose="02040503050406030204" pitchFamily="18" charset="0"/>
                            </a:rPr>
                            <m:t>𝑥𝑦</m:t>
                          </m:r>
                        </m:den>
                      </m:f>
                      <m:r>
                        <a:rPr lang="cs-CZ" altLang="cs-CZ" sz="2800" b="0" i="1" smtClean="0">
                          <a:latin typeface="Cambria Math" panose="02040503050406030204" pitchFamily="18" charset="0"/>
                        </a:rPr>
                        <m:t>−</m:t>
                      </m:r>
                      <m:f>
                        <m:fPr>
                          <m:ctrlPr>
                            <a:rPr lang="cs-CZ" altLang="cs-CZ" sz="2800" b="0" i="1" smtClean="0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cs-CZ" altLang="cs-CZ" sz="2800" b="0" i="1" smtClean="0">
                              <a:latin typeface="Cambria Math" panose="02040503050406030204" pitchFamily="18" charset="0"/>
                            </a:rPr>
                            <m:t>𝑧</m:t>
                          </m:r>
                          <m:r>
                            <a:rPr lang="cs-CZ" altLang="cs-CZ" sz="2800" b="0" i="1" smtClean="0">
                              <a:latin typeface="Cambria Math" panose="02040503050406030204" pitchFamily="18" charset="0"/>
                            </a:rPr>
                            <m:t>−</m:t>
                          </m:r>
                          <m:r>
                            <a:rPr lang="cs-CZ" altLang="cs-CZ" sz="2800" b="0" i="1" smtClean="0">
                              <a:latin typeface="Cambria Math" panose="02040503050406030204" pitchFamily="18" charset="0"/>
                            </a:rPr>
                            <m:t>𝑦</m:t>
                          </m:r>
                        </m:num>
                        <m:den>
                          <m:r>
                            <a:rPr lang="cs-CZ" altLang="cs-CZ" sz="2800" b="0" i="1" smtClean="0">
                              <a:latin typeface="Cambria Math" panose="02040503050406030204" pitchFamily="18" charset="0"/>
                            </a:rPr>
                            <m:t>𝑦𝑧</m:t>
                          </m:r>
                        </m:den>
                      </m:f>
                      <m:r>
                        <a:rPr lang="cs-CZ" altLang="cs-CZ" sz="2800" b="0" i="1" smtClean="0">
                          <a:latin typeface="Cambria Math" panose="02040503050406030204" pitchFamily="18" charset="0"/>
                        </a:rPr>
                        <m:t>+</m:t>
                      </m:r>
                      <m:f>
                        <m:fPr>
                          <m:ctrlPr>
                            <a:rPr lang="cs-CZ" altLang="cs-CZ" sz="2800" b="0" i="1" smtClean="0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cs-CZ" altLang="cs-CZ" sz="2800" b="0" i="1" smtClean="0">
                              <a:latin typeface="Cambria Math" panose="02040503050406030204" pitchFamily="18" charset="0"/>
                            </a:rPr>
                            <m:t>𝑥</m:t>
                          </m:r>
                          <m:r>
                            <a:rPr lang="cs-CZ" altLang="cs-CZ" sz="2800" b="0" i="1" smtClean="0">
                              <a:latin typeface="Cambria Math" panose="02040503050406030204" pitchFamily="18" charset="0"/>
                            </a:rPr>
                            <m:t>+</m:t>
                          </m:r>
                          <m:r>
                            <a:rPr lang="cs-CZ" altLang="cs-CZ" sz="2800" b="0" i="1" smtClean="0">
                              <a:latin typeface="Cambria Math" panose="02040503050406030204" pitchFamily="18" charset="0"/>
                            </a:rPr>
                            <m:t>𝑧</m:t>
                          </m:r>
                        </m:num>
                        <m:den>
                          <m:r>
                            <a:rPr lang="cs-CZ" altLang="cs-CZ" sz="2800" b="0" i="1" smtClean="0">
                              <a:latin typeface="Cambria Math" panose="02040503050406030204" pitchFamily="18" charset="0"/>
                            </a:rPr>
                            <m:t>𝑥𝑧</m:t>
                          </m:r>
                        </m:den>
                      </m:f>
                    </m:oMath>
                  </m:oMathPara>
                </a14:m>
                <a:endParaRPr lang="cs-CZ" altLang="cs-CZ" sz="2800" dirty="0" smtClean="0"/>
              </a:p>
              <a:p>
                <a:pPr marL="0" indent="0" eaLnBrk="1" hangingPunct="1">
                  <a:buFont typeface="Arial" panose="020B0604020202020204" pitchFamily="34" charset="0"/>
                  <a:buNone/>
                </a:pPr>
                <a:endParaRPr lang="cs-CZ" altLang="cs-CZ" sz="1000" dirty="0" smtClean="0"/>
              </a:p>
              <a:p>
                <a:pPr marL="0" indent="0" eaLnBrk="1" hangingPunct="1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altLang="cs-CZ" sz="2800" b="0" i="1" smtClean="0">
                          <a:latin typeface="Cambria Math" panose="02040503050406030204" pitchFamily="18" charset="0"/>
                        </a:rPr>
                        <m:t>=</m:t>
                      </m:r>
                      <m:f>
                        <m:fPr>
                          <m:ctrlPr>
                            <a:rPr lang="cs-CZ" altLang="cs-CZ" sz="2800" b="0" i="1" smtClean="0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cs-CZ" altLang="cs-CZ" sz="2800" b="0" i="1" smtClean="0">
                              <a:solidFill>
                                <a:srgbClr val="FF0000"/>
                              </a:solidFill>
                              <a:latin typeface="Cambria Math" panose="02040503050406030204" pitchFamily="18" charset="0"/>
                            </a:rPr>
                            <m:t>𝑧</m:t>
                          </m:r>
                          <m:r>
                            <a:rPr lang="cs-CZ" altLang="cs-CZ" sz="2800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∙</m:t>
                          </m:r>
                          <m:r>
                            <a:rPr lang="cs-CZ" altLang="cs-CZ" sz="2800" b="0" i="1" smtClean="0">
                              <a:latin typeface="Cambria Math" panose="02040503050406030204" pitchFamily="18" charset="0"/>
                            </a:rPr>
                            <m:t>(</m:t>
                          </m:r>
                          <m:r>
                            <a:rPr lang="cs-CZ" altLang="cs-CZ" sz="2800" b="0" i="1" smtClean="0">
                              <a:latin typeface="Cambria Math" panose="02040503050406030204" pitchFamily="18" charset="0"/>
                            </a:rPr>
                            <m:t>𝑥</m:t>
                          </m:r>
                          <m:r>
                            <a:rPr lang="cs-CZ" altLang="cs-CZ" sz="2800" b="0" i="1" smtClean="0">
                              <a:latin typeface="Cambria Math" panose="02040503050406030204" pitchFamily="18" charset="0"/>
                            </a:rPr>
                            <m:t>−</m:t>
                          </m:r>
                          <m:r>
                            <a:rPr lang="cs-CZ" altLang="cs-CZ" sz="2800" b="0" i="1" smtClean="0">
                              <a:latin typeface="Cambria Math" panose="02040503050406030204" pitchFamily="18" charset="0"/>
                            </a:rPr>
                            <m:t>𝑦</m:t>
                          </m:r>
                          <m:r>
                            <a:rPr lang="cs-CZ" altLang="cs-CZ" sz="2800" b="0" i="1" smtClean="0">
                              <a:latin typeface="Cambria Math" panose="02040503050406030204" pitchFamily="18" charset="0"/>
                            </a:rPr>
                            <m:t>)</m:t>
                          </m:r>
                        </m:num>
                        <m:den>
                          <m:r>
                            <a:rPr lang="cs-CZ" altLang="cs-CZ" sz="2800" b="0" i="1" smtClean="0">
                              <a:latin typeface="Cambria Math" panose="02040503050406030204" pitchFamily="18" charset="0"/>
                            </a:rPr>
                            <m:t>𝑥𝑦</m:t>
                          </m:r>
                          <m:r>
                            <a:rPr lang="cs-CZ" altLang="cs-CZ" sz="2800" b="0" i="1" smtClean="0">
                              <a:solidFill>
                                <a:srgbClr val="FF0000"/>
                              </a:solidFill>
                              <a:latin typeface="Cambria Math" panose="02040503050406030204" pitchFamily="18" charset="0"/>
                            </a:rPr>
                            <m:t>𝑧</m:t>
                          </m:r>
                        </m:den>
                      </m:f>
                      <m:r>
                        <a:rPr lang="cs-CZ" altLang="cs-CZ" sz="2800" b="0" i="1" smtClean="0">
                          <a:latin typeface="Cambria Math" panose="02040503050406030204" pitchFamily="18" charset="0"/>
                        </a:rPr>
                        <m:t>−</m:t>
                      </m:r>
                      <m:f>
                        <m:fPr>
                          <m:ctrlPr>
                            <a:rPr lang="cs-CZ" altLang="cs-CZ" sz="2800" b="0" i="1" smtClean="0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cs-CZ" altLang="cs-CZ" sz="2800" b="0" i="1" smtClean="0">
                              <a:solidFill>
                                <a:srgbClr val="FF0000"/>
                              </a:solidFill>
                              <a:latin typeface="Cambria Math" panose="02040503050406030204" pitchFamily="18" charset="0"/>
                            </a:rPr>
                            <m:t>𝑥</m:t>
                          </m:r>
                          <m:r>
                            <a:rPr lang="cs-CZ" altLang="cs-CZ" sz="2800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∙</m:t>
                          </m:r>
                          <m:d>
                            <m:dPr>
                              <m:ctrlPr>
                                <a:rPr lang="cs-CZ" altLang="cs-CZ" sz="2800" b="0" i="1" smtClean="0">
                                  <a:latin typeface="Cambria Math" panose="02040503050406030204" pitchFamily="18" charset="0"/>
                                </a:rPr>
                              </m:ctrlPr>
                            </m:dPr>
                            <m:e>
                              <m:r>
                                <a:rPr lang="cs-CZ" altLang="cs-CZ" sz="2800" b="0" i="1" smtClean="0">
                                  <a:latin typeface="Cambria Math" panose="02040503050406030204" pitchFamily="18" charset="0"/>
                                </a:rPr>
                                <m:t>𝑧</m:t>
                              </m:r>
                              <m:r>
                                <a:rPr lang="cs-CZ" altLang="cs-CZ" sz="2800" b="0" i="1" smtClean="0">
                                  <a:latin typeface="Cambria Math" panose="02040503050406030204" pitchFamily="18" charset="0"/>
                                </a:rPr>
                                <m:t>−</m:t>
                              </m:r>
                              <m:r>
                                <a:rPr lang="cs-CZ" altLang="cs-CZ" sz="2800" b="0" i="1" smtClean="0">
                                  <a:latin typeface="Cambria Math" panose="02040503050406030204" pitchFamily="18" charset="0"/>
                                </a:rPr>
                                <m:t>𝑦</m:t>
                              </m:r>
                            </m:e>
                          </m:d>
                        </m:num>
                        <m:den>
                          <m:r>
                            <a:rPr lang="cs-CZ" altLang="cs-CZ" sz="2800" b="0" i="1" smtClean="0">
                              <a:solidFill>
                                <a:srgbClr val="FF0000"/>
                              </a:solidFill>
                              <a:latin typeface="Cambria Math" panose="02040503050406030204" pitchFamily="18" charset="0"/>
                            </a:rPr>
                            <m:t>𝑥</m:t>
                          </m:r>
                          <m:r>
                            <a:rPr lang="cs-CZ" altLang="cs-CZ" sz="2800" b="0" i="1" smtClean="0">
                              <a:latin typeface="Cambria Math" panose="02040503050406030204" pitchFamily="18" charset="0"/>
                            </a:rPr>
                            <m:t>𝑦𝑧</m:t>
                          </m:r>
                        </m:den>
                      </m:f>
                      <m:r>
                        <a:rPr lang="cs-CZ" altLang="cs-CZ" sz="2800" b="0" i="1" smtClean="0">
                          <a:latin typeface="Cambria Math" panose="02040503050406030204" pitchFamily="18" charset="0"/>
                        </a:rPr>
                        <m:t>+</m:t>
                      </m:r>
                      <m:f>
                        <m:fPr>
                          <m:ctrlPr>
                            <a:rPr lang="cs-CZ" altLang="cs-CZ" sz="2800" b="0" i="1" smtClean="0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cs-CZ" altLang="cs-CZ" sz="2800" b="0" i="1" smtClean="0">
                              <a:solidFill>
                                <a:srgbClr val="FF0000"/>
                              </a:solidFill>
                              <a:latin typeface="Cambria Math" panose="02040503050406030204" pitchFamily="18" charset="0"/>
                            </a:rPr>
                            <m:t>𝑦</m:t>
                          </m:r>
                          <m:r>
                            <a:rPr lang="cs-CZ" altLang="cs-CZ" sz="2800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∙</m:t>
                          </m:r>
                          <m:d>
                            <m:dPr>
                              <m:ctrlPr>
                                <a:rPr lang="cs-CZ" altLang="cs-CZ" sz="2800" b="0" i="1" smtClean="0">
                                  <a:latin typeface="Cambria Math" panose="02040503050406030204" pitchFamily="18" charset="0"/>
                                </a:rPr>
                              </m:ctrlPr>
                            </m:dPr>
                            <m:e>
                              <m:r>
                                <a:rPr lang="cs-CZ" altLang="cs-CZ" sz="2800" b="0" i="1" smtClean="0">
                                  <a:latin typeface="Cambria Math" panose="02040503050406030204" pitchFamily="18" charset="0"/>
                                </a:rPr>
                                <m:t>𝑥</m:t>
                              </m:r>
                              <m:r>
                                <a:rPr lang="cs-CZ" altLang="cs-CZ" sz="2800" b="0" i="1" smtClean="0">
                                  <a:latin typeface="Cambria Math" panose="02040503050406030204" pitchFamily="18" charset="0"/>
                                </a:rPr>
                                <m:t>+</m:t>
                              </m:r>
                              <m:r>
                                <a:rPr lang="cs-CZ" altLang="cs-CZ" sz="2800" b="0" i="1" smtClean="0">
                                  <a:latin typeface="Cambria Math" panose="02040503050406030204" pitchFamily="18" charset="0"/>
                                </a:rPr>
                                <m:t>𝑧</m:t>
                              </m:r>
                            </m:e>
                          </m:d>
                        </m:num>
                        <m:den>
                          <m:r>
                            <a:rPr lang="cs-CZ" altLang="cs-CZ" sz="2800" b="0" i="1" smtClean="0">
                              <a:latin typeface="Cambria Math" panose="02040503050406030204" pitchFamily="18" charset="0"/>
                            </a:rPr>
                            <m:t>𝑥</m:t>
                          </m:r>
                          <m:r>
                            <a:rPr lang="cs-CZ" altLang="cs-CZ" sz="2800" b="0" i="1" smtClean="0">
                              <a:solidFill>
                                <a:srgbClr val="FF0000"/>
                              </a:solidFill>
                              <a:latin typeface="Cambria Math" panose="02040503050406030204" pitchFamily="18" charset="0"/>
                            </a:rPr>
                            <m:t>𝑦</m:t>
                          </m:r>
                          <m:r>
                            <a:rPr lang="cs-CZ" altLang="cs-CZ" sz="2800" b="0" i="1" smtClean="0">
                              <a:latin typeface="Cambria Math" panose="02040503050406030204" pitchFamily="18" charset="0"/>
                            </a:rPr>
                            <m:t>𝑧</m:t>
                          </m:r>
                        </m:den>
                      </m:f>
                      <m:r>
                        <a:rPr lang="cs-CZ" altLang="cs-CZ" sz="2800" b="0" i="1" smtClean="0">
                          <a:latin typeface="Cambria Math" panose="02040503050406030204" pitchFamily="18" charset="0"/>
                        </a:rPr>
                        <m:t>=</m:t>
                      </m:r>
                    </m:oMath>
                  </m:oMathPara>
                </a14:m>
                <a:endParaRPr lang="cs-CZ" altLang="cs-CZ" sz="2800" b="0" dirty="0" smtClean="0"/>
              </a:p>
              <a:p>
                <a:pPr marL="0" indent="0" eaLnBrk="1" hangingPunct="1">
                  <a:buNone/>
                </a:pPr>
                <a:endParaRPr lang="cs-CZ" altLang="cs-CZ" sz="1000" b="0" dirty="0" smtClean="0"/>
              </a:p>
              <a:p>
                <a:pPr marL="0" indent="0" eaLnBrk="1" hangingPunct="1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altLang="cs-CZ" sz="2800" b="0" i="1" smtClean="0">
                          <a:latin typeface="Cambria Math" panose="02040503050406030204" pitchFamily="18" charset="0"/>
                        </a:rPr>
                        <m:t>=</m:t>
                      </m:r>
                      <m:f>
                        <m:fPr>
                          <m:ctrlPr>
                            <a:rPr lang="cs-CZ" altLang="cs-CZ" sz="2800" b="0" i="1" smtClean="0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cs-CZ" altLang="cs-CZ" sz="2800" b="0" i="1" smtClean="0">
                              <a:latin typeface="Cambria Math" panose="02040503050406030204" pitchFamily="18" charset="0"/>
                            </a:rPr>
                            <m:t>𝑥𝑧</m:t>
                          </m:r>
                          <m:r>
                            <a:rPr lang="cs-CZ" altLang="cs-CZ" sz="2800" b="0" i="1" smtClean="0">
                              <a:latin typeface="Cambria Math" panose="02040503050406030204" pitchFamily="18" charset="0"/>
                            </a:rPr>
                            <m:t>−</m:t>
                          </m:r>
                          <m:r>
                            <a:rPr lang="cs-CZ" altLang="cs-CZ" sz="2800" b="0" i="1" smtClean="0">
                              <a:latin typeface="Cambria Math" panose="02040503050406030204" pitchFamily="18" charset="0"/>
                            </a:rPr>
                            <m:t>𝑦𝑧</m:t>
                          </m:r>
                          <m:r>
                            <a:rPr lang="cs-CZ" altLang="cs-CZ" sz="2800" b="0" i="1" smtClean="0">
                              <a:latin typeface="Cambria Math" panose="02040503050406030204" pitchFamily="18" charset="0"/>
                            </a:rPr>
                            <m:t>−</m:t>
                          </m:r>
                          <m:r>
                            <a:rPr lang="cs-CZ" altLang="cs-CZ" sz="2800" b="0" i="1" smtClean="0">
                              <a:latin typeface="Cambria Math" panose="02040503050406030204" pitchFamily="18" charset="0"/>
                            </a:rPr>
                            <m:t>𝑥𝑧</m:t>
                          </m:r>
                          <m:r>
                            <a:rPr lang="cs-CZ" altLang="cs-CZ" sz="2800" b="0" i="1" smtClean="0">
                              <a:latin typeface="Cambria Math" panose="02040503050406030204" pitchFamily="18" charset="0"/>
                            </a:rPr>
                            <m:t>+</m:t>
                          </m:r>
                          <m:r>
                            <a:rPr lang="cs-CZ" altLang="cs-CZ" sz="2800" b="0" i="1" smtClean="0">
                              <a:latin typeface="Cambria Math" panose="02040503050406030204" pitchFamily="18" charset="0"/>
                            </a:rPr>
                            <m:t>𝑥𝑦</m:t>
                          </m:r>
                          <m:r>
                            <a:rPr lang="cs-CZ" altLang="cs-CZ" sz="2800" b="0" i="1" smtClean="0">
                              <a:latin typeface="Cambria Math" panose="02040503050406030204" pitchFamily="18" charset="0"/>
                            </a:rPr>
                            <m:t>+</m:t>
                          </m:r>
                          <m:r>
                            <a:rPr lang="cs-CZ" altLang="cs-CZ" sz="2800" b="0" i="1" smtClean="0">
                              <a:latin typeface="Cambria Math" panose="02040503050406030204" pitchFamily="18" charset="0"/>
                            </a:rPr>
                            <m:t>𝑥𝑦</m:t>
                          </m:r>
                          <m:r>
                            <a:rPr lang="cs-CZ" altLang="cs-CZ" sz="2800" b="0" i="1" smtClean="0">
                              <a:latin typeface="Cambria Math" panose="02040503050406030204" pitchFamily="18" charset="0"/>
                            </a:rPr>
                            <m:t>+</m:t>
                          </m:r>
                          <m:r>
                            <a:rPr lang="cs-CZ" altLang="cs-CZ" sz="2800" b="0" i="1" smtClean="0">
                              <a:latin typeface="Cambria Math" panose="02040503050406030204" pitchFamily="18" charset="0"/>
                            </a:rPr>
                            <m:t>𝑦𝑧</m:t>
                          </m:r>
                        </m:num>
                        <m:den>
                          <m:r>
                            <a:rPr lang="cs-CZ" altLang="cs-CZ" sz="2800" b="0" i="1" smtClean="0">
                              <a:latin typeface="Cambria Math" panose="02040503050406030204" pitchFamily="18" charset="0"/>
                            </a:rPr>
                            <m:t>𝑥𝑦𝑧</m:t>
                          </m:r>
                        </m:den>
                      </m:f>
                      <m:r>
                        <a:rPr lang="cs-CZ" altLang="cs-CZ" sz="2800" b="0" i="1" smtClean="0">
                          <a:latin typeface="Cambria Math" panose="02040503050406030204" pitchFamily="18" charset="0"/>
                        </a:rPr>
                        <m:t>=</m:t>
                      </m:r>
                    </m:oMath>
                  </m:oMathPara>
                </a14:m>
                <a:endParaRPr lang="cs-CZ" altLang="cs-CZ" sz="2800" b="0" i="1" dirty="0" smtClean="0">
                  <a:latin typeface="Cambria Math" panose="02040503050406030204" pitchFamily="18" charset="0"/>
                </a:endParaRPr>
              </a:p>
              <a:p>
                <a:pPr marL="0" indent="0" eaLnBrk="1" hangingPunct="1">
                  <a:buNone/>
                </a:pPr>
                <a:endParaRPr lang="cs-CZ" altLang="cs-CZ" sz="1300" b="0" i="1" dirty="0" smtClean="0">
                  <a:latin typeface="Cambria Math" panose="02040503050406030204" pitchFamily="18" charset="0"/>
                </a:endParaRPr>
              </a:p>
              <a:p>
                <a:pPr marL="0" indent="0" eaLnBrk="1" hangingPunct="1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altLang="cs-CZ" sz="2800" b="0" i="1" smtClean="0">
                          <a:latin typeface="Cambria Math" panose="02040503050406030204" pitchFamily="18" charset="0"/>
                        </a:rPr>
                        <m:t>=</m:t>
                      </m:r>
                      <m:f>
                        <m:fPr>
                          <m:ctrlPr>
                            <a:rPr lang="cs-CZ" altLang="cs-CZ" sz="2800" b="0" i="1" smtClean="0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cs-CZ" altLang="cs-CZ" sz="2800" b="0" i="1" smtClean="0">
                              <a:latin typeface="Cambria Math" panose="02040503050406030204" pitchFamily="18" charset="0"/>
                            </a:rPr>
                            <m:t>2</m:t>
                          </m:r>
                          <m:r>
                            <a:rPr lang="cs-CZ" altLang="cs-CZ" sz="2800" b="0" i="1" smtClean="0">
                              <a:latin typeface="Cambria Math" panose="02040503050406030204" pitchFamily="18" charset="0"/>
                            </a:rPr>
                            <m:t>𝑥𝑦</m:t>
                          </m:r>
                        </m:num>
                        <m:den>
                          <m:r>
                            <a:rPr lang="cs-CZ" altLang="cs-CZ" sz="2800" b="0" i="1" smtClean="0">
                              <a:latin typeface="Cambria Math" panose="02040503050406030204" pitchFamily="18" charset="0"/>
                            </a:rPr>
                            <m:t>𝑥𝑦𝑧</m:t>
                          </m:r>
                        </m:den>
                      </m:f>
                    </m:oMath>
                  </m:oMathPara>
                </a14:m>
                <a:endParaRPr lang="cs-CZ" altLang="cs-CZ" sz="2800" dirty="0" smtClean="0"/>
              </a:p>
              <a:p>
                <a:pPr marL="0" indent="0" eaLnBrk="1" hangingPunct="1">
                  <a:buNone/>
                </a:pPr>
                <a:endParaRPr lang="cs-CZ" altLang="cs-CZ" sz="1100" dirty="0" smtClean="0"/>
              </a:p>
              <a:p>
                <a:pPr marL="0" indent="0" eaLnBrk="1" hangingPunct="1">
                  <a:buFont typeface="Arial" panose="020B0604020202020204" pitchFamily="34" charset="0"/>
                  <a:buNone/>
                </a:pPr>
                <a:endParaRPr lang="cs-CZ" altLang="cs-CZ" sz="2800" dirty="0" smtClean="0"/>
              </a:p>
            </p:txBody>
          </p:sp>
        </mc:Choice>
        <mc:Fallback xmlns="">
          <p:sp>
            <p:nvSpPr>
              <p:cNvPr id="4" name="Zástupný symbol pro obsah 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 bwMode="auto">
              <a:xfrm>
                <a:off x="781050" y="1916833"/>
                <a:ext cx="7886700" cy="4412530"/>
              </a:xfrm>
              <a:prstGeom prst="rect">
                <a:avLst/>
              </a:prstGeom>
              <a:blipFill rotWithShape="0">
                <a:blip r:embed="rId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" name="TextovéPole 1"/>
              <p:cNvSpPr txBox="1"/>
              <p:nvPr/>
            </p:nvSpPr>
            <p:spPr>
              <a:xfrm>
                <a:off x="6444208" y="5373216"/>
                <a:ext cx="1944216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b="0" i="1" smtClean="0">
                          <a:latin typeface="Cambria Math" panose="02040503050406030204" pitchFamily="18" charset="0"/>
                        </a:rPr>
                        <m:t>𝑥</m:t>
                      </m:r>
                      <m:r>
                        <a:rPr lang="cs-CZ" sz="2800" b="0" i="1" smtClean="0">
                          <a:latin typeface="Cambria Math" panose="02040503050406030204" pitchFamily="18" charset="0"/>
                        </a:rPr>
                        <m:t>,</m:t>
                      </m:r>
                      <m:r>
                        <a:rPr lang="cs-CZ" sz="2800" b="0" i="1" smtClean="0">
                          <a:latin typeface="Cambria Math" panose="02040503050406030204" pitchFamily="18" charset="0"/>
                        </a:rPr>
                        <m:t>𝑦</m:t>
                      </m:r>
                      <m:r>
                        <a:rPr lang="cs-CZ" sz="2800" b="0" i="1" smtClean="0">
                          <a:latin typeface="Cambria Math" panose="02040503050406030204" pitchFamily="18" charset="0"/>
                        </a:rPr>
                        <m:t>,</m:t>
                      </m:r>
                      <m:r>
                        <a:rPr lang="cs-CZ" sz="2800" b="0" i="1" smtClean="0">
                          <a:latin typeface="Cambria Math" panose="02040503050406030204" pitchFamily="18" charset="0"/>
                        </a:rPr>
                        <m:t>𝑧</m:t>
                      </m:r>
                      <m:r>
                        <a:rPr lang="cs-CZ" sz="2800" b="0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≠0</m:t>
                      </m:r>
                    </m:oMath>
                  </m:oMathPara>
                </a14:m>
                <a:endParaRPr lang="cs-CZ" sz="2800" dirty="0"/>
              </a:p>
            </p:txBody>
          </p:sp>
        </mc:Choice>
        <mc:Fallback xmlns="">
          <p:sp>
            <p:nvSpPr>
              <p:cNvPr id="2" name="TextovéPole 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444208" y="5373216"/>
                <a:ext cx="1944216" cy="523220"/>
              </a:xfrm>
              <a:prstGeom prst="rect">
                <a:avLst/>
              </a:prstGeom>
              <a:blipFill rotWithShape="0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5" name="Přímá spojnice 4"/>
          <p:cNvCxnSpPr/>
          <p:nvPr/>
        </p:nvCxnSpPr>
        <p:spPr>
          <a:xfrm flipV="1">
            <a:off x="2483768" y="4005064"/>
            <a:ext cx="504056" cy="288032"/>
          </a:xfrm>
          <a:prstGeom prst="line">
            <a:avLst/>
          </a:prstGeom>
          <a:ln w="285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nice 6"/>
          <p:cNvCxnSpPr/>
          <p:nvPr/>
        </p:nvCxnSpPr>
        <p:spPr>
          <a:xfrm flipV="1">
            <a:off x="3923928" y="3979082"/>
            <a:ext cx="504056" cy="288032"/>
          </a:xfrm>
          <a:prstGeom prst="line">
            <a:avLst/>
          </a:prstGeom>
          <a:ln w="285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 flipV="1">
            <a:off x="3203848" y="3979082"/>
            <a:ext cx="504056" cy="288032"/>
          </a:xfrm>
          <a:prstGeom prst="line">
            <a:avLst/>
          </a:prstGeom>
          <a:ln w="285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8"/>
          <p:cNvCxnSpPr/>
          <p:nvPr/>
        </p:nvCxnSpPr>
        <p:spPr>
          <a:xfrm flipV="1">
            <a:off x="6444208" y="3978996"/>
            <a:ext cx="504056" cy="288032"/>
          </a:xfrm>
          <a:prstGeom prst="line">
            <a:avLst/>
          </a:prstGeom>
          <a:ln w="285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9"/>
          <p:cNvCxnSpPr/>
          <p:nvPr/>
        </p:nvCxnSpPr>
        <p:spPr>
          <a:xfrm flipV="1">
            <a:off x="4724400" y="5085184"/>
            <a:ext cx="504056" cy="288032"/>
          </a:xfrm>
          <a:prstGeom prst="line">
            <a:avLst/>
          </a:prstGeom>
          <a:ln w="285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10"/>
          <p:cNvCxnSpPr/>
          <p:nvPr/>
        </p:nvCxnSpPr>
        <p:spPr>
          <a:xfrm flipV="1">
            <a:off x="4531820" y="5562953"/>
            <a:ext cx="504056" cy="288032"/>
          </a:xfrm>
          <a:prstGeom prst="line">
            <a:avLst/>
          </a:prstGeom>
          <a:ln w="285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6" name="TextovéPole 5"/>
              <p:cNvSpPr txBox="1"/>
              <p:nvPr/>
            </p:nvSpPr>
            <p:spPr>
              <a:xfrm>
                <a:off x="4826874" y="4952021"/>
                <a:ext cx="1728192" cy="898964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altLang="cs-CZ" sz="2800" i="1">
                          <a:latin typeface="Cambria Math" panose="02040503050406030204" pitchFamily="18" charset="0"/>
                        </a:rPr>
                        <m:t>=</m:t>
                      </m:r>
                      <m:f>
                        <m:fPr>
                          <m:ctrlPr>
                            <a:rPr lang="cs-CZ" altLang="cs-CZ" sz="2800" i="1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cs-CZ" altLang="cs-CZ" sz="2800" i="1">
                              <a:latin typeface="Cambria Math" panose="02040503050406030204" pitchFamily="18" charset="0"/>
                            </a:rPr>
                            <m:t>2</m:t>
                          </m:r>
                        </m:num>
                        <m:den>
                          <m:r>
                            <a:rPr lang="cs-CZ" altLang="cs-CZ" sz="2800" i="1">
                              <a:latin typeface="Cambria Math" panose="02040503050406030204" pitchFamily="18" charset="0"/>
                            </a:rPr>
                            <m:t>𝑧</m:t>
                          </m:r>
                        </m:den>
                      </m:f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6" name="TextovéPole 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826874" y="4952021"/>
                <a:ext cx="1728192" cy="898964"/>
              </a:xfrm>
              <a:prstGeom prst="rect">
                <a:avLst/>
              </a:prstGeom>
              <a:blipFill rotWithShape="0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380263734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6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 altLang="cs-CZ" sz="3600" b="1" dirty="0" smtClean="0"/>
              <a:t>Vzorový příklad 4</a:t>
            </a:r>
            <a:r>
              <a:rPr lang="cs-CZ" altLang="cs-CZ" dirty="0" smtClean="0"/>
              <a:t/>
            </a:r>
            <a:br>
              <a:rPr lang="cs-CZ" altLang="cs-CZ" dirty="0" smtClean="0"/>
            </a:br>
            <a:r>
              <a:rPr lang="cs-CZ" altLang="cs-CZ" dirty="0" smtClean="0"/>
              <a:t>Násobení a dělení lomených výrazů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4" name="Zástupný symbol pro obsah 2"/>
              <p:cNvSpPr txBox="1">
                <a:spLocks/>
              </p:cNvSpPr>
              <p:nvPr/>
            </p:nvSpPr>
            <p:spPr bwMode="auto">
              <a:xfrm>
                <a:off x="781050" y="1978025"/>
                <a:ext cx="7886700" cy="4351338"/>
              </a:xfrm>
              <a:prstGeom prst="rect">
                <a:avLst/>
              </a:prstGeom>
            </p:spPr>
            <p:txBody>
              <a:bodyPr vert="horz" wrap="square" lIns="91440" tIns="45720" rIns="91440" bIns="45720" numCol="1" rtlCol="0" anchor="t" anchorCtr="0" compatLnSpc="1">
                <a:prstTxWarp prst="textNoShape">
                  <a:avLst/>
                </a:prstTxWarp>
                <a:normAutofit/>
              </a:bodyPr>
              <a:lstStyle>
                <a:lvl1pPr marL="171450" indent="-171450" algn="l" defTabSz="685800" rtl="0" fontAlgn="base">
                  <a:lnSpc>
                    <a:spcPct val="90000"/>
                  </a:lnSpc>
                  <a:spcBef>
                    <a:spcPts val="750"/>
                  </a:spcBef>
                  <a:spcAft>
                    <a:spcPct val="0"/>
                  </a:spcAft>
                  <a:buFont typeface="Arial" panose="020B0604020202020204" pitchFamily="34" charset="0"/>
                  <a:buChar char="•"/>
                  <a:defRPr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514350" indent="-171450" algn="l" defTabSz="685800" rtl="0" fontAlgn="base">
                  <a:lnSpc>
                    <a:spcPct val="90000"/>
                  </a:lnSpc>
                  <a:spcBef>
                    <a:spcPts val="375"/>
                  </a:spcBef>
                  <a:spcAft>
                    <a:spcPct val="0"/>
                  </a:spcAft>
                  <a:buFont typeface="Arial" panose="020B0604020202020204" pitchFamily="34" charset="0"/>
                  <a:buChar char="•"/>
                  <a:defRPr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857250" indent="-171450" algn="l" defTabSz="685800" rtl="0" fontAlgn="base">
                  <a:lnSpc>
                    <a:spcPct val="90000"/>
                  </a:lnSpc>
                  <a:spcBef>
                    <a:spcPts val="375"/>
                  </a:spcBef>
                  <a:spcAft>
                    <a:spcPct val="0"/>
                  </a:spcAft>
                  <a:buFont typeface="Arial" panose="020B0604020202020204" pitchFamily="34" charset="0"/>
                  <a:buChar char="•"/>
                  <a:defRPr sz="15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200150" indent="-171450" algn="l" defTabSz="685800" rtl="0" fontAlgn="base">
                  <a:lnSpc>
                    <a:spcPct val="90000"/>
                  </a:lnSpc>
                  <a:spcBef>
                    <a:spcPts val="375"/>
                  </a:spcBef>
                  <a:spcAft>
                    <a:spcPct val="0"/>
                  </a:spcAft>
                  <a:buFont typeface="Arial" panose="020B0604020202020204" pitchFamily="34" charset="0"/>
                  <a:buChar char="•"/>
                  <a:defRPr sz="13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543050" indent="-171450" algn="l" defTabSz="685800" rtl="0" fontAlgn="base">
                  <a:lnSpc>
                    <a:spcPct val="90000"/>
                  </a:lnSpc>
                  <a:spcBef>
                    <a:spcPts val="375"/>
                  </a:spcBef>
                  <a:spcAft>
                    <a:spcPct val="0"/>
                  </a:spcAft>
                  <a:buFont typeface="Arial" panose="020B0604020202020204" pitchFamily="34" charset="0"/>
                  <a:buChar char="•"/>
                  <a:defRPr sz="13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885950" indent="-171450" algn="l" defTabSz="685800" rtl="0" eaLnBrk="1" latinLnBrk="0" hangingPunct="1">
                  <a:lnSpc>
                    <a:spcPct val="90000"/>
                  </a:lnSpc>
                  <a:spcBef>
                    <a:spcPts val="375"/>
                  </a:spcBef>
                  <a:buFont typeface="Arial" panose="020B0604020202020204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228850" indent="-171450" algn="l" defTabSz="685800" rtl="0" eaLnBrk="1" latinLnBrk="0" hangingPunct="1">
                  <a:lnSpc>
                    <a:spcPct val="90000"/>
                  </a:lnSpc>
                  <a:spcBef>
                    <a:spcPts val="375"/>
                  </a:spcBef>
                  <a:buFont typeface="Arial" panose="020B0604020202020204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2571750" indent="-171450" algn="l" defTabSz="685800" rtl="0" eaLnBrk="1" latinLnBrk="0" hangingPunct="1">
                  <a:lnSpc>
                    <a:spcPct val="90000"/>
                  </a:lnSpc>
                  <a:spcBef>
                    <a:spcPts val="375"/>
                  </a:spcBef>
                  <a:buFont typeface="Arial" panose="020B0604020202020204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2914650" indent="-171450" algn="l" defTabSz="685800" rtl="0" eaLnBrk="1" latinLnBrk="0" hangingPunct="1">
                  <a:lnSpc>
                    <a:spcPct val="90000"/>
                  </a:lnSpc>
                  <a:spcBef>
                    <a:spcPts val="375"/>
                  </a:spcBef>
                  <a:buFont typeface="Arial" panose="020B0604020202020204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eaLnBrk="1" hangingPunct="1">
                  <a:buFont typeface="Arial" panose="020B0604020202020204" pitchFamily="34" charset="0"/>
                  <a:buNone/>
                </a:pPr>
                <a:r>
                  <a:rPr lang="cs-CZ" altLang="cs-CZ" sz="2800" dirty="0" smtClean="0"/>
                  <a:t>Zjednodušte:</a:t>
                </a:r>
              </a:p>
              <a:p>
                <a:pPr marL="0" indent="0" eaLnBrk="1" hangingPunct="1">
                  <a:buFont typeface="Arial" panose="020B0604020202020204" pitchFamily="34" charset="0"/>
                  <a:buNone/>
                </a:pPr>
                <a:endParaRPr lang="cs-CZ" altLang="cs-CZ" sz="2800" dirty="0"/>
              </a:p>
              <a:p>
                <a:pPr marL="0" indent="0" eaLnBrk="1" hangingPunct="1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d>
                        <m:dPr>
                          <m:ctrlPr>
                            <a:rPr lang="cs-CZ" altLang="cs-CZ" sz="2800" i="1" smtClean="0"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r>
                            <a:rPr lang="cs-CZ" altLang="cs-CZ" sz="2800" b="0" i="1" smtClean="0">
                              <a:latin typeface="Cambria Math" panose="02040503050406030204" pitchFamily="18" charset="0"/>
                            </a:rPr>
                            <m:t>𝑣</m:t>
                          </m:r>
                          <m:r>
                            <a:rPr lang="cs-CZ" altLang="cs-CZ" sz="2800" b="0" i="1" smtClean="0">
                              <a:latin typeface="Cambria Math" panose="02040503050406030204" pitchFamily="18" charset="0"/>
                            </a:rPr>
                            <m:t>+</m:t>
                          </m:r>
                          <m:f>
                            <m:fPr>
                              <m:ctrlPr>
                                <a:rPr lang="cs-CZ" altLang="cs-CZ" sz="2800" b="0" i="1" smtClean="0">
                                  <a:latin typeface="Cambria Math" panose="02040503050406030204" pitchFamily="18" charset="0"/>
                                </a:rPr>
                              </m:ctrlPr>
                            </m:fPr>
                            <m:num>
                              <m:r>
                                <a:rPr lang="cs-CZ" altLang="cs-CZ" sz="2800" b="0" i="1" smtClean="0">
                                  <a:latin typeface="Cambria Math" panose="02040503050406030204" pitchFamily="18" charset="0"/>
                                </a:rPr>
                                <m:t>𝑢</m:t>
                              </m:r>
                              <m:r>
                                <a:rPr lang="cs-CZ" altLang="cs-CZ" sz="2800" b="0" i="1" smtClean="0">
                                  <a:latin typeface="Cambria Math" panose="02040503050406030204" pitchFamily="18" charset="0"/>
                                </a:rPr>
                                <m:t>−</m:t>
                              </m:r>
                              <m:r>
                                <a:rPr lang="cs-CZ" altLang="cs-CZ" sz="2800" b="0" i="1" smtClean="0">
                                  <a:latin typeface="Cambria Math" panose="02040503050406030204" pitchFamily="18" charset="0"/>
                                </a:rPr>
                                <m:t>𝑣</m:t>
                              </m:r>
                            </m:num>
                            <m:den>
                              <m:r>
                                <a:rPr lang="cs-CZ" altLang="cs-CZ" sz="2800" b="0" i="1" smtClean="0">
                                  <a:latin typeface="Cambria Math" panose="02040503050406030204" pitchFamily="18" charset="0"/>
                                </a:rPr>
                                <m:t>1+</m:t>
                              </m:r>
                              <m:r>
                                <a:rPr lang="cs-CZ" altLang="cs-CZ" sz="2800" b="0" i="1" smtClean="0">
                                  <a:latin typeface="Cambria Math" panose="02040503050406030204" pitchFamily="18" charset="0"/>
                                </a:rPr>
                                <m:t>𝑢𝑣</m:t>
                              </m:r>
                            </m:den>
                          </m:f>
                        </m:e>
                      </m:d>
                      <m:r>
                        <a:rPr lang="cs-CZ" altLang="cs-CZ" sz="2800" b="0" i="1" smtClean="0">
                          <a:latin typeface="Cambria Math" panose="02040503050406030204" pitchFamily="18" charset="0"/>
                        </a:rPr>
                        <m:t>:</m:t>
                      </m:r>
                      <m:d>
                        <m:dPr>
                          <m:begChr m:val="["/>
                          <m:endChr m:val="]"/>
                          <m:ctrlPr>
                            <a:rPr lang="cs-CZ" altLang="cs-CZ" sz="2800" b="0" i="1" smtClean="0"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r>
                            <a:rPr lang="cs-CZ" altLang="cs-CZ" sz="2800" b="0" i="1" smtClean="0">
                              <a:latin typeface="Cambria Math" panose="02040503050406030204" pitchFamily="18" charset="0"/>
                            </a:rPr>
                            <m:t>1−</m:t>
                          </m:r>
                          <m:f>
                            <m:fPr>
                              <m:ctrlPr>
                                <a:rPr lang="cs-CZ" altLang="cs-CZ" sz="2800" b="0" i="1" smtClean="0">
                                  <a:latin typeface="Cambria Math" panose="02040503050406030204" pitchFamily="18" charset="0"/>
                                </a:rPr>
                              </m:ctrlPr>
                            </m:fPr>
                            <m:num>
                              <m:r>
                                <a:rPr lang="cs-CZ" altLang="cs-CZ" sz="2800" b="0" i="1" smtClean="0">
                                  <a:latin typeface="Cambria Math" panose="02040503050406030204" pitchFamily="18" charset="0"/>
                                </a:rPr>
                                <m:t>𝑣</m:t>
                              </m:r>
                              <m:r>
                                <a:rPr lang="cs-CZ" altLang="cs-CZ" sz="2800" b="0" i="1" smtClean="0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  <m:t>∙</m:t>
                              </m:r>
                              <m:d>
                                <m:dPr>
                                  <m:ctrlPr>
                                    <a:rPr lang="cs-CZ" altLang="cs-CZ" sz="2800" i="1">
                                      <a:latin typeface="Cambria Math" panose="02040503050406030204" pitchFamily="18" charset="0"/>
                                    </a:rPr>
                                  </m:ctrlPr>
                                </m:dPr>
                                <m:e>
                                  <m:r>
                                    <a:rPr lang="cs-CZ" altLang="cs-CZ" sz="2800" b="0" i="1" smtClean="0">
                                      <a:latin typeface="Cambria Math" panose="02040503050406030204" pitchFamily="18" charset="0"/>
                                    </a:rPr>
                                    <m:t>𝑢</m:t>
                                  </m:r>
                                  <m:r>
                                    <a:rPr lang="cs-CZ" altLang="cs-CZ" sz="2800" b="0" i="1" smtClean="0">
                                      <a:latin typeface="Cambria Math" panose="02040503050406030204" pitchFamily="18" charset="0"/>
                                    </a:rPr>
                                    <m:t>−</m:t>
                                  </m:r>
                                  <m:r>
                                    <a:rPr lang="cs-CZ" altLang="cs-CZ" sz="2800" b="0" i="1" smtClean="0">
                                      <a:latin typeface="Cambria Math" panose="02040503050406030204" pitchFamily="18" charset="0"/>
                                    </a:rPr>
                                    <m:t>𝑣</m:t>
                                  </m:r>
                                </m:e>
                              </m:d>
                            </m:num>
                            <m:den>
                              <m:r>
                                <a:rPr lang="cs-CZ" altLang="cs-CZ" sz="2800" b="0" i="1" smtClean="0">
                                  <a:latin typeface="Cambria Math" panose="02040503050406030204" pitchFamily="18" charset="0"/>
                                </a:rPr>
                                <m:t>1+</m:t>
                              </m:r>
                              <m:r>
                                <a:rPr lang="cs-CZ" altLang="cs-CZ" sz="2800" b="0" i="1" smtClean="0">
                                  <a:latin typeface="Cambria Math" panose="02040503050406030204" pitchFamily="18" charset="0"/>
                                </a:rPr>
                                <m:t>𝑢𝑣</m:t>
                              </m:r>
                            </m:den>
                          </m:f>
                        </m:e>
                      </m:d>
                    </m:oMath>
                  </m:oMathPara>
                </a14:m>
                <a:endParaRPr lang="cs-CZ" altLang="cs-CZ" sz="2800" dirty="0" smtClean="0"/>
              </a:p>
              <a:p>
                <a:pPr marL="0" indent="0" eaLnBrk="1" hangingPunct="1">
                  <a:buFont typeface="Arial" panose="020B0604020202020204" pitchFamily="34" charset="0"/>
                  <a:buNone/>
                </a:pPr>
                <a:endParaRPr lang="cs-CZ" altLang="cs-CZ" dirty="0" smtClean="0"/>
              </a:p>
            </p:txBody>
          </p:sp>
        </mc:Choice>
        <mc:Fallback xmlns="">
          <p:sp>
            <p:nvSpPr>
              <p:cNvPr id="4" name="Zástupný symbol pro obsah 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 bwMode="auto">
              <a:xfrm>
                <a:off x="781050" y="1978025"/>
                <a:ext cx="7886700" cy="4351338"/>
              </a:xfrm>
              <a:prstGeom prst="rect">
                <a:avLst/>
              </a:prstGeom>
              <a:blipFill rotWithShape="0">
                <a:blip r:embed="rId2"/>
                <a:stretch>
                  <a:fillRect l="-1546" t="-2241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 altLang="cs-CZ" sz="3600" b="1" dirty="0" smtClean="0"/>
              <a:t>Vzorový příklad 4</a:t>
            </a:r>
            <a:r>
              <a:rPr lang="cs-CZ" altLang="cs-CZ" dirty="0" smtClean="0"/>
              <a:t/>
            </a:r>
            <a:br>
              <a:rPr lang="cs-CZ" altLang="cs-CZ" dirty="0" smtClean="0"/>
            </a:br>
            <a:r>
              <a:rPr lang="cs-CZ" altLang="cs-CZ" dirty="0" smtClean="0"/>
              <a:t>Násobení a dělení lomených výrazů – řešení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4" name="Zástupný symbol pro obsah 2"/>
              <p:cNvSpPr txBox="1">
                <a:spLocks/>
              </p:cNvSpPr>
              <p:nvPr/>
            </p:nvSpPr>
            <p:spPr bwMode="auto">
              <a:xfrm>
                <a:off x="781050" y="1978025"/>
                <a:ext cx="7886700" cy="4351338"/>
              </a:xfrm>
              <a:prstGeom prst="rect">
                <a:avLst/>
              </a:prstGeom>
            </p:spPr>
            <p:txBody>
              <a:bodyPr vert="horz" wrap="square" lIns="91440" tIns="45720" rIns="91440" bIns="45720" numCol="1" rtlCol="0" anchor="t" anchorCtr="0" compatLnSpc="1">
                <a:prstTxWarp prst="textNoShape">
                  <a:avLst/>
                </a:prstTxWarp>
                <a:normAutofit/>
              </a:bodyPr>
              <a:lstStyle>
                <a:lvl1pPr marL="171450" indent="-171450" algn="l" defTabSz="685800" rtl="0" fontAlgn="base">
                  <a:lnSpc>
                    <a:spcPct val="90000"/>
                  </a:lnSpc>
                  <a:spcBef>
                    <a:spcPts val="750"/>
                  </a:spcBef>
                  <a:spcAft>
                    <a:spcPct val="0"/>
                  </a:spcAft>
                  <a:buFont typeface="Arial" panose="020B0604020202020204" pitchFamily="34" charset="0"/>
                  <a:buChar char="•"/>
                  <a:defRPr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514350" indent="-171450" algn="l" defTabSz="685800" rtl="0" fontAlgn="base">
                  <a:lnSpc>
                    <a:spcPct val="90000"/>
                  </a:lnSpc>
                  <a:spcBef>
                    <a:spcPts val="375"/>
                  </a:spcBef>
                  <a:spcAft>
                    <a:spcPct val="0"/>
                  </a:spcAft>
                  <a:buFont typeface="Arial" panose="020B0604020202020204" pitchFamily="34" charset="0"/>
                  <a:buChar char="•"/>
                  <a:defRPr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857250" indent="-171450" algn="l" defTabSz="685800" rtl="0" fontAlgn="base">
                  <a:lnSpc>
                    <a:spcPct val="90000"/>
                  </a:lnSpc>
                  <a:spcBef>
                    <a:spcPts val="375"/>
                  </a:spcBef>
                  <a:spcAft>
                    <a:spcPct val="0"/>
                  </a:spcAft>
                  <a:buFont typeface="Arial" panose="020B0604020202020204" pitchFamily="34" charset="0"/>
                  <a:buChar char="•"/>
                  <a:defRPr sz="15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200150" indent="-171450" algn="l" defTabSz="685800" rtl="0" fontAlgn="base">
                  <a:lnSpc>
                    <a:spcPct val="90000"/>
                  </a:lnSpc>
                  <a:spcBef>
                    <a:spcPts val="375"/>
                  </a:spcBef>
                  <a:spcAft>
                    <a:spcPct val="0"/>
                  </a:spcAft>
                  <a:buFont typeface="Arial" panose="020B0604020202020204" pitchFamily="34" charset="0"/>
                  <a:buChar char="•"/>
                  <a:defRPr sz="13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543050" indent="-171450" algn="l" defTabSz="685800" rtl="0" fontAlgn="base">
                  <a:lnSpc>
                    <a:spcPct val="90000"/>
                  </a:lnSpc>
                  <a:spcBef>
                    <a:spcPts val="375"/>
                  </a:spcBef>
                  <a:spcAft>
                    <a:spcPct val="0"/>
                  </a:spcAft>
                  <a:buFont typeface="Arial" panose="020B0604020202020204" pitchFamily="34" charset="0"/>
                  <a:buChar char="•"/>
                  <a:defRPr sz="13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885950" indent="-171450" algn="l" defTabSz="685800" rtl="0" eaLnBrk="1" latinLnBrk="0" hangingPunct="1">
                  <a:lnSpc>
                    <a:spcPct val="90000"/>
                  </a:lnSpc>
                  <a:spcBef>
                    <a:spcPts val="375"/>
                  </a:spcBef>
                  <a:buFont typeface="Arial" panose="020B0604020202020204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228850" indent="-171450" algn="l" defTabSz="685800" rtl="0" eaLnBrk="1" latinLnBrk="0" hangingPunct="1">
                  <a:lnSpc>
                    <a:spcPct val="90000"/>
                  </a:lnSpc>
                  <a:spcBef>
                    <a:spcPts val="375"/>
                  </a:spcBef>
                  <a:buFont typeface="Arial" panose="020B0604020202020204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2571750" indent="-171450" algn="l" defTabSz="685800" rtl="0" eaLnBrk="1" latinLnBrk="0" hangingPunct="1">
                  <a:lnSpc>
                    <a:spcPct val="90000"/>
                  </a:lnSpc>
                  <a:spcBef>
                    <a:spcPts val="375"/>
                  </a:spcBef>
                  <a:buFont typeface="Arial" panose="020B0604020202020204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2914650" indent="-171450" algn="l" defTabSz="685800" rtl="0" eaLnBrk="1" latinLnBrk="0" hangingPunct="1">
                  <a:lnSpc>
                    <a:spcPct val="90000"/>
                  </a:lnSpc>
                  <a:spcBef>
                    <a:spcPts val="375"/>
                  </a:spcBef>
                  <a:buFont typeface="Arial" panose="020B0604020202020204" pitchFamily="34" charset="0"/>
                  <a:buChar char="•"/>
                  <a:defRPr sz="135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eaLnBrk="1" hangingPunct="1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d>
                        <m:dPr>
                          <m:ctrlPr>
                            <a:rPr lang="cs-CZ" altLang="cs-CZ" sz="2800" i="1" smtClean="0"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r>
                            <a:rPr lang="cs-CZ" altLang="cs-CZ" sz="2800" b="0" i="1" smtClean="0">
                              <a:latin typeface="Cambria Math" panose="02040503050406030204" pitchFamily="18" charset="0"/>
                            </a:rPr>
                            <m:t>𝑣</m:t>
                          </m:r>
                          <m:r>
                            <a:rPr lang="cs-CZ" altLang="cs-CZ" sz="2800" b="0" i="1" smtClean="0">
                              <a:latin typeface="Cambria Math" panose="02040503050406030204" pitchFamily="18" charset="0"/>
                            </a:rPr>
                            <m:t>+</m:t>
                          </m:r>
                          <m:f>
                            <m:fPr>
                              <m:ctrlPr>
                                <a:rPr lang="cs-CZ" altLang="cs-CZ" sz="2800" b="0" i="1" smtClean="0">
                                  <a:latin typeface="Cambria Math" panose="02040503050406030204" pitchFamily="18" charset="0"/>
                                </a:rPr>
                              </m:ctrlPr>
                            </m:fPr>
                            <m:num>
                              <m:r>
                                <a:rPr lang="cs-CZ" altLang="cs-CZ" sz="2800" b="0" i="1" smtClean="0">
                                  <a:latin typeface="Cambria Math" panose="02040503050406030204" pitchFamily="18" charset="0"/>
                                </a:rPr>
                                <m:t>𝑢</m:t>
                              </m:r>
                              <m:r>
                                <a:rPr lang="cs-CZ" altLang="cs-CZ" sz="2800" b="0" i="1" smtClean="0">
                                  <a:latin typeface="Cambria Math" panose="02040503050406030204" pitchFamily="18" charset="0"/>
                                </a:rPr>
                                <m:t>−</m:t>
                              </m:r>
                              <m:r>
                                <a:rPr lang="cs-CZ" altLang="cs-CZ" sz="2800" b="0" i="1" smtClean="0">
                                  <a:latin typeface="Cambria Math" panose="02040503050406030204" pitchFamily="18" charset="0"/>
                                </a:rPr>
                                <m:t>𝑣</m:t>
                              </m:r>
                            </m:num>
                            <m:den>
                              <m:r>
                                <a:rPr lang="cs-CZ" altLang="cs-CZ" sz="2800" b="0" i="1" smtClean="0">
                                  <a:latin typeface="Cambria Math" panose="02040503050406030204" pitchFamily="18" charset="0"/>
                                </a:rPr>
                                <m:t>1+</m:t>
                              </m:r>
                              <m:r>
                                <a:rPr lang="cs-CZ" altLang="cs-CZ" sz="2800" b="0" i="1" smtClean="0">
                                  <a:latin typeface="Cambria Math" panose="02040503050406030204" pitchFamily="18" charset="0"/>
                                </a:rPr>
                                <m:t>𝑢𝑣</m:t>
                              </m:r>
                            </m:den>
                          </m:f>
                        </m:e>
                      </m:d>
                      <m:r>
                        <a:rPr lang="cs-CZ" altLang="cs-CZ" sz="2800" b="0" i="1" smtClean="0">
                          <a:latin typeface="Cambria Math" panose="02040503050406030204" pitchFamily="18" charset="0"/>
                        </a:rPr>
                        <m:t>:</m:t>
                      </m:r>
                      <m:d>
                        <m:dPr>
                          <m:begChr m:val="["/>
                          <m:endChr m:val="]"/>
                          <m:ctrlPr>
                            <a:rPr lang="cs-CZ" altLang="cs-CZ" sz="2800" b="0" i="1" smtClean="0"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r>
                            <a:rPr lang="cs-CZ" altLang="cs-CZ" sz="2800" b="0" i="1" smtClean="0">
                              <a:latin typeface="Cambria Math" panose="02040503050406030204" pitchFamily="18" charset="0"/>
                            </a:rPr>
                            <m:t>1−</m:t>
                          </m:r>
                          <m:f>
                            <m:fPr>
                              <m:ctrlPr>
                                <a:rPr lang="cs-CZ" altLang="cs-CZ" sz="2800" b="0" i="1" smtClean="0">
                                  <a:latin typeface="Cambria Math" panose="02040503050406030204" pitchFamily="18" charset="0"/>
                                </a:rPr>
                              </m:ctrlPr>
                            </m:fPr>
                            <m:num>
                              <m:r>
                                <a:rPr lang="cs-CZ" altLang="cs-CZ" sz="2800" b="0" i="1" smtClean="0">
                                  <a:latin typeface="Cambria Math" panose="02040503050406030204" pitchFamily="18" charset="0"/>
                                </a:rPr>
                                <m:t>𝑣</m:t>
                              </m:r>
                              <m:r>
                                <a:rPr lang="cs-CZ" altLang="cs-CZ" sz="2800" b="0" i="1" smtClean="0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  <m:t>∙</m:t>
                              </m:r>
                              <m:d>
                                <m:dPr>
                                  <m:ctrlPr>
                                    <a:rPr lang="cs-CZ" altLang="cs-CZ" sz="2800" i="1">
                                      <a:latin typeface="Cambria Math" panose="02040503050406030204" pitchFamily="18" charset="0"/>
                                    </a:rPr>
                                  </m:ctrlPr>
                                </m:dPr>
                                <m:e>
                                  <m:r>
                                    <a:rPr lang="cs-CZ" altLang="cs-CZ" sz="2800" b="0" i="1" smtClean="0">
                                      <a:latin typeface="Cambria Math" panose="02040503050406030204" pitchFamily="18" charset="0"/>
                                    </a:rPr>
                                    <m:t>𝑢</m:t>
                                  </m:r>
                                  <m:r>
                                    <a:rPr lang="cs-CZ" altLang="cs-CZ" sz="2800" b="0" i="1" smtClean="0">
                                      <a:latin typeface="Cambria Math" panose="02040503050406030204" pitchFamily="18" charset="0"/>
                                    </a:rPr>
                                    <m:t>−</m:t>
                                  </m:r>
                                  <m:r>
                                    <a:rPr lang="cs-CZ" altLang="cs-CZ" sz="2800" b="0" i="1" smtClean="0">
                                      <a:latin typeface="Cambria Math" panose="02040503050406030204" pitchFamily="18" charset="0"/>
                                    </a:rPr>
                                    <m:t>𝑣</m:t>
                                  </m:r>
                                </m:e>
                              </m:d>
                            </m:num>
                            <m:den>
                              <m:r>
                                <a:rPr lang="cs-CZ" altLang="cs-CZ" sz="2800" b="0" i="1" smtClean="0">
                                  <a:latin typeface="Cambria Math" panose="02040503050406030204" pitchFamily="18" charset="0"/>
                                </a:rPr>
                                <m:t>1+</m:t>
                              </m:r>
                              <m:r>
                                <a:rPr lang="cs-CZ" altLang="cs-CZ" sz="2800" b="0" i="1" smtClean="0">
                                  <a:latin typeface="Cambria Math" panose="02040503050406030204" pitchFamily="18" charset="0"/>
                                </a:rPr>
                                <m:t>𝑢𝑣</m:t>
                              </m:r>
                            </m:den>
                          </m:f>
                        </m:e>
                      </m:d>
                    </m:oMath>
                  </m:oMathPara>
                </a14:m>
                <a:endParaRPr lang="cs-CZ" altLang="cs-CZ" sz="2800" b="0" dirty="0" smtClean="0"/>
              </a:p>
              <a:p>
                <a:pPr marL="0" indent="0" eaLnBrk="1" hangingPunct="1">
                  <a:buNone/>
                </a:pPr>
                <a:endParaRPr lang="cs-CZ" altLang="cs-CZ" sz="2800" dirty="0" smtClean="0"/>
              </a:p>
              <a:p>
                <a:pPr marL="0" indent="0" eaLnBrk="1" hangingPunct="1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altLang="cs-CZ" sz="2400" b="0" i="1" smtClean="0">
                          <a:latin typeface="Cambria Math" panose="02040503050406030204" pitchFamily="18" charset="0"/>
                        </a:rPr>
                        <m:t>=</m:t>
                      </m:r>
                      <m:f>
                        <m:fPr>
                          <m:ctrlPr>
                            <a:rPr lang="cs-CZ" altLang="cs-CZ" sz="2400" b="0" i="1" smtClean="0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cs-CZ" altLang="cs-CZ" sz="2400" b="0" i="1" smtClean="0">
                              <a:latin typeface="Cambria Math" panose="02040503050406030204" pitchFamily="18" charset="0"/>
                            </a:rPr>
                            <m:t>𝑣</m:t>
                          </m:r>
                          <m:r>
                            <a:rPr lang="cs-CZ" altLang="cs-CZ" sz="2400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∙</m:t>
                          </m:r>
                          <m:d>
                            <m:dPr>
                              <m:ctrlPr>
                                <a:rPr lang="cs-CZ" altLang="cs-CZ" sz="2400" b="0" i="1" smtClean="0">
                                  <a:solidFill>
                                    <a:srgbClr val="FF0000"/>
                                  </a:solidFill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</m:ctrlPr>
                            </m:dPr>
                            <m:e>
                              <m:r>
                                <a:rPr lang="cs-CZ" altLang="cs-CZ" sz="2400" b="0" i="1" smtClean="0">
                                  <a:solidFill>
                                    <a:srgbClr val="FF0000"/>
                                  </a:solidFill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  <m:t>1+</m:t>
                              </m:r>
                              <m:r>
                                <a:rPr lang="cs-CZ" altLang="cs-CZ" sz="2400" b="0" i="1" smtClean="0">
                                  <a:solidFill>
                                    <a:srgbClr val="FF0000"/>
                                  </a:solidFill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  <m:t>𝑢𝑣</m:t>
                              </m:r>
                            </m:e>
                          </m:d>
                          <m:r>
                            <a:rPr lang="cs-CZ" altLang="cs-CZ" sz="2400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+</m:t>
                          </m:r>
                          <m:r>
                            <a:rPr lang="cs-CZ" altLang="cs-CZ" sz="2400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𝑢</m:t>
                          </m:r>
                          <m:r>
                            <a:rPr lang="cs-CZ" altLang="cs-CZ" sz="2400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−</m:t>
                          </m:r>
                          <m:r>
                            <a:rPr lang="cs-CZ" altLang="cs-CZ" sz="2400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𝑣</m:t>
                          </m:r>
                        </m:num>
                        <m:den>
                          <m:r>
                            <a:rPr lang="cs-CZ" altLang="cs-CZ" sz="2400" b="0" i="1" smtClean="0">
                              <a:solidFill>
                                <a:srgbClr val="FF0000"/>
                              </a:solidFill>
                              <a:latin typeface="Cambria Math" panose="02040503050406030204" pitchFamily="18" charset="0"/>
                            </a:rPr>
                            <m:t>1+</m:t>
                          </m:r>
                          <m:r>
                            <a:rPr lang="cs-CZ" altLang="cs-CZ" sz="2400" b="0" i="1" smtClean="0">
                              <a:solidFill>
                                <a:srgbClr val="FF0000"/>
                              </a:solidFill>
                              <a:latin typeface="Cambria Math" panose="02040503050406030204" pitchFamily="18" charset="0"/>
                            </a:rPr>
                            <m:t>𝑢𝑣</m:t>
                          </m:r>
                        </m:den>
                      </m:f>
                      <m:r>
                        <a:rPr lang="cs-CZ" altLang="cs-CZ" sz="2400" b="0" i="1" smtClean="0">
                          <a:latin typeface="Cambria Math" panose="02040503050406030204" pitchFamily="18" charset="0"/>
                        </a:rPr>
                        <m:t>:</m:t>
                      </m:r>
                      <m:f>
                        <m:fPr>
                          <m:ctrlPr>
                            <a:rPr lang="cs-CZ" altLang="cs-CZ" sz="2400" b="0" i="1" smtClean="0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cs-CZ" altLang="cs-CZ" sz="2400" b="0" i="1" smtClean="0">
                              <a:solidFill>
                                <a:srgbClr val="FF0000"/>
                              </a:solidFill>
                              <a:latin typeface="Cambria Math" panose="02040503050406030204" pitchFamily="18" charset="0"/>
                            </a:rPr>
                            <m:t>1+</m:t>
                          </m:r>
                          <m:r>
                            <a:rPr lang="cs-CZ" altLang="cs-CZ" sz="2400" b="0" i="1" smtClean="0">
                              <a:solidFill>
                                <a:srgbClr val="FF0000"/>
                              </a:solidFill>
                              <a:latin typeface="Cambria Math" panose="02040503050406030204" pitchFamily="18" charset="0"/>
                            </a:rPr>
                            <m:t>𝑢𝑣</m:t>
                          </m:r>
                          <m:r>
                            <a:rPr lang="cs-CZ" altLang="cs-CZ" sz="2400" b="0" i="1" smtClean="0">
                              <a:latin typeface="Cambria Math" panose="02040503050406030204" pitchFamily="18" charset="0"/>
                            </a:rPr>
                            <m:t>−</m:t>
                          </m:r>
                          <m:r>
                            <a:rPr lang="cs-CZ" altLang="cs-CZ" sz="2400" b="0" i="1" smtClean="0">
                              <a:latin typeface="Cambria Math" panose="02040503050406030204" pitchFamily="18" charset="0"/>
                            </a:rPr>
                            <m:t>𝑣</m:t>
                          </m:r>
                          <m:r>
                            <a:rPr lang="cs-CZ" altLang="cs-CZ" sz="2400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∙(</m:t>
                          </m:r>
                          <m:r>
                            <a:rPr lang="cs-CZ" altLang="cs-CZ" sz="2400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𝑢</m:t>
                          </m:r>
                          <m:r>
                            <a:rPr lang="cs-CZ" altLang="cs-CZ" sz="2400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−</m:t>
                          </m:r>
                          <m:r>
                            <a:rPr lang="cs-CZ" altLang="cs-CZ" sz="2400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𝑣</m:t>
                          </m:r>
                          <m:r>
                            <a:rPr lang="cs-CZ" altLang="cs-CZ" sz="2400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)</m:t>
                          </m:r>
                        </m:num>
                        <m:den>
                          <m:r>
                            <a:rPr lang="cs-CZ" altLang="cs-CZ" sz="2400" b="0" i="1" smtClean="0">
                              <a:solidFill>
                                <a:srgbClr val="FF0000"/>
                              </a:solidFill>
                              <a:latin typeface="Cambria Math" panose="02040503050406030204" pitchFamily="18" charset="0"/>
                            </a:rPr>
                            <m:t>1+</m:t>
                          </m:r>
                          <m:r>
                            <a:rPr lang="cs-CZ" altLang="cs-CZ" sz="2400" b="0" i="1" smtClean="0">
                              <a:solidFill>
                                <a:srgbClr val="FF0000"/>
                              </a:solidFill>
                              <a:latin typeface="Cambria Math" panose="02040503050406030204" pitchFamily="18" charset="0"/>
                            </a:rPr>
                            <m:t>𝑢𝑣</m:t>
                          </m:r>
                        </m:den>
                      </m:f>
                      <m:r>
                        <a:rPr lang="cs-CZ" altLang="cs-CZ" sz="2400" b="0" i="1" smtClean="0">
                          <a:latin typeface="Cambria Math" panose="02040503050406030204" pitchFamily="18" charset="0"/>
                        </a:rPr>
                        <m:t>=</m:t>
                      </m:r>
                    </m:oMath>
                  </m:oMathPara>
                </a14:m>
                <a:endParaRPr lang="cs-CZ" altLang="cs-CZ" sz="2400" b="0" dirty="0" smtClean="0"/>
              </a:p>
              <a:p>
                <a:pPr marL="0" indent="0" eaLnBrk="1" hangingPunct="1">
                  <a:buNone/>
                </a:pPr>
                <a:endParaRPr lang="cs-CZ" altLang="cs-CZ" sz="1000" b="0" dirty="0" smtClean="0"/>
              </a:p>
              <a:p>
                <a:pPr marL="0" indent="0" eaLnBrk="1" hangingPunct="1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altLang="cs-CZ" sz="2400" b="0" i="1" smtClean="0">
                          <a:latin typeface="Cambria Math" panose="02040503050406030204" pitchFamily="18" charset="0"/>
                        </a:rPr>
                        <m:t>=</m:t>
                      </m:r>
                      <m:f>
                        <m:fPr>
                          <m:ctrlPr>
                            <a:rPr lang="cs-CZ" altLang="cs-CZ" sz="2400" b="0" i="1" smtClean="0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cs-CZ" altLang="cs-CZ" sz="2400" b="0" i="1" smtClean="0">
                              <a:latin typeface="Cambria Math" panose="02040503050406030204" pitchFamily="18" charset="0"/>
                            </a:rPr>
                            <m:t>𝑣</m:t>
                          </m:r>
                          <m:r>
                            <a:rPr lang="cs-CZ" altLang="cs-CZ" sz="2400" b="0" i="1" smtClean="0">
                              <a:latin typeface="Cambria Math" panose="02040503050406030204" pitchFamily="18" charset="0"/>
                            </a:rPr>
                            <m:t>+</m:t>
                          </m:r>
                          <m:r>
                            <a:rPr lang="cs-CZ" altLang="cs-CZ" sz="2400" b="0" i="1" smtClean="0">
                              <a:latin typeface="Cambria Math" panose="02040503050406030204" pitchFamily="18" charset="0"/>
                            </a:rPr>
                            <m:t>𝑢</m:t>
                          </m:r>
                          <m:sSup>
                            <m:sSupPr>
                              <m:ctrlPr>
                                <a:rPr lang="cs-CZ" altLang="cs-CZ" sz="2400" b="0" i="1" smtClean="0">
                                  <a:latin typeface="Cambria Math" panose="02040503050406030204" pitchFamily="18" charset="0"/>
                                </a:rPr>
                              </m:ctrlPr>
                            </m:sSupPr>
                            <m:e>
                              <m:r>
                                <a:rPr lang="cs-CZ" altLang="cs-CZ" sz="2400" b="0" i="1" smtClean="0">
                                  <a:latin typeface="Cambria Math" panose="02040503050406030204" pitchFamily="18" charset="0"/>
                                </a:rPr>
                                <m:t>𝑣</m:t>
                              </m:r>
                            </m:e>
                            <m:sup>
                              <m:r>
                                <a:rPr lang="cs-CZ" altLang="cs-CZ" sz="2400" b="0" i="1" smtClean="0">
                                  <a:latin typeface="Cambria Math" panose="02040503050406030204" pitchFamily="18" charset="0"/>
                                </a:rPr>
                                <m:t>2</m:t>
                              </m:r>
                            </m:sup>
                          </m:sSup>
                          <m:r>
                            <a:rPr lang="cs-CZ" altLang="cs-CZ" sz="2400" b="0" i="1" smtClean="0">
                              <a:latin typeface="Cambria Math" panose="02040503050406030204" pitchFamily="18" charset="0"/>
                            </a:rPr>
                            <m:t>+</m:t>
                          </m:r>
                          <m:r>
                            <a:rPr lang="cs-CZ" altLang="cs-CZ" sz="2400" b="0" i="1" smtClean="0">
                              <a:latin typeface="Cambria Math" panose="02040503050406030204" pitchFamily="18" charset="0"/>
                            </a:rPr>
                            <m:t>𝑢</m:t>
                          </m:r>
                          <m:r>
                            <a:rPr lang="cs-CZ" altLang="cs-CZ" sz="2400" b="0" i="1" smtClean="0">
                              <a:latin typeface="Cambria Math" panose="02040503050406030204" pitchFamily="18" charset="0"/>
                            </a:rPr>
                            <m:t>−</m:t>
                          </m:r>
                          <m:r>
                            <a:rPr lang="cs-CZ" altLang="cs-CZ" sz="2400" b="0" i="1" smtClean="0">
                              <a:latin typeface="Cambria Math" panose="02040503050406030204" pitchFamily="18" charset="0"/>
                            </a:rPr>
                            <m:t>𝑣</m:t>
                          </m:r>
                        </m:num>
                        <m:den>
                          <m:r>
                            <a:rPr lang="cs-CZ" altLang="cs-CZ" sz="2400" b="0" i="1" smtClean="0">
                              <a:latin typeface="Cambria Math" panose="02040503050406030204" pitchFamily="18" charset="0"/>
                            </a:rPr>
                            <m:t>1+</m:t>
                          </m:r>
                          <m:r>
                            <a:rPr lang="cs-CZ" altLang="cs-CZ" sz="2400" b="0" i="1" smtClean="0">
                              <a:latin typeface="Cambria Math" panose="02040503050406030204" pitchFamily="18" charset="0"/>
                            </a:rPr>
                            <m:t>𝑢𝑣</m:t>
                          </m:r>
                        </m:den>
                      </m:f>
                      <m:r>
                        <a:rPr lang="cs-CZ" altLang="cs-CZ" sz="2400" b="0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∙</m:t>
                      </m:r>
                      <m:f>
                        <m:fPr>
                          <m:ctrlPr>
                            <a:rPr lang="cs-CZ" altLang="cs-CZ" sz="2400" b="0" i="1" smtClean="0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cs-CZ" altLang="cs-CZ" sz="2400" b="0" i="1" smtClean="0">
                              <a:latin typeface="Cambria Math" panose="02040503050406030204" pitchFamily="18" charset="0"/>
                            </a:rPr>
                            <m:t>1+</m:t>
                          </m:r>
                          <m:r>
                            <a:rPr lang="cs-CZ" altLang="cs-CZ" sz="2400" b="0" i="1" smtClean="0">
                              <a:latin typeface="Cambria Math" panose="02040503050406030204" pitchFamily="18" charset="0"/>
                            </a:rPr>
                            <m:t>𝑢𝑣</m:t>
                          </m:r>
                        </m:num>
                        <m:den>
                          <m:r>
                            <a:rPr lang="cs-CZ" altLang="cs-CZ" sz="2400" b="0" i="1" smtClean="0">
                              <a:latin typeface="Cambria Math" panose="02040503050406030204" pitchFamily="18" charset="0"/>
                            </a:rPr>
                            <m:t>1+</m:t>
                          </m:r>
                          <m:r>
                            <a:rPr lang="cs-CZ" altLang="cs-CZ" sz="2400" b="0" i="1" smtClean="0">
                              <a:latin typeface="Cambria Math" panose="02040503050406030204" pitchFamily="18" charset="0"/>
                            </a:rPr>
                            <m:t>𝑢𝑣</m:t>
                          </m:r>
                          <m:r>
                            <a:rPr lang="cs-CZ" altLang="cs-CZ" sz="2400" b="0" i="1" smtClean="0">
                              <a:latin typeface="Cambria Math" panose="02040503050406030204" pitchFamily="18" charset="0"/>
                            </a:rPr>
                            <m:t>−</m:t>
                          </m:r>
                          <m:r>
                            <a:rPr lang="cs-CZ" altLang="cs-CZ" sz="2400" b="0" i="1" smtClean="0">
                              <a:latin typeface="Cambria Math" panose="02040503050406030204" pitchFamily="18" charset="0"/>
                            </a:rPr>
                            <m:t>𝑢𝑣</m:t>
                          </m:r>
                          <m:r>
                            <a:rPr lang="cs-CZ" altLang="cs-CZ" sz="2400" b="0" i="1" smtClean="0">
                              <a:latin typeface="Cambria Math" panose="02040503050406030204" pitchFamily="18" charset="0"/>
                            </a:rPr>
                            <m:t>+</m:t>
                          </m:r>
                          <m:sSup>
                            <m:sSupPr>
                              <m:ctrlPr>
                                <a:rPr lang="cs-CZ" altLang="cs-CZ" sz="2400" b="0" i="1" smtClean="0">
                                  <a:latin typeface="Cambria Math" panose="02040503050406030204" pitchFamily="18" charset="0"/>
                                </a:rPr>
                              </m:ctrlPr>
                            </m:sSupPr>
                            <m:e>
                              <m:r>
                                <a:rPr lang="cs-CZ" altLang="cs-CZ" sz="2400" b="0" i="1" smtClean="0">
                                  <a:latin typeface="Cambria Math" panose="02040503050406030204" pitchFamily="18" charset="0"/>
                                </a:rPr>
                                <m:t>𝑣</m:t>
                              </m:r>
                            </m:e>
                            <m:sup>
                              <m:r>
                                <a:rPr lang="cs-CZ" altLang="cs-CZ" sz="2400" b="0" i="1" smtClean="0">
                                  <a:latin typeface="Cambria Math" panose="02040503050406030204" pitchFamily="18" charset="0"/>
                                </a:rPr>
                                <m:t>2</m:t>
                              </m:r>
                            </m:sup>
                          </m:sSup>
                        </m:den>
                      </m:f>
                      <m:r>
                        <a:rPr lang="cs-CZ" altLang="cs-CZ" sz="2400" b="0" i="1" smtClean="0">
                          <a:latin typeface="Cambria Math" panose="02040503050406030204" pitchFamily="18" charset="0"/>
                        </a:rPr>
                        <m:t>=</m:t>
                      </m:r>
                    </m:oMath>
                  </m:oMathPara>
                </a14:m>
                <a:endParaRPr lang="cs-CZ" altLang="cs-CZ" sz="2400" b="0" dirty="0" smtClean="0"/>
              </a:p>
              <a:p>
                <a:pPr marL="0" indent="0" eaLnBrk="1" hangingPunct="1">
                  <a:buNone/>
                </a:pPr>
                <a:endParaRPr lang="cs-CZ" altLang="cs-CZ" sz="1000" b="0" dirty="0" smtClean="0"/>
              </a:p>
              <a:p>
                <a:pPr marL="0" indent="0" eaLnBrk="1" hangingPunct="1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altLang="cs-CZ" sz="2400" b="0" i="1" smtClean="0">
                          <a:latin typeface="Cambria Math" panose="02040503050406030204" pitchFamily="18" charset="0"/>
                        </a:rPr>
                        <m:t>=</m:t>
                      </m:r>
                      <m:f>
                        <m:fPr>
                          <m:ctrlPr>
                            <a:rPr lang="cs-CZ" altLang="cs-CZ" sz="2400" i="1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cs-CZ" altLang="cs-CZ" sz="2400" i="1">
                              <a:latin typeface="Cambria Math" panose="02040503050406030204" pitchFamily="18" charset="0"/>
                            </a:rPr>
                            <m:t>𝑢</m:t>
                          </m:r>
                          <m:sSup>
                            <m:sSupPr>
                              <m:ctrlPr>
                                <a:rPr lang="cs-CZ" altLang="cs-CZ" sz="2400" i="1">
                                  <a:latin typeface="Cambria Math" panose="02040503050406030204" pitchFamily="18" charset="0"/>
                                </a:rPr>
                              </m:ctrlPr>
                            </m:sSupPr>
                            <m:e>
                              <m:r>
                                <a:rPr lang="cs-CZ" altLang="cs-CZ" sz="2400" i="1">
                                  <a:latin typeface="Cambria Math" panose="02040503050406030204" pitchFamily="18" charset="0"/>
                                </a:rPr>
                                <m:t>𝑣</m:t>
                              </m:r>
                            </m:e>
                            <m:sup>
                              <m:r>
                                <a:rPr lang="cs-CZ" altLang="cs-CZ" sz="2400" i="1">
                                  <a:latin typeface="Cambria Math" panose="02040503050406030204" pitchFamily="18" charset="0"/>
                                </a:rPr>
                                <m:t>2</m:t>
                              </m:r>
                            </m:sup>
                          </m:sSup>
                          <m:r>
                            <a:rPr lang="cs-CZ" altLang="cs-CZ" sz="2400" i="1">
                              <a:latin typeface="Cambria Math" panose="02040503050406030204" pitchFamily="18" charset="0"/>
                            </a:rPr>
                            <m:t>+</m:t>
                          </m:r>
                          <m:r>
                            <a:rPr lang="cs-CZ" altLang="cs-CZ" sz="2400" i="1">
                              <a:latin typeface="Cambria Math" panose="02040503050406030204" pitchFamily="18" charset="0"/>
                            </a:rPr>
                            <m:t>𝑢</m:t>
                          </m:r>
                        </m:num>
                        <m:den>
                          <m:r>
                            <a:rPr lang="cs-CZ" altLang="cs-CZ" sz="2400" i="1">
                              <a:latin typeface="Cambria Math" panose="02040503050406030204" pitchFamily="18" charset="0"/>
                            </a:rPr>
                            <m:t>1+</m:t>
                          </m:r>
                          <m:r>
                            <a:rPr lang="cs-CZ" altLang="cs-CZ" sz="2400" i="1">
                              <a:latin typeface="Cambria Math" panose="02040503050406030204" pitchFamily="18" charset="0"/>
                            </a:rPr>
                            <m:t>𝑢𝑣</m:t>
                          </m:r>
                        </m:den>
                      </m:f>
                      <m:r>
                        <a:rPr lang="cs-CZ" altLang="cs-CZ" sz="2400" i="1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∙</m:t>
                      </m:r>
                      <m:f>
                        <m:fPr>
                          <m:ctrlPr>
                            <a:rPr lang="cs-CZ" altLang="cs-CZ" sz="2400" i="1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cs-CZ" altLang="cs-CZ" sz="2400" i="1">
                              <a:latin typeface="Cambria Math" panose="02040503050406030204" pitchFamily="18" charset="0"/>
                            </a:rPr>
                            <m:t>1+</m:t>
                          </m:r>
                          <m:r>
                            <a:rPr lang="cs-CZ" altLang="cs-CZ" sz="2400" i="1">
                              <a:latin typeface="Cambria Math" panose="02040503050406030204" pitchFamily="18" charset="0"/>
                            </a:rPr>
                            <m:t>𝑢𝑣</m:t>
                          </m:r>
                        </m:num>
                        <m:den>
                          <m:r>
                            <a:rPr lang="cs-CZ" altLang="cs-CZ" sz="2400" i="1">
                              <a:latin typeface="Cambria Math" panose="02040503050406030204" pitchFamily="18" charset="0"/>
                            </a:rPr>
                            <m:t>1</m:t>
                          </m:r>
                          <m:r>
                            <a:rPr lang="cs-CZ" altLang="cs-CZ" sz="2400" b="0" i="1" smtClean="0">
                              <a:latin typeface="Cambria Math" panose="02040503050406030204" pitchFamily="18" charset="0"/>
                            </a:rPr>
                            <m:t>+</m:t>
                          </m:r>
                          <m:sSup>
                            <m:sSupPr>
                              <m:ctrlPr>
                                <a:rPr lang="cs-CZ" altLang="cs-CZ" sz="2400" i="1" smtClean="0">
                                  <a:latin typeface="Cambria Math" panose="02040503050406030204" pitchFamily="18" charset="0"/>
                                </a:rPr>
                              </m:ctrlPr>
                            </m:sSupPr>
                            <m:e>
                              <m:r>
                                <a:rPr lang="cs-CZ" altLang="cs-CZ" sz="2400" i="1">
                                  <a:latin typeface="Cambria Math" panose="02040503050406030204" pitchFamily="18" charset="0"/>
                                </a:rPr>
                                <m:t>𝑣</m:t>
                              </m:r>
                            </m:e>
                            <m:sup>
                              <m:r>
                                <a:rPr lang="cs-CZ" altLang="cs-CZ" sz="2400" i="1">
                                  <a:latin typeface="Cambria Math" panose="02040503050406030204" pitchFamily="18" charset="0"/>
                                </a:rPr>
                                <m:t>2</m:t>
                              </m:r>
                            </m:sup>
                          </m:sSup>
                        </m:den>
                      </m:f>
                      <m:r>
                        <a:rPr lang="cs-CZ" altLang="cs-CZ" sz="2400" i="1">
                          <a:latin typeface="Cambria Math" panose="02040503050406030204" pitchFamily="18" charset="0"/>
                        </a:rPr>
                        <m:t>=</m:t>
                      </m:r>
                    </m:oMath>
                  </m:oMathPara>
                </a14:m>
                <a:endParaRPr lang="cs-CZ" altLang="cs-CZ" sz="2400" b="0" dirty="0" smtClean="0"/>
              </a:p>
              <a:p>
                <a:pPr marL="0" indent="0" eaLnBrk="1" hangingPunct="1">
                  <a:buNone/>
                </a:pPr>
                <a:endParaRPr lang="cs-CZ" altLang="cs-CZ" sz="1100" b="0" dirty="0" smtClean="0"/>
              </a:p>
              <a:p>
                <a:pPr marL="0" indent="0" eaLnBrk="1" hangingPunct="1">
                  <a:buNone/>
                </a:pPr>
                <a:endParaRPr lang="cs-CZ" altLang="cs-CZ" sz="2400" b="0" dirty="0" smtClean="0"/>
              </a:p>
              <a:p>
                <a:pPr marL="0" indent="0" eaLnBrk="1" hangingPunct="1">
                  <a:buNone/>
                </a:pPr>
                <a:endParaRPr lang="cs-CZ" altLang="cs-CZ" dirty="0" smtClean="0"/>
              </a:p>
            </p:txBody>
          </p:sp>
        </mc:Choice>
        <mc:Fallback xmlns="">
          <p:sp>
            <p:nvSpPr>
              <p:cNvPr id="4" name="Zástupný symbol pro obsah 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 bwMode="auto">
              <a:xfrm>
                <a:off x="781050" y="1978025"/>
                <a:ext cx="7886700" cy="4351338"/>
              </a:xfrm>
              <a:prstGeom prst="rect">
                <a:avLst/>
              </a:prstGeom>
              <a:blipFill rotWithShape="0">
                <a:blip r:embed="rId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2" name="TextovéPole 1"/>
          <p:cNvSpPr txBox="1"/>
          <p:nvPr/>
        </p:nvSpPr>
        <p:spPr>
          <a:xfrm>
            <a:off x="4114800" y="2975113"/>
            <a:ext cx="65" cy="276999"/>
          </a:xfrm>
          <a:prstGeom prst="rect">
            <a:avLst/>
          </a:prstGeom>
          <a:noFill/>
        </p:spPr>
        <p:txBody>
          <a:bodyPr wrap="none" lIns="0" tIns="0" rIns="0" bIns="0" rtlCol="0">
            <a:spAutoFit/>
          </a:bodyPr>
          <a:lstStyle/>
          <a:p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TextovéPole 2"/>
              <p:cNvSpPr txBox="1"/>
              <p:nvPr/>
            </p:nvSpPr>
            <p:spPr>
              <a:xfrm>
                <a:off x="3707904" y="6155035"/>
                <a:ext cx="1368152" cy="46166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400" b="0" i="1" smtClean="0">
                          <a:latin typeface="Cambria Math" panose="02040503050406030204" pitchFamily="18" charset="0"/>
                        </a:rPr>
                        <m:t>𝑢𝑣</m:t>
                      </m:r>
                      <m:r>
                        <a:rPr lang="cs-CZ" sz="2400" b="0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≠−1</m:t>
                      </m:r>
                    </m:oMath>
                  </m:oMathPara>
                </a14:m>
                <a:endParaRPr lang="cs-CZ" sz="2400" dirty="0"/>
              </a:p>
            </p:txBody>
          </p:sp>
        </mc:Choice>
        <mc:Fallback xmlns="">
          <p:sp>
            <p:nvSpPr>
              <p:cNvPr id="3" name="TextovéPole 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707904" y="6155035"/>
                <a:ext cx="1368152" cy="461665"/>
              </a:xfrm>
              <a:prstGeom prst="rect">
                <a:avLst/>
              </a:prstGeom>
              <a:blipFill rotWithShape="0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5" name="TextovéPole 4"/>
              <p:cNvSpPr txBox="1"/>
              <p:nvPr/>
            </p:nvSpPr>
            <p:spPr>
              <a:xfrm>
                <a:off x="3707904" y="5118323"/>
                <a:ext cx="1728192" cy="111665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altLang="cs-CZ" sz="2400" i="1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cs-CZ" altLang="cs-CZ" sz="2400" i="1">
                              <a:latin typeface="Cambria Math" panose="02040503050406030204" pitchFamily="18" charset="0"/>
                            </a:rPr>
                            <m:t>𝑢</m:t>
                          </m:r>
                          <m:sSup>
                            <m:sSupPr>
                              <m:ctrlPr>
                                <a:rPr lang="cs-CZ" altLang="cs-CZ" sz="2400" i="1">
                                  <a:latin typeface="Cambria Math" panose="02040503050406030204" pitchFamily="18" charset="0"/>
                                </a:rPr>
                              </m:ctrlPr>
                            </m:sSupPr>
                            <m:e>
                              <m:r>
                                <a:rPr lang="cs-CZ" altLang="cs-CZ" sz="2400" i="1">
                                  <a:latin typeface="Cambria Math" panose="02040503050406030204" pitchFamily="18" charset="0"/>
                                </a:rPr>
                                <m:t>𝑣</m:t>
                              </m:r>
                            </m:e>
                            <m:sup>
                              <m:r>
                                <a:rPr lang="cs-CZ" altLang="cs-CZ" sz="2400" i="1">
                                  <a:latin typeface="Cambria Math" panose="02040503050406030204" pitchFamily="18" charset="0"/>
                                </a:rPr>
                                <m:t>2</m:t>
                              </m:r>
                            </m:sup>
                          </m:sSup>
                          <m:r>
                            <a:rPr lang="cs-CZ" altLang="cs-CZ" sz="2400" i="1">
                              <a:latin typeface="Cambria Math" panose="02040503050406030204" pitchFamily="18" charset="0"/>
                            </a:rPr>
                            <m:t>+</m:t>
                          </m:r>
                          <m:r>
                            <a:rPr lang="cs-CZ" altLang="cs-CZ" sz="2400" i="1">
                              <a:latin typeface="Cambria Math" panose="02040503050406030204" pitchFamily="18" charset="0"/>
                            </a:rPr>
                            <m:t>𝑢</m:t>
                          </m:r>
                        </m:num>
                        <m:den>
                          <m:r>
                            <a:rPr lang="cs-CZ" altLang="cs-CZ" sz="2400" i="1">
                              <a:latin typeface="Cambria Math" panose="02040503050406030204" pitchFamily="18" charset="0"/>
                            </a:rPr>
                            <m:t>1+</m:t>
                          </m:r>
                          <m:sSup>
                            <m:sSupPr>
                              <m:ctrlPr>
                                <a:rPr lang="cs-CZ" altLang="cs-CZ" sz="2400" i="1">
                                  <a:latin typeface="Cambria Math" panose="02040503050406030204" pitchFamily="18" charset="0"/>
                                </a:rPr>
                              </m:ctrlPr>
                            </m:sSupPr>
                            <m:e>
                              <m:r>
                                <a:rPr lang="cs-CZ" altLang="cs-CZ" sz="2400" i="1">
                                  <a:latin typeface="Cambria Math" panose="02040503050406030204" pitchFamily="18" charset="0"/>
                                </a:rPr>
                                <m:t>𝑣</m:t>
                              </m:r>
                            </m:e>
                            <m:sup>
                              <m:r>
                                <a:rPr lang="cs-CZ" altLang="cs-CZ" sz="2400" i="1">
                                  <a:latin typeface="Cambria Math" panose="02040503050406030204" pitchFamily="18" charset="0"/>
                                </a:rPr>
                                <m:t>2</m:t>
                              </m:r>
                            </m:sup>
                          </m:sSup>
                        </m:den>
                      </m:f>
                      <m:r>
                        <a:rPr lang="cs-CZ" altLang="cs-CZ" sz="2400">
                          <a:latin typeface="Cambria Math" panose="02040503050406030204" pitchFamily="18" charset="0"/>
                        </a:rPr>
                        <m:t>=</m:t>
                      </m:r>
                    </m:oMath>
                  </m:oMathPara>
                </a14:m>
                <a:endParaRPr lang="cs-CZ" altLang="cs-CZ" sz="2400" dirty="0"/>
              </a:p>
              <a:p>
                <a:endParaRPr lang="cs-CZ" dirty="0"/>
              </a:p>
            </p:txBody>
          </p:sp>
        </mc:Choice>
        <mc:Fallback xmlns="">
          <p:sp>
            <p:nvSpPr>
              <p:cNvPr id="5" name="TextovéPole 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707904" y="5118323"/>
                <a:ext cx="1728192" cy="1116652"/>
              </a:xfrm>
              <a:prstGeom prst="rect">
                <a:avLst/>
              </a:prstGeom>
              <a:blipFill rotWithShape="0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6" name="TextovéPole 5"/>
              <p:cNvSpPr txBox="1"/>
              <p:nvPr/>
            </p:nvSpPr>
            <p:spPr>
              <a:xfrm>
                <a:off x="5292080" y="5118323"/>
                <a:ext cx="1800200" cy="839653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altLang="cs-CZ" sz="2400" i="1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cs-CZ" altLang="cs-CZ" sz="2400" i="1">
                              <a:latin typeface="Cambria Math" panose="02040503050406030204" pitchFamily="18" charset="0"/>
                            </a:rPr>
                            <m:t>𝑢</m:t>
                          </m:r>
                          <m:r>
                            <a:rPr lang="cs-CZ" altLang="cs-CZ" sz="2400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∙(</m:t>
                          </m:r>
                          <m:sSup>
                            <m:sSupPr>
                              <m:ctrlPr>
                                <a:rPr lang="cs-CZ" altLang="cs-CZ" sz="2400" i="1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</m:ctrlPr>
                            </m:sSupPr>
                            <m:e>
                              <m:r>
                                <a:rPr lang="cs-CZ" altLang="cs-CZ" sz="2400" i="1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  <m:t>𝑣</m:t>
                              </m:r>
                            </m:e>
                            <m:sup>
                              <m:r>
                                <a:rPr lang="cs-CZ" altLang="cs-CZ" sz="2400" i="1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  <m:t>2</m:t>
                              </m:r>
                            </m:sup>
                          </m:sSup>
                          <m:r>
                            <a:rPr lang="cs-CZ" altLang="cs-CZ" sz="2400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+1)</m:t>
                          </m:r>
                        </m:num>
                        <m:den>
                          <m:r>
                            <a:rPr lang="cs-CZ" altLang="cs-CZ" sz="2400" i="1">
                              <a:latin typeface="Cambria Math" panose="02040503050406030204" pitchFamily="18" charset="0"/>
                            </a:rPr>
                            <m:t>1+</m:t>
                          </m:r>
                          <m:sSup>
                            <m:sSupPr>
                              <m:ctrlPr>
                                <a:rPr lang="cs-CZ" altLang="cs-CZ" sz="2400" i="1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</m:ctrlPr>
                            </m:sSupPr>
                            <m:e>
                              <m:r>
                                <a:rPr lang="cs-CZ" altLang="cs-CZ" sz="2400" i="1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  <m:t>𝑣</m:t>
                              </m:r>
                            </m:e>
                            <m:sup>
                              <m:r>
                                <a:rPr lang="cs-CZ" altLang="cs-CZ" sz="2400" i="1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  <m:t>2</m:t>
                              </m:r>
                            </m:sup>
                          </m:sSup>
                        </m:den>
                      </m:f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6" name="TextovéPole 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292080" y="5118323"/>
                <a:ext cx="1800200" cy="839653"/>
              </a:xfrm>
              <a:prstGeom prst="rect">
                <a:avLst/>
              </a:prstGeom>
              <a:blipFill rotWithShape="0"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7" name="TextovéPole 6"/>
              <p:cNvSpPr txBox="1"/>
              <p:nvPr/>
            </p:nvSpPr>
            <p:spPr>
              <a:xfrm>
                <a:off x="6871903" y="5357812"/>
                <a:ext cx="1008112" cy="738664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altLang="cs-CZ" sz="2400" i="1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=</m:t>
                      </m:r>
                      <m:r>
                        <a:rPr lang="cs-CZ" altLang="cs-CZ" sz="2400" i="1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𝑢</m:t>
                      </m:r>
                    </m:oMath>
                  </m:oMathPara>
                </a14:m>
                <a:endParaRPr lang="cs-CZ" altLang="cs-CZ" sz="2400" dirty="0"/>
              </a:p>
              <a:p>
                <a:endParaRPr lang="cs-CZ" dirty="0"/>
              </a:p>
            </p:txBody>
          </p:sp>
        </mc:Choice>
        <mc:Fallback xmlns="">
          <p:sp>
            <p:nvSpPr>
              <p:cNvPr id="7" name="TextovéPole 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871903" y="5357812"/>
                <a:ext cx="1008112" cy="738664"/>
              </a:xfrm>
              <a:prstGeom prst="rect">
                <a:avLst/>
              </a:prstGeom>
              <a:blipFill rotWithShape="0">
                <a:blip r:embed="rId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9" name="Přímá spojnice 8"/>
          <p:cNvCxnSpPr/>
          <p:nvPr/>
        </p:nvCxnSpPr>
        <p:spPr>
          <a:xfrm flipV="1">
            <a:off x="2339752" y="4293096"/>
            <a:ext cx="360040" cy="216024"/>
          </a:xfrm>
          <a:prstGeom prst="line">
            <a:avLst/>
          </a:prstGeom>
          <a:ln w="285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10"/>
          <p:cNvCxnSpPr/>
          <p:nvPr/>
        </p:nvCxnSpPr>
        <p:spPr>
          <a:xfrm flipV="1">
            <a:off x="4258494" y="4243468"/>
            <a:ext cx="360040" cy="216024"/>
          </a:xfrm>
          <a:prstGeom prst="line">
            <a:avLst/>
          </a:prstGeom>
          <a:ln w="285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11"/>
          <p:cNvCxnSpPr/>
          <p:nvPr/>
        </p:nvCxnSpPr>
        <p:spPr>
          <a:xfrm flipV="1">
            <a:off x="5292080" y="4722974"/>
            <a:ext cx="360040" cy="216024"/>
          </a:xfrm>
          <a:prstGeom prst="line">
            <a:avLst/>
          </a:prstGeom>
          <a:ln w="285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12"/>
          <p:cNvCxnSpPr/>
          <p:nvPr/>
        </p:nvCxnSpPr>
        <p:spPr>
          <a:xfrm flipV="1">
            <a:off x="6012160" y="4699851"/>
            <a:ext cx="360040" cy="216024"/>
          </a:xfrm>
          <a:prstGeom prst="line">
            <a:avLst/>
          </a:prstGeom>
          <a:ln w="285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13"/>
          <p:cNvCxnSpPr/>
          <p:nvPr/>
        </p:nvCxnSpPr>
        <p:spPr>
          <a:xfrm flipV="1">
            <a:off x="1115616" y="5676649"/>
            <a:ext cx="1008112" cy="242565"/>
          </a:xfrm>
          <a:prstGeom prst="line">
            <a:avLst/>
          </a:prstGeom>
          <a:ln w="285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nice 15"/>
          <p:cNvCxnSpPr/>
          <p:nvPr/>
        </p:nvCxnSpPr>
        <p:spPr>
          <a:xfrm flipV="1">
            <a:off x="2416113" y="5176676"/>
            <a:ext cx="1008112" cy="242565"/>
          </a:xfrm>
          <a:prstGeom prst="line">
            <a:avLst/>
          </a:prstGeom>
          <a:ln w="285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nice 16"/>
          <p:cNvCxnSpPr/>
          <p:nvPr/>
        </p:nvCxnSpPr>
        <p:spPr>
          <a:xfrm flipV="1">
            <a:off x="5868144" y="5236529"/>
            <a:ext cx="1008112" cy="242565"/>
          </a:xfrm>
          <a:prstGeom prst="line">
            <a:avLst/>
          </a:prstGeom>
          <a:ln w="285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nice 17"/>
          <p:cNvCxnSpPr/>
          <p:nvPr/>
        </p:nvCxnSpPr>
        <p:spPr>
          <a:xfrm flipV="1">
            <a:off x="5688124" y="5701930"/>
            <a:ext cx="1008112" cy="242565"/>
          </a:xfrm>
          <a:prstGeom prst="line">
            <a:avLst/>
          </a:prstGeom>
          <a:ln w="285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499002225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1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2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5" grpId="0"/>
      <p:bldP spid="6" grpId="0"/>
      <p:bldP spid="7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altLang="cs-CZ" sz="4000" b="1" smtClean="0"/>
              <a:t>Složený lomený výraz</a:t>
            </a:r>
          </a:p>
        </p:txBody>
      </p:sp>
      <p:sp>
        <p:nvSpPr>
          <p:cNvPr id="4" name="TextovéPole 3"/>
          <p:cNvSpPr txBox="1">
            <a:spLocks noRot="1" noChangeAspect="1" noMove="1" noResize="1" noEditPoints="1" noAdjustHandles="1" noChangeArrowheads="1" noChangeShapeType="1" noTextEdit="1"/>
          </p:cNvSpPr>
          <p:nvPr/>
        </p:nvSpPr>
        <p:spPr>
          <a:xfrm>
            <a:off x="2339752" y="3573016"/>
            <a:ext cx="4680520" cy="1520994"/>
          </a:xfrm>
          <a:prstGeom prst="rect">
            <a:avLst/>
          </a:prstGeom>
          <a:blipFill rotWithShape="0">
            <a:blip r:embed="rId2"/>
            <a:stretch>
              <a:fillRect/>
            </a:stretch>
          </a:blipFill>
        </p:spPr>
        <p:txBody>
          <a:bodyPr/>
          <a:lstStyle/>
          <a:p>
            <a:r>
              <a:rPr lang="cs-CZ">
                <a:noFill/>
              </a:rPr>
              <a:t> </a:t>
            </a:r>
          </a:p>
        </p:txBody>
      </p:sp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Font typeface="Calibri" panose="020F0502020204030204" pitchFamily="34" charset="0"/>
              <a:buChar char="="/>
            </a:pPr>
            <a:r>
              <a:rPr lang="cs-CZ" sz="2800" dirty="0" smtClean="0"/>
              <a:t>podíl dvou lomených výrazů zapsaný pomocí zlomkové čáry (hlavní zlomková čára)</a:t>
            </a:r>
          </a:p>
          <a:p>
            <a:pPr>
              <a:buFont typeface="Calibri" panose="020F0502020204030204" pitchFamily="34" charset="0"/>
              <a:buChar char="="/>
            </a:pPr>
            <a:r>
              <a:rPr lang="cs-CZ" sz="2800" dirty="0"/>
              <a:t>n</a:t>
            </a:r>
            <a:r>
              <a:rPr lang="cs-CZ" sz="2800" dirty="0" smtClean="0"/>
              <a:t>apř.:</a:t>
            </a:r>
            <a:endParaRPr lang="cs-CZ" sz="2800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5" name="TextovéPole 4"/>
              <p:cNvSpPr txBox="1"/>
              <p:nvPr/>
            </p:nvSpPr>
            <p:spPr>
              <a:xfrm>
                <a:off x="3230415" y="5420043"/>
                <a:ext cx="2683170" cy="430887"/>
              </a:xfrm>
              <a:prstGeom prst="rect">
                <a:avLst/>
              </a:prstGeom>
              <a:noFill/>
            </p:spPr>
            <p:txBody>
              <a:bodyPr wrap="none" lIns="0" tIns="0" rIns="0" bIns="0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b="0" i="1" smtClean="0">
                          <a:latin typeface="Cambria Math" panose="02040503050406030204" pitchFamily="18" charset="0"/>
                        </a:rPr>
                        <m:t>𝑎</m:t>
                      </m:r>
                      <m:r>
                        <a:rPr lang="cs-CZ" sz="2800" b="0" i="1" smtClean="0">
                          <a:latin typeface="Cambria Math" panose="02040503050406030204" pitchFamily="18" charset="0"/>
                        </a:rPr>
                        <m:t>,</m:t>
                      </m:r>
                      <m:r>
                        <a:rPr lang="cs-CZ" sz="2800" b="0" i="1" smtClean="0">
                          <a:latin typeface="Cambria Math" panose="02040503050406030204" pitchFamily="18" charset="0"/>
                        </a:rPr>
                        <m:t>𝑏</m:t>
                      </m:r>
                      <m:r>
                        <a:rPr lang="cs-CZ" sz="2800" b="0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≠0; </m:t>
                      </m:r>
                      <m:r>
                        <a:rPr lang="cs-CZ" sz="2800" b="0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𝑦</m:t>
                      </m:r>
                      <m:r>
                        <a:rPr lang="cs-CZ" sz="2800" b="0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≠−1</m:t>
                      </m:r>
                    </m:oMath>
                  </m:oMathPara>
                </a14:m>
                <a:endParaRPr lang="cs-CZ" sz="2800" dirty="0"/>
              </a:p>
            </p:txBody>
          </p:sp>
        </mc:Choice>
        <mc:Fallback xmlns="">
          <p:sp>
            <p:nvSpPr>
              <p:cNvPr id="5" name="TextovéPole 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230415" y="5420043"/>
                <a:ext cx="2683170" cy="430887"/>
              </a:xfrm>
              <a:prstGeom prst="rect">
                <a:avLst/>
              </a:prstGeom>
              <a:blipFill rotWithShape="0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 altLang="cs-CZ" sz="3600" b="1" dirty="0" smtClean="0"/>
              <a:t>Vzorový příklad 5</a:t>
            </a:r>
            <a:r>
              <a:rPr lang="cs-CZ" altLang="cs-CZ" dirty="0" smtClean="0"/>
              <a:t/>
            </a:r>
            <a:br>
              <a:rPr lang="cs-CZ" altLang="cs-CZ" dirty="0" smtClean="0"/>
            </a:br>
            <a:r>
              <a:rPr lang="cs-CZ" altLang="cs-CZ" dirty="0" smtClean="0"/>
              <a:t>Složený lomený výraz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Zástupný symbol pro obsah 2"/>
              <p:cNvSpPr>
                <a:spLocks noGrp="1"/>
              </p:cNvSpPr>
              <p:nvPr>
                <p:ph idx="1"/>
              </p:nvPr>
            </p:nvSpPr>
            <p:spPr/>
            <p:txBody>
              <a:bodyPr>
                <a:normAutofit/>
              </a:bodyPr>
              <a:lstStyle/>
              <a:p>
                <a:pPr marL="0" indent="0">
                  <a:buNone/>
                </a:pPr>
                <a:r>
                  <a:rPr lang="cs-CZ" sz="2800" i="1" dirty="0" smtClean="0"/>
                  <a:t>Zjednodušte:</a:t>
                </a:r>
              </a:p>
              <a:p>
                <a:pPr marL="0" indent="0">
                  <a:buNone/>
                </a:pPr>
                <a:endParaRPr lang="cs-CZ" sz="2800" i="1" dirty="0"/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sz="2800" i="1" smtClean="0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cs-CZ" sz="2800" b="0" i="1" smtClean="0">
                              <a:latin typeface="Cambria Math" panose="02040503050406030204" pitchFamily="18" charset="0"/>
                            </a:rPr>
                            <m:t>𝑎</m:t>
                          </m:r>
                          <m:r>
                            <a:rPr lang="cs-CZ" sz="2800" b="0" i="1" smtClean="0">
                              <a:latin typeface="Cambria Math" panose="02040503050406030204" pitchFamily="18" charset="0"/>
                            </a:rPr>
                            <m:t>−</m:t>
                          </m:r>
                          <m:f>
                            <m:fPr>
                              <m:ctrlPr>
                                <a:rPr lang="cs-CZ" sz="2800" b="0" i="1" smtClean="0">
                                  <a:latin typeface="Cambria Math" panose="02040503050406030204" pitchFamily="18" charset="0"/>
                                </a:rPr>
                              </m:ctrlPr>
                            </m:fPr>
                            <m:num>
                              <m:r>
                                <a:rPr lang="cs-CZ" sz="2800" b="0" i="1" smtClean="0">
                                  <a:latin typeface="Cambria Math" panose="02040503050406030204" pitchFamily="18" charset="0"/>
                                </a:rPr>
                                <m:t>𝑎</m:t>
                              </m:r>
                              <m:r>
                                <a:rPr lang="cs-CZ" sz="2800" b="0" i="1" smtClean="0">
                                  <a:latin typeface="Cambria Math" panose="02040503050406030204" pitchFamily="18" charset="0"/>
                                </a:rPr>
                                <m:t>−1</m:t>
                              </m:r>
                            </m:num>
                            <m:den>
                              <m:r>
                                <a:rPr lang="cs-CZ" sz="2800" b="0" i="1" smtClean="0">
                                  <a:latin typeface="Cambria Math" panose="02040503050406030204" pitchFamily="18" charset="0"/>
                                </a:rPr>
                                <m:t>𝑎</m:t>
                              </m:r>
                              <m:r>
                                <a:rPr lang="cs-CZ" sz="2800" b="0" i="1" smtClean="0">
                                  <a:latin typeface="Cambria Math" panose="02040503050406030204" pitchFamily="18" charset="0"/>
                                </a:rPr>
                                <m:t>+1</m:t>
                              </m:r>
                            </m:den>
                          </m:f>
                        </m:num>
                        <m:den>
                          <m:r>
                            <a:rPr lang="cs-CZ" sz="2800" b="0" i="1" smtClean="0">
                              <a:latin typeface="Cambria Math" panose="02040503050406030204" pitchFamily="18" charset="0"/>
                            </a:rPr>
                            <m:t>1+</m:t>
                          </m:r>
                          <m:f>
                            <m:fPr>
                              <m:ctrlPr>
                                <a:rPr lang="cs-CZ" sz="2800" b="0" i="1" smtClean="0">
                                  <a:latin typeface="Cambria Math" panose="02040503050406030204" pitchFamily="18" charset="0"/>
                                </a:rPr>
                              </m:ctrlPr>
                            </m:fPr>
                            <m:num>
                              <m:r>
                                <a:rPr lang="cs-CZ" sz="2800" b="0" i="1" smtClean="0">
                                  <a:latin typeface="Cambria Math" panose="02040503050406030204" pitchFamily="18" charset="0"/>
                                </a:rPr>
                                <m:t>𝑎</m:t>
                              </m:r>
                              <m:r>
                                <a:rPr lang="cs-CZ" sz="2800" b="0" i="1" smtClean="0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  <m:t>∙(</m:t>
                              </m:r>
                              <m:r>
                                <a:rPr lang="cs-CZ" sz="2800" b="0" i="1" smtClean="0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  <m:t>𝑎</m:t>
                              </m:r>
                              <m:r>
                                <a:rPr lang="cs-CZ" sz="2800" b="0" i="1" smtClean="0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  <m:t>−1)</m:t>
                              </m:r>
                            </m:num>
                            <m:den>
                              <m:r>
                                <a:rPr lang="cs-CZ" sz="2800" b="0" i="1" smtClean="0">
                                  <a:latin typeface="Cambria Math" panose="02040503050406030204" pitchFamily="18" charset="0"/>
                                </a:rPr>
                                <m:t>𝑎</m:t>
                              </m:r>
                              <m:r>
                                <a:rPr lang="cs-CZ" sz="2800" b="0" i="1" smtClean="0">
                                  <a:latin typeface="Cambria Math" panose="02040503050406030204" pitchFamily="18" charset="0"/>
                                </a:rPr>
                                <m:t>+1</m:t>
                              </m:r>
                            </m:den>
                          </m:f>
                        </m:den>
                      </m:f>
                    </m:oMath>
                  </m:oMathPara>
                </a14:m>
                <a:endParaRPr lang="cs-CZ" sz="2800" i="1" dirty="0"/>
              </a:p>
            </p:txBody>
          </p:sp>
        </mc:Choice>
        <mc:Fallback xmlns=""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blipFill rotWithShape="0">
                <a:blip r:embed="rId2"/>
                <a:stretch>
                  <a:fillRect l="-1546" t="-2241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 altLang="cs-CZ" sz="3600" b="1" dirty="0" smtClean="0"/>
              <a:t>Vzorový příklad 5</a:t>
            </a:r>
            <a:r>
              <a:rPr lang="cs-CZ" altLang="cs-CZ" dirty="0" smtClean="0"/>
              <a:t/>
            </a:r>
            <a:br>
              <a:rPr lang="cs-CZ" altLang="cs-CZ" dirty="0" smtClean="0"/>
            </a:br>
            <a:r>
              <a:rPr lang="cs-CZ" altLang="cs-CZ" dirty="0" smtClean="0"/>
              <a:t>Složený lomený výraz – řešení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Zástupný symbol pro obsah 2"/>
              <p:cNvSpPr>
                <a:spLocks noGrp="1"/>
              </p:cNvSpPr>
              <p:nvPr>
                <p:ph idx="1"/>
              </p:nvPr>
            </p:nvSpPr>
            <p:spPr/>
            <p:txBody>
              <a:bodyPr>
                <a:normAutofit/>
              </a:bodyPr>
              <a:lstStyle/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sz="2800" i="1" smtClean="0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cs-CZ" sz="2800" b="0" i="1" smtClean="0">
                              <a:latin typeface="Cambria Math" panose="02040503050406030204" pitchFamily="18" charset="0"/>
                            </a:rPr>
                            <m:t>𝑎</m:t>
                          </m:r>
                          <m:r>
                            <a:rPr lang="cs-CZ" sz="2800" b="0" i="1" smtClean="0">
                              <a:latin typeface="Cambria Math" panose="02040503050406030204" pitchFamily="18" charset="0"/>
                            </a:rPr>
                            <m:t>−</m:t>
                          </m:r>
                          <m:f>
                            <m:fPr>
                              <m:ctrlPr>
                                <a:rPr lang="cs-CZ" sz="2800" b="0" i="1" smtClean="0">
                                  <a:latin typeface="Cambria Math" panose="02040503050406030204" pitchFamily="18" charset="0"/>
                                </a:rPr>
                              </m:ctrlPr>
                            </m:fPr>
                            <m:num>
                              <m:r>
                                <a:rPr lang="cs-CZ" sz="2800" b="0" i="1" smtClean="0">
                                  <a:latin typeface="Cambria Math" panose="02040503050406030204" pitchFamily="18" charset="0"/>
                                </a:rPr>
                                <m:t>𝑎</m:t>
                              </m:r>
                              <m:r>
                                <a:rPr lang="cs-CZ" sz="2800" b="0" i="1" smtClean="0">
                                  <a:latin typeface="Cambria Math" panose="02040503050406030204" pitchFamily="18" charset="0"/>
                                </a:rPr>
                                <m:t>−1</m:t>
                              </m:r>
                            </m:num>
                            <m:den>
                              <m:r>
                                <a:rPr lang="cs-CZ" sz="2800" b="0" i="1" smtClean="0">
                                  <a:latin typeface="Cambria Math" panose="02040503050406030204" pitchFamily="18" charset="0"/>
                                </a:rPr>
                                <m:t>𝑎</m:t>
                              </m:r>
                              <m:r>
                                <a:rPr lang="cs-CZ" sz="2800" b="0" i="1" smtClean="0">
                                  <a:latin typeface="Cambria Math" panose="02040503050406030204" pitchFamily="18" charset="0"/>
                                </a:rPr>
                                <m:t>+1</m:t>
                              </m:r>
                            </m:den>
                          </m:f>
                        </m:num>
                        <m:den>
                          <m:r>
                            <a:rPr lang="cs-CZ" sz="2800" b="0" i="1" smtClean="0">
                              <a:latin typeface="Cambria Math" panose="02040503050406030204" pitchFamily="18" charset="0"/>
                            </a:rPr>
                            <m:t>1+</m:t>
                          </m:r>
                          <m:f>
                            <m:fPr>
                              <m:ctrlPr>
                                <a:rPr lang="cs-CZ" sz="2800" b="0" i="1" smtClean="0">
                                  <a:latin typeface="Cambria Math" panose="02040503050406030204" pitchFamily="18" charset="0"/>
                                </a:rPr>
                              </m:ctrlPr>
                            </m:fPr>
                            <m:num>
                              <m:r>
                                <a:rPr lang="cs-CZ" sz="2800" b="0" i="1" smtClean="0">
                                  <a:latin typeface="Cambria Math" panose="02040503050406030204" pitchFamily="18" charset="0"/>
                                </a:rPr>
                                <m:t>𝑎</m:t>
                              </m:r>
                              <m:r>
                                <a:rPr lang="cs-CZ" sz="2800" b="0" i="1" smtClean="0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  <m:t>∙(</m:t>
                              </m:r>
                              <m:r>
                                <a:rPr lang="cs-CZ" sz="2800" b="0" i="1" smtClean="0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  <m:t>𝑎</m:t>
                              </m:r>
                              <m:r>
                                <a:rPr lang="cs-CZ" sz="2800" b="0" i="1" smtClean="0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  <m:t>−1)</m:t>
                              </m:r>
                            </m:num>
                            <m:den>
                              <m:r>
                                <a:rPr lang="cs-CZ" sz="2800" b="0" i="1" smtClean="0">
                                  <a:latin typeface="Cambria Math" panose="02040503050406030204" pitchFamily="18" charset="0"/>
                                </a:rPr>
                                <m:t>𝑎</m:t>
                              </m:r>
                              <m:r>
                                <a:rPr lang="cs-CZ" sz="2800" b="0" i="1" smtClean="0">
                                  <a:latin typeface="Cambria Math" panose="02040503050406030204" pitchFamily="18" charset="0"/>
                                </a:rPr>
                                <m:t>+1</m:t>
                              </m:r>
                            </m:den>
                          </m:f>
                        </m:den>
                      </m:f>
                      <m:r>
                        <a:rPr lang="cs-CZ" sz="2800" b="0" i="1" smtClean="0">
                          <a:latin typeface="Cambria Math" panose="02040503050406030204" pitchFamily="18" charset="0"/>
                        </a:rPr>
                        <m:t>= </m:t>
                      </m:r>
                    </m:oMath>
                  </m:oMathPara>
                </a14:m>
                <a:endParaRPr lang="cs-CZ" sz="2800" i="1" dirty="0"/>
              </a:p>
            </p:txBody>
          </p:sp>
        </mc:Choice>
        <mc:Fallback xmlns=""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blipFill rotWithShape="0">
                <a:blip r:embed="rId2"/>
                <a:stretch>
                  <a:fillRect t="-28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" name="TextovéPole 1"/>
              <p:cNvSpPr txBox="1"/>
              <p:nvPr/>
            </p:nvSpPr>
            <p:spPr>
              <a:xfrm>
                <a:off x="3347864" y="1712528"/>
                <a:ext cx="4176464" cy="1610249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sz="2800" i="1" smtClean="0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f>
                            <m:fPr>
                              <m:ctrlPr>
                                <a:rPr lang="cs-CZ" sz="2800" i="1" smtClean="0">
                                  <a:latin typeface="Cambria Math" panose="02040503050406030204" pitchFamily="18" charset="0"/>
                                </a:rPr>
                              </m:ctrlPr>
                            </m:fPr>
                            <m:num>
                              <m:r>
                                <a:rPr lang="cs-CZ" sz="2800" b="0" i="1" smtClean="0">
                                  <a:latin typeface="Cambria Math" panose="02040503050406030204" pitchFamily="18" charset="0"/>
                                </a:rPr>
                                <m:t>𝑎</m:t>
                              </m:r>
                              <m:r>
                                <a:rPr lang="cs-CZ" sz="2800" b="0" i="1" smtClean="0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  <m:t>∙</m:t>
                              </m:r>
                              <m:d>
                                <m:dPr>
                                  <m:ctrlPr>
                                    <a:rPr lang="cs-CZ" sz="2800" b="0" i="1" smtClean="0">
                                      <a:latin typeface="Cambria Math" panose="02040503050406030204" pitchFamily="18" charset="0"/>
                                      <a:ea typeface="Cambria Math" panose="02040503050406030204" pitchFamily="18" charset="0"/>
                                    </a:rPr>
                                  </m:ctrlPr>
                                </m:dPr>
                                <m:e>
                                  <m:r>
                                    <a:rPr lang="cs-CZ" sz="2800" b="0" i="1" smtClean="0">
                                      <a:latin typeface="Cambria Math" panose="02040503050406030204" pitchFamily="18" charset="0"/>
                                      <a:ea typeface="Cambria Math" panose="02040503050406030204" pitchFamily="18" charset="0"/>
                                    </a:rPr>
                                    <m:t>𝑎</m:t>
                                  </m:r>
                                  <m:r>
                                    <a:rPr lang="cs-CZ" sz="2800" b="0" i="1" smtClean="0">
                                      <a:latin typeface="Cambria Math" panose="02040503050406030204" pitchFamily="18" charset="0"/>
                                      <a:ea typeface="Cambria Math" panose="02040503050406030204" pitchFamily="18" charset="0"/>
                                    </a:rPr>
                                    <m:t>+1</m:t>
                                  </m:r>
                                </m:e>
                              </m:d>
                              <m:r>
                                <a:rPr lang="cs-CZ" sz="2800" b="0" i="1" smtClean="0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  <m:t>−(</m:t>
                              </m:r>
                              <m:r>
                                <a:rPr lang="cs-CZ" sz="2800" b="0" i="1" smtClean="0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  <m:t>𝑎</m:t>
                              </m:r>
                              <m:r>
                                <a:rPr lang="cs-CZ" sz="2800" b="0" i="1" smtClean="0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  <m:t>−1)</m:t>
                              </m:r>
                            </m:num>
                            <m:den>
                              <m:r>
                                <a:rPr lang="cs-CZ" sz="2800" b="0" i="1" smtClean="0">
                                  <a:latin typeface="Cambria Math" panose="02040503050406030204" pitchFamily="18" charset="0"/>
                                </a:rPr>
                                <m:t>𝑎</m:t>
                              </m:r>
                              <m:r>
                                <a:rPr lang="cs-CZ" sz="2800" b="0" i="1" smtClean="0">
                                  <a:latin typeface="Cambria Math" panose="02040503050406030204" pitchFamily="18" charset="0"/>
                                </a:rPr>
                                <m:t>+1</m:t>
                              </m:r>
                            </m:den>
                          </m:f>
                        </m:num>
                        <m:den>
                          <m:f>
                            <m:fPr>
                              <m:ctrlPr>
                                <a:rPr lang="cs-CZ" sz="2800" i="1" smtClean="0">
                                  <a:latin typeface="Cambria Math" panose="02040503050406030204" pitchFamily="18" charset="0"/>
                                </a:rPr>
                              </m:ctrlPr>
                            </m:fPr>
                            <m:num>
                              <m:r>
                                <a:rPr lang="cs-CZ" sz="2800" b="0" i="1" smtClean="0">
                                  <a:latin typeface="Cambria Math" panose="02040503050406030204" pitchFamily="18" charset="0"/>
                                </a:rPr>
                                <m:t>𝑎</m:t>
                              </m:r>
                              <m:r>
                                <a:rPr lang="cs-CZ" sz="2800" b="0" i="1" smtClean="0">
                                  <a:latin typeface="Cambria Math" panose="02040503050406030204" pitchFamily="18" charset="0"/>
                                </a:rPr>
                                <m:t>+1+</m:t>
                              </m:r>
                              <m:sSup>
                                <m:sSupPr>
                                  <m:ctrlPr>
                                    <a:rPr lang="cs-CZ" sz="2800" b="0" i="1" smtClean="0">
                                      <a:latin typeface="Cambria Math" panose="02040503050406030204" pitchFamily="18" charset="0"/>
                                    </a:rPr>
                                  </m:ctrlPr>
                                </m:sSupPr>
                                <m:e>
                                  <m:r>
                                    <a:rPr lang="cs-CZ" sz="2800" b="0" i="1" smtClean="0">
                                      <a:latin typeface="Cambria Math" panose="02040503050406030204" pitchFamily="18" charset="0"/>
                                    </a:rPr>
                                    <m:t>𝑎</m:t>
                                  </m:r>
                                </m:e>
                                <m:sup>
                                  <m:r>
                                    <a:rPr lang="cs-CZ" sz="2800" b="0" i="1" smtClean="0">
                                      <a:latin typeface="Cambria Math" panose="02040503050406030204" pitchFamily="18" charset="0"/>
                                    </a:rPr>
                                    <m:t>2</m:t>
                                  </m:r>
                                </m:sup>
                              </m:sSup>
                              <m:r>
                                <a:rPr lang="cs-CZ" sz="2800" b="0" i="1" smtClean="0">
                                  <a:latin typeface="Cambria Math" panose="02040503050406030204" pitchFamily="18" charset="0"/>
                                </a:rPr>
                                <m:t>−</m:t>
                              </m:r>
                              <m:r>
                                <a:rPr lang="cs-CZ" sz="2800" b="0" i="1" smtClean="0">
                                  <a:latin typeface="Cambria Math" panose="02040503050406030204" pitchFamily="18" charset="0"/>
                                </a:rPr>
                                <m:t>𝑎</m:t>
                              </m:r>
                            </m:num>
                            <m:den>
                              <m:r>
                                <a:rPr lang="cs-CZ" sz="2800" b="0" i="1" smtClean="0">
                                  <a:latin typeface="Cambria Math" panose="02040503050406030204" pitchFamily="18" charset="0"/>
                                </a:rPr>
                                <m:t>𝑎</m:t>
                              </m:r>
                              <m:r>
                                <a:rPr lang="cs-CZ" sz="2800" b="0" i="1" smtClean="0">
                                  <a:latin typeface="Cambria Math" panose="02040503050406030204" pitchFamily="18" charset="0"/>
                                </a:rPr>
                                <m:t>+1</m:t>
                              </m:r>
                            </m:den>
                          </m:f>
                        </m:den>
                      </m:f>
                      <m:r>
                        <a:rPr lang="cs-CZ" sz="2800" b="0" i="1" smtClean="0">
                          <a:latin typeface="Cambria Math" panose="02040503050406030204" pitchFamily="18" charset="0"/>
                        </a:rPr>
                        <m:t>=</m:t>
                      </m:r>
                    </m:oMath>
                  </m:oMathPara>
                </a14:m>
                <a:endParaRPr lang="cs-CZ" sz="2800" dirty="0"/>
              </a:p>
            </p:txBody>
          </p:sp>
        </mc:Choice>
        <mc:Fallback xmlns="">
          <p:sp>
            <p:nvSpPr>
              <p:cNvPr id="2" name="TextovéPole 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347864" y="1712528"/>
                <a:ext cx="4176464" cy="1610249"/>
              </a:xfrm>
              <a:prstGeom prst="rect">
                <a:avLst/>
              </a:prstGeom>
              <a:blipFill rotWithShape="0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" name="TextovéPole 3"/>
              <p:cNvSpPr txBox="1"/>
              <p:nvPr/>
            </p:nvSpPr>
            <p:spPr>
              <a:xfrm>
                <a:off x="2767574" y="3519239"/>
                <a:ext cx="4788532" cy="96411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b="0" i="1" smtClean="0">
                          <a:latin typeface="Cambria Math" panose="02040503050406030204" pitchFamily="18" charset="0"/>
                        </a:rPr>
                        <m:t>=</m:t>
                      </m:r>
                      <m:f>
                        <m:fPr>
                          <m:ctrlPr>
                            <a:rPr lang="cs-CZ" sz="2800" i="1" smtClean="0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sSup>
                            <m:sSupPr>
                              <m:ctrlPr>
                                <a:rPr lang="cs-CZ" sz="2800" i="1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</m:ctrlPr>
                            </m:sSupPr>
                            <m:e>
                              <m:r>
                                <a:rPr lang="cs-CZ" sz="2800" i="1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  <m:t>𝑎</m:t>
                              </m:r>
                            </m:e>
                            <m:sup>
                              <m:r>
                                <a:rPr lang="cs-CZ" sz="2800" i="1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  <m:t>2</m:t>
                              </m:r>
                            </m:sup>
                          </m:sSup>
                          <m:r>
                            <a:rPr lang="cs-CZ" sz="2800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+</m:t>
                          </m:r>
                          <m:r>
                            <a:rPr lang="cs-CZ" sz="2800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𝑎</m:t>
                          </m:r>
                          <m:r>
                            <a:rPr lang="cs-CZ" sz="2800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−</m:t>
                          </m:r>
                          <m:r>
                            <a:rPr lang="cs-CZ" sz="2800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𝑎</m:t>
                          </m:r>
                          <m:r>
                            <a:rPr lang="cs-CZ" sz="2800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+1</m:t>
                          </m:r>
                        </m:num>
                        <m:den>
                          <m:r>
                            <a:rPr lang="cs-CZ" sz="2800" b="0" i="1" smtClean="0">
                              <a:latin typeface="Cambria Math" panose="02040503050406030204" pitchFamily="18" charset="0"/>
                            </a:rPr>
                            <m:t>𝑎</m:t>
                          </m:r>
                          <m:r>
                            <a:rPr lang="cs-CZ" sz="2800" b="0" i="1" smtClean="0">
                              <a:latin typeface="Cambria Math" panose="02040503050406030204" pitchFamily="18" charset="0"/>
                            </a:rPr>
                            <m:t>+1</m:t>
                          </m:r>
                        </m:den>
                      </m:f>
                      <m:r>
                        <a:rPr lang="cs-CZ" sz="2800" i="1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∙</m:t>
                      </m:r>
                      <m:f>
                        <m:fPr>
                          <m:ctrlPr>
                            <a:rPr lang="cs-CZ" sz="280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cs-CZ" sz="2800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𝑎</m:t>
                          </m:r>
                          <m:r>
                            <a:rPr lang="cs-CZ" sz="2800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+1</m:t>
                          </m:r>
                        </m:num>
                        <m:den>
                          <m:sSup>
                            <m:sSupPr>
                              <m:ctrlPr>
                                <a:rPr lang="cs-CZ" sz="2800" i="1" smtClean="0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</m:ctrlPr>
                            </m:sSupPr>
                            <m:e>
                              <m:r>
                                <a:rPr lang="cs-CZ" sz="2800" b="0" i="1" smtClean="0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  <m:t>𝑎</m:t>
                              </m:r>
                            </m:e>
                            <m:sup>
                              <m:r>
                                <a:rPr lang="cs-CZ" sz="2800" b="0" i="1" smtClean="0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  <m:t>2</m:t>
                              </m:r>
                            </m:sup>
                          </m:sSup>
                          <m:r>
                            <a:rPr lang="cs-CZ" sz="2800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+1</m:t>
                          </m:r>
                        </m:den>
                      </m:f>
                      <m:r>
                        <a:rPr lang="cs-CZ" sz="2800" b="0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=</m:t>
                      </m:r>
                    </m:oMath>
                  </m:oMathPara>
                </a14:m>
                <a:endParaRPr lang="cs-CZ" sz="2800" dirty="0"/>
              </a:p>
            </p:txBody>
          </p:sp>
        </mc:Choice>
        <mc:Fallback xmlns="">
          <p:sp>
            <p:nvSpPr>
              <p:cNvPr id="4" name="TextovéPole 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767574" y="3519239"/>
                <a:ext cx="4788532" cy="964110"/>
              </a:xfrm>
              <a:prstGeom prst="rect">
                <a:avLst/>
              </a:prstGeom>
              <a:blipFill rotWithShape="0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5" name="TextovéPole 4"/>
              <p:cNvSpPr txBox="1"/>
              <p:nvPr/>
            </p:nvSpPr>
            <p:spPr>
              <a:xfrm>
                <a:off x="2767574" y="5003477"/>
                <a:ext cx="2160240" cy="96411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b="0" i="1" smtClean="0">
                          <a:latin typeface="Cambria Math" panose="02040503050406030204" pitchFamily="18" charset="0"/>
                        </a:rPr>
                        <m:t>=</m:t>
                      </m:r>
                      <m:f>
                        <m:fPr>
                          <m:ctrlPr>
                            <a:rPr lang="cs-CZ" sz="2800" i="1" smtClean="0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sSup>
                            <m:sSupPr>
                              <m:ctrlPr>
                                <a:rPr lang="cs-CZ" sz="2800" i="1">
                                  <a:latin typeface="Cambria Math" panose="02040503050406030204" pitchFamily="18" charset="0"/>
                                </a:rPr>
                              </m:ctrlPr>
                            </m:sSupPr>
                            <m:e>
                              <m:r>
                                <a:rPr lang="cs-CZ" sz="2800" i="1">
                                  <a:latin typeface="Cambria Math" panose="02040503050406030204" pitchFamily="18" charset="0"/>
                                </a:rPr>
                                <m:t>𝑎</m:t>
                              </m:r>
                            </m:e>
                            <m:sup>
                              <m:r>
                                <a:rPr lang="cs-CZ" sz="2800" i="1">
                                  <a:latin typeface="Cambria Math" panose="02040503050406030204" pitchFamily="18" charset="0"/>
                                </a:rPr>
                                <m:t>2</m:t>
                              </m:r>
                            </m:sup>
                          </m:sSup>
                          <m:r>
                            <a:rPr lang="cs-CZ" sz="2800" i="1">
                              <a:latin typeface="Cambria Math" panose="02040503050406030204" pitchFamily="18" charset="0"/>
                            </a:rPr>
                            <m:t>+1</m:t>
                          </m:r>
                        </m:num>
                        <m:den>
                          <m:sSup>
                            <m:sSupPr>
                              <m:ctrlPr>
                                <a:rPr lang="cs-CZ" sz="2800" i="1" smtClean="0">
                                  <a:latin typeface="Cambria Math" panose="02040503050406030204" pitchFamily="18" charset="0"/>
                                </a:rPr>
                              </m:ctrlPr>
                            </m:sSupPr>
                            <m:e>
                              <m:r>
                                <a:rPr lang="cs-CZ" sz="2800" b="0" i="1" smtClean="0">
                                  <a:latin typeface="Cambria Math" panose="02040503050406030204" pitchFamily="18" charset="0"/>
                                </a:rPr>
                                <m:t>𝑎</m:t>
                              </m:r>
                            </m:e>
                            <m:sup>
                              <m:r>
                                <a:rPr lang="cs-CZ" sz="2800" b="0" i="1" smtClean="0">
                                  <a:latin typeface="Cambria Math" panose="02040503050406030204" pitchFamily="18" charset="0"/>
                                </a:rPr>
                                <m:t>2</m:t>
                              </m:r>
                            </m:sup>
                          </m:sSup>
                          <m:r>
                            <a:rPr lang="cs-CZ" sz="2800" b="0" i="1" smtClean="0">
                              <a:latin typeface="Cambria Math" panose="02040503050406030204" pitchFamily="18" charset="0"/>
                            </a:rPr>
                            <m:t>+1</m:t>
                          </m:r>
                        </m:den>
                      </m:f>
                      <m:r>
                        <a:rPr lang="cs-CZ" sz="2800" b="0" i="1" smtClean="0">
                          <a:latin typeface="Cambria Math" panose="02040503050406030204" pitchFamily="18" charset="0"/>
                        </a:rPr>
                        <m:t>=</m:t>
                      </m:r>
                    </m:oMath>
                  </m:oMathPara>
                </a14:m>
                <a:endParaRPr lang="cs-CZ" sz="2800" dirty="0"/>
              </a:p>
            </p:txBody>
          </p:sp>
        </mc:Choice>
        <mc:Fallback xmlns="">
          <p:sp>
            <p:nvSpPr>
              <p:cNvPr id="5" name="TextovéPole 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767574" y="5003477"/>
                <a:ext cx="2160240" cy="964110"/>
              </a:xfrm>
              <a:prstGeom prst="rect">
                <a:avLst/>
              </a:prstGeom>
              <a:blipFill rotWithShape="0"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6" name="TextovéPole 5"/>
              <p:cNvSpPr txBox="1"/>
              <p:nvPr/>
            </p:nvSpPr>
            <p:spPr>
              <a:xfrm>
                <a:off x="4873808" y="5268784"/>
                <a:ext cx="576064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b="0" i="1" smtClean="0">
                          <a:latin typeface="Cambria Math" panose="02040503050406030204" pitchFamily="18" charset="0"/>
                        </a:rPr>
                        <m:t>1</m:t>
                      </m:r>
                    </m:oMath>
                  </m:oMathPara>
                </a14:m>
                <a:endParaRPr lang="cs-CZ" sz="2800" dirty="0"/>
              </a:p>
            </p:txBody>
          </p:sp>
        </mc:Choice>
        <mc:Fallback xmlns="">
          <p:sp>
            <p:nvSpPr>
              <p:cNvPr id="6" name="TextovéPole 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873808" y="5268784"/>
                <a:ext cx="576064" cy="523220"/>
              </a:xfrm>
              <a:prstGeom prst="rect">
                <a:avLst/>
              </a:prstGeom>
              <a:blipFill rotWithShape="0">
                <a:blip r:embed="rId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8" name="Přímá spojnice 7"/>
          <p:cNvCxnSpPr/>
          <p:nvPr/>
        </p:nvCxnSpPr>
        <p:spPr>
          <a:xfrm flipV="1">
            <a:off x="3847694" y="4221088"/>
            <a:ext cx="1314146" cy="262261"/>
          </a:xfrm>
          <a:prstGeom prst="line">
            <a:avLst/>
          </a:prstGeom>
          <a:ln w="285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9"/>
          <p:cNvCxnSpPr/>
          <p:nvPr/>
        </p:nvCxnSpPr>
        <p:spPr>
          <a:xfrm flipV="1">
            <a:off x="5940152" y="3738235"/>
            <a:ext cx="1314146" cy="262261"/>
          </a:xfrm>
          <a:prstGeom prst="line">
            <a:avLst/>
          </a:prstGeom>
          <a:ln w="285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10"/>
          <p:cNvCxnSpPr/>
          <p:nvPr/>
        </p:nvCxnSpPr>
        <p:spPr>
          <a:xfrm flipV="1">
            <a:off x="3347864" y="5137653"/>
            <a:ext cx="1314146" cy="262261"/>
          </a:xfrm>
          <a:prstGeom prst="line">
            <a:avLst/>
          </a:prstGeom>
          <a:ln w="285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11"/>
          <p:cNvCxnSpPr/>
          <p:nvPr/>
        </p:nvCxnSpPr>
        <p:spPr>
          <a:xfrm flipV="1">
            <a:off x="3136142" y="5676864"/>
            <a:ext cx="1314146" cy="262261"/>
          </a:xfrm>
          <a:prstGeom prst="line">
            <a:avLst/>
          </a:prstGeom>
          <a:ln w="285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TextovéPole 12"/>
          <p:cNvSpPr txBox="1">
            <a:spLocks noRot="1" noChangeAspect="1" noMove="1" noResize="1" noEditPoints="1" noAdjustHandles="1" noChangeArrowheads="1" noChangeShapeType="1" noTextEdit="1"/>
          </p:cNvSpPr>
          <p:nvPr/>
        </p:nvSpPr>
        <p:spPr>
          <a:xfrm>
            <a:off x="3851920" y="6096455"/>
            <a:ext cx="1192454" cy="430887"/>
          </a:xfrm>
          <a:prstGeom prst="rect">
            <a:avLst/>
          </a:prstGeom>
          <a:blipFill rotWithShape="0">
            <a:blip r:embed="rId7"/>
            <a:stretch>
              <a:fillRect/>
            </a:stretch>
          </a:blipFill>
        </p:spPr>
        <p:txBody>
          <a:bodyPr/>
          <a:lstStyle/>
          <a:p>
            <a:r>
              <a:rPr lang="cs-CZ">
                <a:noFill/>
              </a:rPr>
              <a:t> </a:t>
            </a:r>
          </a:p>
        </p:txBody>
      </p:sp>
    </p:spTree>
    <p:extLst>
      <p:ext uri="{BB962C8B-B14F-4D97-AF65-F5344CB8AC3E}">
        <p14:creationId xmlns:p14="http://schemas.microsoft.com/office/powerpoint/2010/main" val="2685065108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/>
      <p:bldP spid="5" grpId="0"/>
      <p:bldP spid="6" grpId="0"/>
      <p:bldP spid="13" grpId="0" animBg="1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altLang="cs-CZ" sz="4000" b="1" smtClean="0"/>
              <a:t>Literatura</a:t>
            </a:r>
          </a:p>
        </p:txBody>
      </p:sp>
      <p:sp>
        <p:nvSpPr>
          <p:cNvPr id="16387" name="Zástupný symbol pro obsah 2"/>
          <p:cNvSpPr>
            <a:spLocks noGrp="1"/>
          </p:cNvSpPr>
          <p:nvPr>
            <p:ph idx="1"/>
          </p:nvPr>
        </p:nvSpPr>
        <p:spPr bwMode="auto"/>
        <p:txBody>
          <a:bodyPr wrap="square" numCol="1" anchor="t" anchorCtr="0" compatLnSpc="1">
            <a:prstTxWarp prst="textNoShape">
              <a:avLst/>
            </a:prstTxWarp>
            <a:normAutofit/>
          </a:bodyPr>
          <a:lstStyle/>
          <a:p>
            <a:r>
              <a:rPr lang="en-US" altLang="cs-CZ" sz="2800" dirty="0" smtClean="0"/>
              <a:t>CALDA, Emil. </a:t>
            </a:r>
            <a:r>
              <a:rPr lang="en-US" altLang="cs-CZ" sz="2800" i="1" dirty="0" err="1" smtClean="0"/>
              <a:t>Matematika</a:t>
            </a:r>
            <a:r>
              <a:rPr lang="en-US" altLang="cs-CZ" sz="2800" i="1" dirty="0" smtClean="0"/>
              <a:t> pro </a:t>
            </a:r>
            <a:r>
              <a:rPr lang="en-US" altLang="cs-CZ" sz="2800" i="1" dirty="0" err="1" smtClean="0"/>
              <a:t>netechnické</a:t>
            </a:r>
            <a:r>
              <a:rPr lang="en-US" altLang="cs-CZ" sz="2800" i="1" dirty="0" smtClean="0"/>
              <a:t> </a:t>
            </a:r>
            <a:r>
              <a:rPr lang="en-US" altLang="cs-CZ" sz="2800" i="1" dirty="0" err="1" smtClean="0"/>
              <a:t>obory</a:t>
            </a:r>
            <a:r>
              <a:rPr lang="en-US" altLang="cs-CZ" sz="2800" i="1" dirty="0" smtClean="0"/>
              <a:t> SOŠ a SOU</a:t>
            </a:r>
            <a:r>
              <a:rPr lang="en-US" altLang="cs-CZ" sz="2800" dirty="0" smtClean="0"/>
              <a:t>. 1. </a:t>
            </a:r>
            <a:r>
              <a:rPr lang="en-US" altLang="cs-CZ" sz="2800" dirty="0" err="1" smtClean="0"/>
              <a:t>vyd</a:t>
            </a:r>
            <a:r>
              <a:rPr lang="en-US" altLang="cs-CZ" sz="2800" dirty="0" smtClean="0"/>
              <a:t>. Praha: Prometheus, 1999, 213 s. </a:t>
            </a:r>
            <a:r>
              <a:rPr lang="en-US" altLang="cs-CZ" sz="2800" dirty="0" err="1" smtClean="0"/>
              <a:t>Učebnice</a:t>
            </a:r>
            <a:r>
              <a:rPr lang="en-US" altLang="cs-CZ" sz="2800" dirty="0" smtClean="0"/>
              <a:t> pro </a:t>
            </a:r>
            <a:r>
              <a:rPr lang="en-US" altLang="cs-CZ" sz="2800" dirty="0" err="1" smtClean="0"/>
              <a:t>střední</a:t>
            </a:r>
            <a:r>
              <a:rPr lang="en-US" altLang="cs-CZ" sz="2800" dirty="0" smtClean="0"/>
              <a:t> </a:t>
            </a:r>
            <a:r>
              <a:rPr lang="en-US" altLang="cs-CZ" sz="2800" dirty="0" err="1" smtClean="0"/>
              <a:t>školy</a:t>
            </a:r>
            <a:r>
              <a:rPr lang="en-US" altLang="cs-CZ" sz="2800" dirty="0" smtClean="0"/>
              <a:t> (Prometheus). ISBN 80-719-6020-9. </a:t>
            </a:r>
            <a:endParaRPr lang="cs-CZ" altLang="cs-CZ" sz="2800" dirty="0" smtClean="0"/>
          </a:p>
          <a:p>
            <a:r>
              <a:rPr lang="cs-CZ" altLang="cs-CZ" sz="2800" dirty="0" smtClean="0"/>
              <a:t>Vlastní archiv autora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Office">
  <a:themeElements>
    <a:clrScheme name="Kancelář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Kancelář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Hloubka">
  <a:themeElements>
    <a:clrScheme name="Hloubka">
      <a:dk1>
        <a:sysClr val="windowText" lastClr="000000"/>
      </a:dk1>
      <a:lt1>
        <a:sysClr val="window" lastClr="FFFFFF"/>
      </a:lt1>
      <a:dk2>
        <a:srgbClr val="455F51"/>
      </a:dk2>
      <a:lt2>
        <a:srgbClr val="94D7E4"/>
      </a:lt2>
      <a:accent1>
        <a:srgbClr val="41AEBD"/>
      </a:accent1>
      <a:accent2>
        <a:srgbClr val="97E9D5"/>
      </a:accent2>
      <a:accent3>
        <a:srgbClr val="A2CF49"/>
      </a:accent3>
      <a:accent4>
        <a:srgbClr val="608F3D"/>
      </a:accent4>
      <a:accent5>
        <a:srgbClr val="F4DE3A"/>
      </a:accent5>
      <a:accent6>
        <a:srgbClr val="FCB11C"/>
      </a:accent6>
      <a:hlink>
        <a:srgbClr val="FBCA98"/>
      </a:hlink>
      <a:folHlink>
        <a:srgbClr val="D3B86D"/>
      </a:folHlink>
    </a:clrScheme>
    <a:fontScheme name="Hloubka">
      <a:majorFont>
        <a:latin typeface="Corbel" panose="020B0503020204020204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Corbel" panose="020B0503020204020204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Hloubka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Depth" id="{7BEAFC2A-325C-49C4-AC08-2B765DA903F9}" vid="{1735E755-43E6-43AA-ABA2-C989ECC79AF5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304</TotalTime>
  <Words>345</Words>
  <Application>Microsoft Office PowerPoint</Application>
  <PresentationFormat>Předvádění na obrazovce (4:3)</PresentationFormat>
  <Paragraphs>105</Paragraphs>
  <Slides>16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5</vt:i4>
      </vt:variant>
      <vt:variant>
        <vt:lpstr>Motiv</vt:lpstr>
      </vt:variant>
      <vt:variant>
        <vt:i4>2</vt:i4>
      </vt:variant>
      <vt:variant>
        <vt:lpstr>Nadpisy snímků</vt:lpstr>
      </vt:variant>
      <vt:variant>
        <vt:i4>16</vt:i4>
      </vt:variant>
    </vt:vector>
  </HeadingPairs>
  <TitlesOfParts>
    <vt:vector size="23" baseType="lpstr">
      <vt:lpstr>Arial</vt:lpstr>
      <vt:lpstr>Calibri</vt:lpstr>
      <vt:lpstr>Calibri Light</vt:lpstr>
      <vt:lpstr>Cambria Math</vt:lpstr>
      <vt:lpstr>Corbel</vt:lpstr>
      <vt:lpstr>Motiv Office</vt:lpstr>
      <vt:lpstr>Hloubka</vt:lpstr>
      <vt:lpstr>Prezentace aplikace PowerPoint</vt:lpstr>
      <vt:lpstr>Prezentace aplikace PowerPoint</vt:lpstr>
      <vt:lpstr>LOMENÉ VÝRAZY</vt:lpstr>
      <vt:lpstr>Lomené výrazy</vt:lpstr>
      <vt:lpstr>Vzorový příklad 1 Rozšiřování lomených výrazů</vt:lpstr>
      <vt:lpstr>Vzorový příklad 1 Rozšiřování lomených výrazů – řešení</vt:lpstr>
      <vt:lpstr>Vzorový příklad 2 Krácení lomených výrazů</vt:lpstr>
      <vt:lpstr>Vzorový příklad 2 Krácení lomených výrazů</vt:lpstr>
      <vt:lpstr>Vzorový příklad 3 Součet a rozdíl lomených výrazů</vt:lpstr>
      <vt:lpstr>Vzorový příklad 3 Součet a rozdíl lomených výrazů – řešení</vt:lpstr>
      <vt:lpstr>Vzorový příklad 4 Násobení a dělení lomených výrazů</vt:lpstr>
      <vt:lpstr>Vzorový příklad 4 Násobení a dělení lomených výrazů – řešení</vt:lpstr>
      <vt:lpstr>Složený lomený výraz</vt:lpstr>
      <vt:lpstr>Vzorový příklad 5 Složený lomený výraz</vt:lpstr>
      <vt:lpstr>Vzorový příklad 5 Složený lomený výraz – řešení</vt:lpstr>
      <vt:lpstr>Literatura</vt:lpstr>
    </vt:vector>
  </TitlesOfParts>
  <Company/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Lomené výrazy</dc:title>
  <dc:creator>roxtídy</dc:creator>
  <cp:lastModifiedBy>Admin</cp:lastModifiedBy>
  <cp:revision>48</cp:revision>
  <dcterms:created xsi:type="dcterms:W3CDTF">2012-12-13T12:51:52Z</dcterms:created>
  <dcterms:modified xsi:type="dcterms:W3CDTF">2014-08-26T21:24:16Z</dcterms:modified>
</cp:coreProperties>
</file>