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63" r:id="rId3"/>
    <p:sldId id="264" r:id="rId4"/>
    <p:sldId id="256" r:id="rId5"/>
    <p:sldId id="257" r:id="rId6"/>
    <p:sldId id="258" r:id="rId7"/>
    <p:sldId id="266" r:id="rId8"/>
    <p:sldId id="267" r:id="rId9"/>
    <p:sldId id="259" r:id="rId10"/>
    <p:sldId id="260" r:id="rId11"/>
    <p:sldId id="261" r:id="rId12"/>
    <p:sldId id="268" r:id="rId13"/>
    <p:sldId id="269" r:id="rId14"/>
    <p:sldId id="262" r:id="rId15"/>
    <p:sldId id="272" r:id="rId16"/>
    <p:sldId id="273" r:id="rId17"/>
    <p:sldId id="274" r:id="rId18"/>
    <p:sldId id="270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FF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45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B15C65-D596-4AC7-BCA4-A2CB1EDD88E0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91013-E094-4B32-A302-20425E4444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372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DDECBBA-6286-4A0D-BEF6-D29CFCECB344}" type="slidenum">
              <a:rPr lang="cs-CZ" altLang="cs-CZ"/>
              <a:pPr/>
              <a:t>1</a:t>
            </a:fld>
            <a:endParaRPr lang="cs-CZ" altLang="cs-CZ"/>
          </a:p>
        </p:txBody>
      </p:sp>
      <p:sp>
        <p:nvSpPr>
          <p:cNvPr id="614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8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6149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427D0FDB-C0E9-4412-B229-7EDE2864FE0A}" type="slidenum">
              <a:rPr lang="cs-CZ" altLang="cs-CZ" sz="1200">
                <a:latin typeface="Calibri" panose="020F0502020204030204" pitchFamily="34" charset="0"/>
              </a:rPr>
              <a:pPr algn="r" eaLnBrk="1" hangingPunct="1"/>
              <a:t>1</a:t>
            </a:fld>
            <a:endParaRPr lang="cs-CZ" altLang="cs-CZ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8353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CAD93-D182-4561-A7A1-7470B1D0381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16088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49977-1FBD-422E-9827-D47CC37CEB7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93354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65579F-1B9B-401C-A179-6CA949FC852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08217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1E205D-70E5-43B9-A08E-CD9AE716947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47600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24ACFD-0427-4077-9CAD-416FDA77002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24622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7AAA0F-CCF2-4901-B992-342177EB12F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3759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15C444-FBA3-4324-811B-C7EAA00202D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10873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358CAF-0846-4C5D-9C80-632DBAE2135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15672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77F1A8-DC4F-46A4-8896-8BE848CC15B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88884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DA5E37-EB0D-4A43-9306-F4E3B3A5A27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48652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20AD17-7E5F-4FE1-8476-1D1BAF02621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68147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65ACAD93-D182-4561-A7A1-7470B1D0381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5925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03043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579F-1B9B-401C-A179-6CA949FC8521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30129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E205D-70E5-43B9-A08E-CD9AE7169473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27946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4ACFD-0427-4077-9CAD-416FDA77002B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685085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0F-CCF2-4901-B992-342177EB12F5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58329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5C444-FBA3-4324-811B-C7EAA00202DD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322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58CAF-0846-4C5D-9C80-632DBAE2135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654736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A8-DC4F-46A4-8896-8BE848CC15B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000228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4168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76041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868867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43681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565068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406272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A5E37-EB0D-4A43-9306-F4E3B3A5A27F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646753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0AD17-7E5F-4FE1-8476-1D1BAF026217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62336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E31F38E-41C7-4B7B-8FFC-BC248898381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E31F38E-41C7-4B7B-8FFC-BC248898381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070395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8748713" cy="188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 txBox="1">
            <a:spLocks noGrp="1"/>
          </p:cNvSpPr>
          <p:nvPr/>
        </p:nvSpPr>
        <p:spPr>
          <a:xfrm>
            <a:off x="755650" y="6308725"/>
            <a:ext cx="7848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>
                    <a:tint val="75000"/>
                  </a:schemeClr>
                </a:solidFill>
                <a:latin typeface="+mn-lt"/>
              </a:rPr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1437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766749"/>
              </p:ext>
            </p:extLst>
          </p:nvPr>
        </p:nvGraphicFramePr>
        <p:xfrm>
          <a:off x="468313" y="2565400"/>
          <a:ext cx="8064500" cy="3509965"/>
        </p:xfrm>
        <a:graphic>
          <a:graphicData uri="http://schemas.openxmlformats.org/drawingml/2006/table">
            <a:tbl>
              <a:tblPr/>
              <a:tblGrid>
                <a:gridCol w="2239962"/>
                <a:gridCol w="5824538"/>
              </a:tblGrid>
              <a:tr h="446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4 – </a:t>
                      </a: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funkce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5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funkce, rovnice a nerovnice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obor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692150"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87425" indent="-2936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281113" indent="-2921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598613" indent="-315913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0558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5130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29702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427413" indent="-31591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Leden 2013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234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32765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cs-CZ" altLang="cs-CZ" sz="2800" b="1" dirty="0" smtClean="0">
                <a:latin typeface="Calibri" panose="020F0502020204030204" pitchFamily="34" charset="0"/>
              </a:rPr>
              <a:t>Anotace</a:t>
            </a:r>
            <a:r>
              <a:rPr lang="cs-CZ" altLang="cs-CZ" sz="2800" dirty="0" smtClean="0">
                <a:latin typeface="Calibri" panose="020F0502020204030204" pitchFamily="34" charset="0"/>
              </a:rPr>
              <a:t>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cs-CZ" altLang="cs-CZ" sz="2800" dirty="0" smtClean="0">
                <a:latin typeface="Calibri" panose="020F0502020204030204" pitchFamily="34" charset="0"/>
              </a:rPr>
              <a:t>	Tento materiál slouží k zopakování a prohloubení základních znalostí z oblasti lineárních funkcí. Tento materiál je možno využít jako pomůcku při výkladu daného tématu s konkrétními příklady.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cs-CZ" altLang="cs-CZ" sz="2800" dirty="0" smtClean="0">
              <a:latin typeface="Calibri" panose="020F050202020403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altLang="cs-CZ" sz="2800" b="1" dirty="0" smtClean="0">
                <a:latin typeface="Calibri" panose="020F0502020204030204" pitchFamily="34" charset="0"/>
              </a:rPr>
              <a:t>Metodické pokyny</a:t>
            </a:r>
            <a:r>
              <a:rPr lang="cs-CZ" altLang="cs-CZ" sz="2800" dirty="0" smtClean="0">
                <a:latin typeface="Calibri" panose="020F0502020204030204" pitchFamily="34" charset="0"/>
              </a:rPr>
              <a:t>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cs-CZ" altLang="cs-CZ" sz="2800" dirty="0" smtClean="0">
                <a:latin typeface="Calibri" panose="020F0502020204030204" pitchFamily="34" charset="0"/>
              </a:rPr>
              <a:t>	Pro využití tohoto materiálu v hodině je potřeba mít k dispozici počítač nebo notebook, dataprojektor, promítací plochu a příslušné programové vybavení. </a:t>
            </a:r>
          </a:p>
        </p:txBody>
      </p:sp>
    </p:spTree>
    <p:extLst>
      <p:ext uri="{BB962C8B-B14F-4D97-AF65-F5344CB8AC3E}">
        <p14:creationId xmlns:p14="http://schemas.microsoft.com/office/powerpoint/2010/main" val="177948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852936"/>
            <a:ext cx="7772400" cy="1470025"/>
          </a:xfrm>
        </p:spPr>
        <p:txBody>
          <a:bodyPr anchor="ctr">
            <a:normAutofit/>
          </a:bodyPr>
          <a:lstStyle/>
          <a:p>
            <a:r>
              <a:rPr lang="cs-CZ" altLang="cs-CZ" sz="6000" b="1" dirty="0" smtClean="0"/>
              <a:t>Lineární funkce</a:t>
            </a:r>
            <a:endParaRPr lang="cs-CZ" altLang="cs-CZ" sz="6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anose="020F0502020204030204" pitchFamily="34" charset="0"/>
              </a:rPr>
              <a:t>Lineární funkce</a:t>
            </a:r>
            <a:endParaRPr lang="cs-CZ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2800" dirty="0" smtClean="0">
                    <a:latin typeface="Calibri" panose="020F0502020204030204" pitchFamily="34" charset="0"/>
                  </a:rPr>
                  <a:t>Předpis lineární funkce: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𝒚</m:t>
                    </m:r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𝒂𝒙</m:t>
                    </m:r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;   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endParaRPr lang="cs-CZ" sz="2800" dirty="0" smtClean="0">
                  <a:latin typeface="Calibri" panose="020F050202020403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&gt;0…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𝑟𝑜𝑠𝑡𝑜𝑢𝑐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í 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𝑓𝑢𝑛𝑘𝑐𝑒</m:t>
                      </m:r>
                    </m:oMath>
                  </m:oMathPara>
                </a14:m>
                <a:endParaRPr lang="cs-CZ" sz="2800" b="0" i="1" dirty="0" smtClean="0">
                  <a:latin typeface="Calibri" panose="020F0502020204030204" pitchFamily="34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&lt;0…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𝑘𝑙𝑒𝑠𝑎𝑗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í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𝑐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í 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𝑓𝑢𝑛𝑘𝑐𝑒</m:t>
                      </m:r>
                    </m:oMath>
                  </m:oMathPara>
                </a14:m>
                <a:endParaRPr lang="cs-CZ" sz="2800" dirty="0" smtClean="0">
                  <a:latin typeface="Calibri" panose="020F0502020204030204" pitchFamily="34" charset="0"/>
                </a:endParaRP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Graf lineární funkce: </a:t>
                </a:r>
                <a:r>
                  <a:rPr lang="cs-CZ" sz="2800" b="1" dirty="0" smtClean="0">
                    <a:solidFill>
                      <a:srgbClr val="0099FF"/>
                    </a:solidFill>
                    <a:latin typeface="Calibri" panose="020F0502020204030204" pitchFamily="34" charset="0"/>
                  </a:rPr>
                  <a:t>přímka</a:t>
                </a:r>
                <a:endParaRPr lang="cs-CZ" sz="2800" dirty="0" smtClean="0">
                  <a:solidFill>
                    <a:srgbClr val="0099FF"/>
                  </a:solidFill>
                  <a:latin typeface="Calibri" panose="020F0502020204030204" pitchFamily="34" charset="0"/>
                </a:endParaRP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D(f) = R</a:t>
                </a: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H(f) = R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56" t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8133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Calibri" panose="020F0502020204030204" pitchFamily="34" charset="0"/>
              </a:rPr>
              <a:t>Příklad 1: </a:t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sz="3600" dirty="0" smtClean="0">
                <a:latin typeface="Calibri" panose="020F0502020204030204" pitchFamily="34" charset="0"/>
              </a:rPr>
              <a:t>Narýsujte graf lineární funkce</a:t>
            </a:r>
            <a:endParaRPr lang="cs-CZ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b="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) 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+1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) 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=−2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2744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2857289"/>
            <a:ext cx="5938219" cy="34318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Calibri" panose="020F0502020204030204" pitchFamily="34" charset="0"/>
              </a:rPr>
              <a:t>Příklad 1: </a:t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sz="3600" dirty="0" smtClean="0">
                <a:latin typeface="Calibri" panose="020F0502020204030204" pitchFamily="34" charset="0"/>
              </a:rPr>
              <a:t>Řešení</a:t>
            </a:r>
            <a:endParaRPr lang="cs-CZ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) 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+1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650267"/>
              </p:ext>
            </p:extLst>
          </p:nvPr>
        </p:nvGraphicFramePr>
        <p:xfrm>
          <a:off x="473630" y="2492896"/>
          <a:ext cx="38400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022"/>
                <a:gridCol w="960022"/>
                <a:gridCol w="960022"/>
                <a:gridCol w="960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2670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) 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=−2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2420888"/>
            <a:ext cx="6770605" cy="396044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9486830"/>
              </p:ext>
            </p:extLst>
          </p:nvPr>
        </p:nvGraphicFramePr>
        <p:xfrm>
          <a:off x="4846712" y="1708523"/>
          <a:ext cx="38400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022"/>
                <a:gridCol w="960022"/>
                <a:gridCol w="960022"/>
                <a:gridCol w="960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1910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Zvláštní případy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b="1" dirty="0">
                    <a:solidFill>
                      <a:srgbClr val="0099FF"/>
                    </a:solidFill>
                    <a:latin typeface="Calibri" panose="020F0502020204030204" pitchFamily="34" charset="0"/>
                  </a:rPr>
                  <a:t>Konstantní</a:t>
                </a:r>
                <a:r>
                  <a:rPr lang="cs-CZ" b="1" dirty="0" smtClean="0">
                    <a:solidFill>
                      <a:srgbClr val="0066FF"/>
                    </a:solidFill>
                    <a:latin typeface="Calibri" panose="020F0502020204030204" pitchFamily="34" charset="0"/>
                  </a:rPr>
                  <a:t> </a:t>
                </a:r>
                <a:r>
                  <a:rPr lang="cs-CZ" b="1" dirty="0">
                    <a:solidFill>
                      <a:srgbClr val="0099FF"/>
                    </a:solidFill>
                    <a:latin typeface="Calibri" panose="020F0502020204030204" pitchFamily="34" charset="0"/>
                  </a:rPr>
                  <a:t>funkce</a:t>
                </a: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Funkční předpis: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;    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endParaRPr lang="cs-CZ" sz="2800" dirty="0" smtClean="0">
                  <a:latin typeface="Calibri" panose="020F0502020204030204" pitchFamily="34" charset="0"/>
                </a:endParaRP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Graf: přímka rovnoběžná s osou x </a:t>
                </a: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Každá přímka rovnoběžná s osou x je tak grafem jisté konstantní funkce</a:t>
                </a: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D(f) = R</a:t>
                </a:r>
              </a:p>
              <a:p>
                <a:r>
                  <a:rPr lang="cs-CZ" sz="2800" dirty="0" smtClean="0">
                    <a:latin typeface="Calibri" panose="020F0502020204030204" pitchFamily="34" charset="0"/>
                  </a:rPr>
                  <a:t>H(f) =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8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</m:d>
                  </m:oMath>
                </a14:m>
                <a:endParaRPr lang="cs-CZ" sz="2800" dirty="0" smtClean="0">
                  <a:latin typeface="Calibri" panose="020F0502020204030204" pitchFamily="34" charset="0"/>
                </a:endParaRPr>
              </a:p>
              <a:p>
                <a:pPr marL="0" indent="0">
                  <a:buNone/>
                </a:pPr>
                <a:endParaRPr lang="cs-CZ" sz="140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852" t="-1752" r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4149080"/>
            <a:ext cx="3258778" cy="197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42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99FF"/>
                    </a:solidFill>
                    <a:latin typeface="Calibri" panose="020F0502020204030204" pitchFamily="34" charset="0"/>
                  </a:rPr>
                  <a:t>Přímá úměrnost </a:t>
                </a:r>
              </a:p>
              <a:p>
                <a:r>
                  <a:rPr lang="cs-CZ" dirty="0">
                    <a:latin typeface="Calibri" panose="020F0502020204030204" pitchFamily="34" charset="0"/>
                  </a:rPr>
                  <a:t>Funkční</a:t>
                </a:r>
                <a:r>
                  <a:rPr lang="cs-CZ" dirty="0" smtClean="0">
                    <a:latin typeface="Calibri" panose="020F0502020204030204" pitchFamily="34" charset="0"/>
                  </a:rPr>
                  <a:t> předpis: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𝒚</m:t>
                    </m:r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1" i="1" smtClean="0">
                        <a:solidFill>
                          <a:srgbClr val="0099FF"/>
                        </a:solidFill>
                        <a:latin typeface="Cambria Math" panose="02040503050406030204" pitchFamily="18" charset="0"/>
                      </a:rPr>
                      <m:t>𝒂𝒙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;     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endParaRPr lang="cs-CZ" dirty="0" smtClean="0">
                  <a:latin typeface="Calibri" panose="020F0502020204030204" pitchFamily="34" charset="0"/>
                </a:endParaRPr>
              </a:p>
              <a:p>
                <a:r>
                  <a:rPr lang="cs-CZ" dirty="0" smtClean="0">
                    <a:latin typeface="Calibri" panose="020F0502020204030204" pitchFamily="34" charset="0"/>
                  </a:rPr>
                  <a:t>Graf: přímka, která prochází počátkem soustavy souřadnic – bodem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0, 0</m:t>
                        </m:r>
                      </m:e>
                    </m:d>
                  </m:oMath>
                </a14:m>
                <a:endParaRPr lang="cs-CZ" dirty="0" smtClean="0">
                  <a:latin typeface="Calibri" panose="020F0502020204030204" pitchFamily="34" charset="0"/>
                </a:endParaRPr>
              </a:p>
              <a:p>
                <a:r>
                  <a:rPr lang="cs-CZ" dirty="0" smtClean="0">
                    <a:latin typeface="Calibri" panose="020F0502020204030204" pitchFamily="34" charset="0"/>
                  </a:rPr>
                  <a:t>D(f) = R</a:t>
                </a:r>
              </a:p>
              <a:p>
                <a:r>
                  <a:rPr lang="cs-CZ" dirty="0" smtClean="0">
                    <a:latin typeface="Calibri" panose="020F0502020204030204" pitchFamily="34" charset="0"/>
                  </a:rPr>
                  <a:t>H(f) = R</a:t>
                </a:r>
                <a:endParaRPr lang="cs-CZ" dirty="0">
                  <a:latin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926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4829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Calibri" panose="020F0502020204030204" pitchFamily="34" charset="0"/>
              </a:rPr>
              <a:t>Příklad 2: </a:t>
            </a:r>
            <a:r>
              <a:rPr lang="cs-CZ" dirty="0" smtClean="0">
                <a:latin typeface="Calibri" panose="020F0502020204030204" pitchFamily="34" charset="0"/>
              </a:rPr>
              <a:t/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sz="3600" dirty="0" smtClean="0">
                <a:latin typeface="Calibri" panose="020F0502020204030204" pitchFamily="34" charset="0"/>
              </a:rPr>
              <a:t>Narýsujte graf konstantní funkce</a:t>
            </a:r>
            <a:endParaRPr lang="cs-CZ" sz="3600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94122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Calibri" panose="020F0502020204030204" pitchFamily="34" charset="0"/>
              </a:rPr>
              <a:t>Příklad 2: </a:t>
            </a:r>
            <a:r>
              <a:rPr lang="cs-CZ" dirty="0" smtClean="0">
                <a:latin typeface="Calibri" panose="020F0502020204030204" pitchFamily="34" charset="0"/>
              </a:rPr>
              <a:t/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sz="3600" dirty="0" smtClean="0">
                <a:latin typeface="Calibri" panose="020F0502020204030204" pitchFamily="34" charset="0"/>
              </a:rPr>
              <a:t>Narýsujte graf konstantní funkce – řešení</a:t>
            </a:r>
            <a:endParaRPr lang="cs-CZ" sz="3600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2852936"/>
            <a:ext cx="5960276" cy="3555479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9463034"/>
              </p:ext>
            </p:extLst>
          </p:nvPr>
        </p:nvGraphicFramePr>
        <p:xfrm>
          <a:off x="611560" y="2370584"/>
          <a:ext cx="38400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022"/>
                <a:gridCol w="960022"/>
                <a:gridCol w="960022"/>
                <a:gridCol w="960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7934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Calibri" panose="020F0502020204030204" pitchFamily="34" charset="0"/>
              </a:rPr>
              <a:t>Příklad 3: </a:t>
            </a:r>
            <a:r>
              <a:rPr lang="cs-CZ" dirty="0" smtClean="0">
                <a:latin typeface="Calibri" panose="020F0502020204030204" pitchFamily="34" charset="0"/>
              </a:rPr>
              <a:t/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sz="3600" dirty="0" smtClean="0">
                <a:latin typeface="Calibri" panose="020F0502020204030204" pitchFamily="34" charset="0"/>
              </a:rPr>
              <a:t>Narýsujte graf přímé úměrnosti</a:t>
            </a:r>
            <a:endParaRPr lang="cs-CZ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53655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Calibri" panose="020F0502020204030204" pitchFamily="34" charset="0"/>
              </a:rPr>
              <a:t>Příklad 3: </a:t>
            </a:r>
            <a:r>
              <a:rPr lang="cs-CZ" dirty="0" smtClean="0">
                <a:latin typeface="Calibri" panose="020F0502020204030204" pitchFamily="34" charset="0"/>
              </a:rPr>
              <a:t/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sz="3600" dirty="0" smtClean="0">
                <a:latin typeface="Calibri" panose="020F0502020204030204" pitchFamily="34" charset="0"/>
              </a:rPr>
              <a:t>Narýsujte graf přímé úměrnosti – řešení</a:t>
            </a:r>
            <a:endParaRPr lang="cs-CZ" dirty="0">
              <a:latin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2560" y="2708920"/>
            <a:ext cx="6403219" cy="372601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67973224"/>
                  </p:ext>
                </p:extLst>
              </p:nvPr>
            </p:nvGraphicFramePr>
            <p:xfrm>
              <a:off x="611560" y="2852936"/>
              <a:ext cx="3840088" cy="123342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960022"/>
                    <a:gridCol w="960022"/>
                    <a:gridCol w="960022"/>
                    <a:gridCol w="960022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x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y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2400" i="1" dirty="0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dirty="0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2400" b="0" i="1" dirty="0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67973224"/>
                  </p:ext>
                </p:extLst>
              </p:nvPr>
            </p:nvGraphicFramePr>
            <p:xfrm>
              <a:off x="611560" y="2852936"/>
              <a:ext cx="3840088" cy="123342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960022"/>
                    <a:gridCol w="960022"/>
                    <a:gridCol w="960022"/>
                    <a:gridCol w="960022"/>
                  </a:tblGrid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x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</a:tr>
                  <a:tr h="77622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y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4"/>
                          <a:stretch>
                            <a:fillRect l="-100633" t="-64063" r="-201899" b="-156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tx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4"/>
                          <a:stretch>
                            <a:fillRect l="-300000" t="-64063" r="-2532" b="-156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044803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 smtClean="0">
                <a:latin typeface="Calibri" panose="020F0502020204030204" pitchFamily="34" charset="0"/>
              </a:rPr>
              <a:t>Příklad 4: </a:t>
            </a:r>
            <a:r>
              <a:rPr lang="cs-CZ" sz="4000" dirty="0" smtClean="0">
                <a:latin typeface="Calibri" panose="020F0502020204030204" pitchFamily="34" charset="0"/>
              </a:rPr>
              <a:t/>
            </a:r>
            <a:br>
              <a:rPr lang="cs-CZ" sz="4000" dirty="0" smtClean="0">
                <a:latin typeface="Calibri" panose="020F0502020204030204" pitchFamily="34" charset="0"/>
              </a:rPr>
            </a:br>
            <a:r>
              <a:rPr lang="cs-CZ" sz="3200" dirty="0" smtClean="0">
                <a:latin typeface="Calibri" panose="020F0502020204030204" pitchFamily="34" charset="0"/>
              </a:rPr>
              <a:t>Určete funkční předpis dané funkce:</a:t>
            </a:r>
            <a:endParaRPr lang="cs-CZ" dirty="0">
              <a:latin typeface="Calibri" panose="020F0502020204030204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1772816"/>
            <a:ext cx="4846464" cy="295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58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 smtClean="0">
                <a:latin typeface="Calibri" panose="020F0502020204030204" pitchFamily="34" charset="0"/>
              </a:rPr>
              <a:t>Příklad 4: </a:t>
            </a:r>
            <a:r>
              <a:rPr lang="cs-CZ" sz="4000" dirty="0" smtClean="0">
                <a:latin typeface="Calibri" panose="020F0502020204030204" pitchFamily="34" charset="0"/>
              </a:rPr>
              <a:t/>
            </a:r>
            <a:br>
              <a:rPr lang="cs-CZ" sz="4000" dirty="0" smtClean="0">
                <a:latin typeface="Calibri" panose="020F0502020204030204" pitchFamily="34" charset="0"/>
              </a:rPr>
            </a:br>
            <a:r>
              <a:rPr lang="cs-CZ" sz="3200" dirty="0" smtClean="0">
                <a:latin typeface="Calibri" panose="020F0502020204030204" pitchFamily="34" charset="0"/>
              </a:rPr>
              <a:t>Určete funkční předpis dané funkce</a:t>
            </a:r>
            <a:r>
              <a:rPr lang="cs-CZ" sz="3600" dirty="0">
                <a:latin typeface="Calibri" panose="020F0502020204030204" pitchFamily="34" charset="0"/>
              </a:rPr>
              <a:t> </a:t>
            </a:r>
            <a:r>
              <a:rPr lang="cs-CZ" sz="3600" dirty="0" smtClean="0">
                <a:latin typeface="Calibri" panose="020F0502020204030204" pitchFamily="34" charset="0"/>
              </a:rPr>
              <a:t>– řešení</a:t>
            </a:r>
            <a:endParaRPr lang="cs-CZ" dirty="0">
              <a:latin typeface="Calibri" panose="020F0502020204030204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834796"/>
              </p:ext>
            </p:extLst>
          </p:nvPr>
        </p:nvGraphicFramePr>
        <p:xfrm>
          <a:off x="2411760" y="5085184"/>
          <a:ext cx="38400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022"/>
                <a:gridCol w="960022"/>
                <a:gridCol w="960022"/>
                <a:gridCol w="960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1772816"/>
            <a:ext cx="4846464" cy="295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122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700808"/>
                <a:ext cx="8229600" cy="4425355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𝑎𝑥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sz="20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0=−1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cs-CZ" b="0" i="0" smtClean="0">
                          <a:latin typeface="Cambria Math" panose="02040503050406030204" pitchFamily="18" charset="0"/>
                        </a:rPr>
                        <m:t>0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cs-CZ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 panose="02040503050406030204" pitchFamily="18" charset="0"/>
                        </a:rPr>
                        <m:t>b</m:t>
                      </m:r>
                      <m:r>
                        <a:rPr lang="cs-CZ" b="0" i="0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0=−1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+2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=2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 u="sng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+2</m:t>
                      </m:r>
                    </m:oMath>
                  </m:oMathPara>
                </a14:m>
                <a:endParaRPr lang="cs-CZ" b="0" u="sng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700808"/>
                <a:ext cx="8229600" cy="4425355"/>
              </a:xfr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084168" y="3068960"/>
                <a:ext cx="16561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/>
                  <a:t>→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=2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068960"/>
                <a:ext cx="1656184" cy="523220"/>
              </a:xfrm>
              <a:prstGeom prst="rect">
                <a:avLst/>
              </a:prstGeom>
              <a:blipFill rotWithShape="0">
                <a:blip r:embed="rId3"/>
                <a:stretch>
                  <a:fillRect l="-735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246094"/>
              </p:ext>
            </p:extLst>
          </p:nvPr>
        </p:nvGraphicFramePr>
        <p:xfrm>
          <a:off x="457200" y="620688"/>
          <a:ext cx="38400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022"/>
                <a:gridCol w="960022"/>
                <a:gridCol w="960022"/>
                <a:gridCol w="960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3275856" y="3717032"/>
            <a:ext cx="4680520" cy="0"/>
          </a:xfrm>
          <a:prstGeom prst="line">
            <a:avLst/>
          </a:prstGeom>
          <a:ln w="28575">
            <a:solidFill>
              <a:srgbClr val="0099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75856" y="2420888"/>
            <a:ext cx="4680520" cy="0"/>
          </a:xfrm>
          <a:prstGeom prst="line">
            <a:avLst/>
          </a:prstGeom>
          <a:ln w="28575">
            <a:solidFill>
              <a:srgbClr val="0099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5856" y="5085184"/>
            <a:ext cx="4680520" cy="0"/>
          </a:xfrm>
          <a:prstGeom prst="line">
            <a:avLst/>
          </a:prstGeom>
          <a:ln w="28575">
            <a:solidFill>
              <a:srgbClr val="0099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3275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anose="020F0502020204030204" pitchFamily="34" charset="0"/>
              </a:rPr>
              <a:t>Literatura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Calibri" panose="020F0502020204030204" pitchFamily="34" charset="0"/>
              </a:rPr>
              <a:t>Emil Calda. 1. díl. Matematika pro netechnické obory SOŠ a SOU. 1. vyd. Praha: Prometheus, 1996. ISBN 978-807-1960-201. </a:t>
            </a:r>
          </a:p>
          <a:p>
            <a:r>
              <a:rPr lang="cs-CZ" sz="2800" dirty="0" smtClean="0">
                <a:latin typeface="Calibri" panose="020F0502020204030204" pitchFamily="34" charset="0"/>
              </a:rPr>
              <a:t>Vlastní archiv autora</a:t>
            </a:r>
          </a:p>
          <a:p>
            <a:r>
              <a:rPr lang="cs-CZ" sz="2800" dirty="0" smtClean="0">
                <a:latin typeface="Calibri" panose="020F0502020204030204" pitchFamily="34" charset="0"/>
              </a:rPr>
              <a:t>Grafy – </a:t>
            </a:r>
            <a:r>
              <a:rPr lang="cs-CZ" sz="2800" dirty="0" err="1" smtClean="0">
                <a:latin typeface="Calibri" panose="020F0502020204030204" pitchFamily="34" charset="0"/>
              </a:rPr>
              <a:t>excel</a:t>
            </a:r>
            <a:endParaRPr lang="cs-CZ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22131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Nebe">
  <a:themeElements>
    <a:clrScheme name="Nebe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Neb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Nebe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Nebe</Template>
  <TotalTime>65</TotalTime>
  <Words>377</Words>
  <Application>Microsoft Office PowerPoint</Application>
  <PresentationFormat>Předvádění na obrazovce (4:3)</PresentationFormat>
  <Paragraphs>125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5" baseType="lpstr">
      <vt:lpstr>Arial</vt:lpstr>
      <vt:lpstr>Calibri</vt:lpstr>
      <vt:lpstr>Calibri Light</vt:lpstr>
      <vt:lpstr>Cambria Math</vt:lpstr>
      <vt:lpstr>Times New Roman</vt:lpstr>
      <vt:lpstr>Wingdings</vt:lpstr>
      <vt:lpstr>Výchozí návrh</vt:lpstr>
      <vt:lpstr>Nebe</vt:lpstr>
      <vt:lpstr>Prezentace aplikace PowerPoint</vt:lpstr>
      <vt:lpstr>Prezentace aplikace PowerPoint</vt:lpstr>
      <vt:lpstr>Lineární funkce</vt:lpstr>
      <vt:lpstr>Lineární funkce</vt:lpstr>
      <vt:lpstr>Příklad 1:  Narýsujte graf lineární funkce</vt:lpstr>
      <vt:lpstr>Příklad 1:  Řešení</vt:lpstr>
      <vt:lpstr>Prezentace aplikace PowerPoint</vt:lpstr>
      <vt:lpstr>Zvláštní případy</vt:lpstr>
      <vt:lpstr>Prezentace aplikace PowerPoint</vt:lpstr>
      <vt:lpstr>Příklad 2:  Narýsujte graf konstantní funkce</vt:lpstr>
      <vt:lpstr>Příklad 2:  Narýsujte graf konstantní funkce – řešení</vt:lpstr>
      <vt:lpstr>Příklad 3:  Narýsujte graf přímé úměrnosti</vt:lpstr>
      <vt:lpstr>Příklad 3:  Narýsujte graf přímé úměrnosti – řešení</vt:lpstr>
      <vt:lpstr>Příklad 4:  Určete funkční předpis dané funkce:</vt:lpstr>
      <vt:lpstr>Příklad 4:  Určete funkční předpis dané funkce – řešení</vt:lpstr>
      <vt:lpstr>Prezentace aplikace PowerPoint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nerovnice</dc:title>
  <dc:creator>roxtídy</dc:creator>
  <cp:lastModifiedBy>Admin</cp:lastModifiedBy>
  <cp:revision>26</cp:revision>
  <dcterms:created xsi:type="dcterms:W3CDTF">2012-12-13T12:58:42Z</dcterms:created>
  <dcterms:modified xsi:type="dcterms:W3CDTF">2014-08-27T15:16:09Z</dcterms:modified>
</cp:coreProperties>
</file>