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  <p:sldMasterId id="2147483722" r:id="rId2"/>
  </p:sldMasterIdLst>
  <p:notesMasterIdLst>
    <p:notesMasterId r:id="rId27"/>
  </p:notesMasterIdLst>
  <p:sldIdLst>
    <p:sldId id="257" r:id="rId3"/>
    <p:sldId id="258" r:id="rId4"/>
    <p:sldId id="256" r:id="rId5"/>
    <p:sldId id="259" r:id="rId6"/>
    <p:sldId id="260" r:id="rId7"/>
    <p:sldId id="265" r:id="rId8"/>
    <p:sldId id="263" r:id="rId9"/>
    <p:sldId id="271" r:id="rId10"/>
    <p:sldId id="272" r:id="rId11"/>
    <p:sldId id="270" r:id="rId12"/>
    <p:sldId id="273" r:id="rId13"/>
    <p:sldId id="268" r:id="rId14"/>
    <p:sldId id="274" r:id="rId15"/>
    <p:sldId id="264" r:id="rId16"/>
    <p:sldId id="261" r:id="rId17"/>
    <p:sldId id="275" r:id="rId18"/>
    <p:sldId id="276" r:id="rId19"/>
    <p:sldId id="278" r:id="rId20"/>
    <p:sldId id="282" r:id="rId21"/>
    <p:sldId id="281" r:id="rId22"/>
    <p:sldId id="279" r:id="rId23"/>
    <p:sldId id="280" r:id="rId24"/>
    <p:sldId id="277" r:id="rId25"/>
    <p:sldId id="267" r:id="rId26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3069" autoAdjust="0"/>
  </p:normalViewPr>
  <p:slideViewPr>
    <p:cSldViewPr>
      <p:cViewPr varScale="1">
        <p:scale>
          <a:sx n="63" d="100"/>
          <a:sy n="63" d="100"/>
        </p:scale>
        <p:origin x="159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896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001DAE-8450-4694-8061-8C836732C399}" type="datetimeFigureOut">
              <a:rPr lang="cs-CZ" smtClean="0"/>
              <a:t>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4AC447-1153-4C81-84A5-FA4C8C964F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415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altLang="cs-CZ" b="1" dirty="0" smtClean="0"/>
              <a:t>Řešit rovnici </a:t>
            </a:r>
            <a:r>
              <a:rPr lang="cs-CZ" altLang="cs-CZ" dirty="0" smtClean="0"/>
              <a:t>znamená určit všechna čísla, která po dosazení za neznámé převedou tuto rovnici v rovnost – tato čísla se nazývají </a:t>
            </a:r>
            <a:r>
              <a:rPr lang="cs-CZ" altLang="cs-CZ" b="1" dirty="0" smtClean="0"/>
              <a:t>kořeny</a:t>
            </a:r>
            <a:r>
              <a:rPr lang="cs-CZ" altLang="cs-CZ" dirty="0" smtClean="0"/>
              <a:t> nebo též </a:t>
            </a:r>
            <a:r>
              <a:rPr lang="cs-CZ" altLang="cs-CZ" b="1" dirty="0" smtClean="0"/>
              <a:t>řešení</a:t>
            </a:r>
            <a:r>
              <a:rPr lang="cs-CZ" altLang="cs-CZ" dirty="0" smtClean="0"/>
              <a:t> dané rovnice.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4AC447-1153-4C81-84A5-FA4C8C964F8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234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4AC447-1153-4C81-84A5-FA4C8C964F8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138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4AC447-1153-4C81-84A5-FA4C8C964F8E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110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90626" y="1346947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0626" y="4282763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90626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47522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66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pPr>
              <a:defRPr/>
            </a:pPr>
            <a:fld id="{DF5EE531-E5D9-449C-BC55-1BBC33AFD354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70157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ECECC4-A0B4-49E1-8A74-BF845CFCF6DA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53594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6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7031" y="6272785"/>
            <a:ext cx="4745736" cy="365125"/>
          </a:xfrm>
        </p:spPr>
        <p:txBody>
          <a:bodyPr/>
          <a:lstStyle/>
          <a:p>
            <a:pPr>
              <a:defRPr/>
            </a:pPr>
            <a:endParaRPr lang="cs-CZ" altLang="cs-CZ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C010B0B9-6FB6-4CDD-BEF8-24BCECE2238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98137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D21B4-DDDC-41B1-B285-DCF52DFF5349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651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90A155-5378-415B-B1DF-20A75467F75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623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9D7E4B-CC90-4B9D-8F1F-67C56D99191A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0938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BBA8C3-BF99-4AC0-9754-969DD3F0D720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21352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A88F20-5DC7-4FAA-B0DE-B5772B717325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17326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B6BA82-917E-4F2B-83FF-A73CD2A45E9F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1606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190719-571B-4AD5-88AA-44E41DF999CE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619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FD09AA-775F-49BD-9EA7-B946498608FC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581206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90626" y="1346947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0626" y="4282763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90626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47522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66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pPr>
              <a:defRPr/>
            </a:pPr>
            <a:fld id="{DF5EE531-E5D9-449C-BC55-1BBC33AFD354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28019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ECECC4-A0B4-49E1-8A74-BF845CFCF6DA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27658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6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7031" y="6272785"/>
            <a:ext cx="4745736" cy="365125"/>
          </a:xfrm>
        </p:spPr>
        <p:txBody>
          <a:bodyPr/>
          <a:lstStyle/>
          <a:p>
            <a:pPr>
              <a:defRPr/>
            </a:pPr>
            <a:endParaRPr lang="cs-CZ" altLang="cs-CZ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C010B0B9-6FB6-4CDD-BEF8-24BCECE2238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09418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D21B4-DDDC-41B1-B285-DCF52DFF5349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041184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90A155-5378-415B-B1DF-20A75467F75B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366291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9D7E4B-CC90-4B9D-8F1F-67C56D99191A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03831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BBA8C3-BF99-4AC0-9754-969DD3F0D720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483994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A88F20-5DC7-4FAA-B0DE-B5772B717325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692917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B6BA82-917E-4F2B-83FF-A73CD2A45E9F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989528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190719-571B-4AD5-88AA-44E41DF999CE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892891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FD09AA-775F-49BD-9EA7-B946498608FC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89559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j-lt"/>
              </a:defRPr>
            </a:lvl1pPr>
          </a:lstStyle>
          <a:p>
            <a:pPr>
              <a:defRPr/>
            </a:pPr>
            <a:fld id="{7907ED51-22FB-4A34-978E-8F996C0A13F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57109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j-lt"/>
              </a:defRPr>
            </a:lvl1pPr>
          </a:lstStyle>
          <a:p>
            <a:pPr>
              <a:defRPr/>
            </a:pPr>
            <a:fld id="{7907ED51-22FB-4A34-978E-8F996C0A13F6}" type="slidenum">
              <a:rPr lang="cs-CZ" altLang="cs-CZ" smtClean="0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68269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khanovaskola.cz/reseni-linearnich-rovnic/promenne-vyrazy-a-rovnice/lekc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Group 5"/>
          <p:cNvGraphicFramePr>
            <a:graphicFrameLocks noGrp="1"/>
          </p:cNvGraphicFramePr>
          <p:nvPr/>
        </p:nvGraphicFramePr>
        <p:xfrm>
          <a:off x="611188" y="2708275"/>
          <a:ext cx="8172450" cy="3335338"/>
        </p:xfrm>
        <a:graphic>
          <a:graphicData uri="http://schemas.openxmlformats.org/drawingml/2006/table">
            <a:tbl>
              <a:tblPr/>
              <a:tblGrid>
                <a:gridCol w="2447925"/>
                <a:gridCol w="5724525"/>
              </a:tblGrid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PROJEKTU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62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MATERIÁLU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7 – Lineární rovnice – teorie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6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NÁZEV ŠKOLY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AUTOR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TÉMATICKÝ CELEK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rovnice a nerovnice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ROČNÍK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odbor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DATUM TVORBY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Leden 2013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740650" cy="166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981075"/>
            <a:ext cx="7886700" cy="5195888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Anotace: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Tento materiál slouží k opakování základních znalostí v oblasti lineárních rovnic a prohloubení daných znalostí. Prezentaci je možno využít jako pomůcku při výkladu daného tématu s konkrétními příklady.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8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Pro využití tohoto materiálu v hodině je potřeba mít k dispozici počítač nebo notebook, dataprojektor, promítací plochu a příslušné programové vybavení.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2130425"/>
            <a:ext cx="7630616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z="4400" dirty="0" smtClean="0"/>
              <a:t>LINEÁRNÍ ROVNICE</a:t>
            </a:r>
            <a:endParaRPr lang="cs-CZ" alt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Lineární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800" dirty="0" smtClean="0"/>
                  <a:t>Jakákoli rovnice, kterou lze převést na tvar: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                </m:t>
                    </m:r>
                  </m:oMath>
                </a14:m>
                <a:endParaRPr lang="cs-CZ" sz="2800" b="0" i="0" dirty="0" smtClean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𝑎𝑥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𝑏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cs-CZ" sz="2800" b="0" dirty="0" smtClean="0"/>
                  <a:t>, kde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>
                        <a:latin typeface="Cambria Math" panose="02040503050406030204" pitchFamily="18" charset="0"/>
                      </a:rPr>
                      <m:t>a</m:t>
                    </m:r>
                    <m:r>
                      <a:rPr lang="cs-CZ" sz="28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0;  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∈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</m:oMath>
                </a14:m>
                <a:endParaRPr lang="cs-CZ" sz="2800" dirty="0" smtClean="0"/>
              </a:p>
              <a:p>
                <a:endParaRPr lang="cs-CZ" sz="1400" dirty="0" smtClean="0"/>
              </a:p>
              <a:p>
                <a:r>
                  <a:rPr lang="cs-CZ" sz="2800" b="1" i="1" dirty="0" smtClean="0"/>
                  <a:t>Anulovaný tvar rovnice  </a:t>
                </a:r>
                <a:r>
                  <a:rPr lang="cs-CZ" sz="2800" dirty="0" smtClean="0"/>
                  <a:t>= jedna strana rovnice (pravá) je rovna nule</a:t>
                </a:r>
              </a:p>
              <a:p>
                <a:endParaRPr lang="cs-CZ" altLang="cs-CZ" sz="1400" dirty="0" smtClean="0"/>
              </a:p>
              <a:p>
                <a:r>
                  <a:rPr lang="cs-CZ" altLang="cs-CZ" sz="2800" b="1" i="1" dirty="0" smtClean="0"/>
                  <a:t>Množinu </a:t>
                </a:r>
                <a:r>
                  <a:rPr lang="cs-CZ" altLang="cs-CZ" sz="2800" b="1" i="1" dirty="0"/>
                  <a:t>všech </a:t>
                </a:r>
                <a:r>
                  <a:rPr lang="cs-CZ" altLang="cs-CZ" sz="2800" b="1" i="1" dirty="0" smtClean="0"/>
                  <a:t>řešení </a:t>
                </a:r>
                <a:r>
                  <a:rPr lang="cs-CZ" altLang="cs-CZ" sz="2800" dirty="0" smtClean="0"/>
                  <a:t>(kořenů) </a:t>
                </a:r>
                <a:r>
                  <a:rPr lang="cs-CZ" altLang="cs-CZ" sz="2800" dirty="0"/>
                  <a:t>dané rovnice budeme značit K.</a:t>
                </a:r>
              </a:p>
              <a:p>
                <a:endParaRPr lang="cs-CZ" sz="2800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3"/>
                <a:stretch>
                  <a:fillRect l="-1098" t="-2556" b="-1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Ekvivalentní úpravy rovnic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685800" y="2121408"/>
            <a:ext cx="7772400" cy="4475944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cs-CZ" altLang="cs-CZ" sz="2800" dirty="0" smtClean="0"/>
              <a:t>Zachovávají množiny všech řešení → provádíme-li pouze ekvivalentní úpravy, zkouška není nutná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altLang="cs-CZ" sz="2800" dirty="0" smtClean="0"/>
              <a:t>Výměna levé a pravé strany rovnice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altLang="cs-CZ" sz="2800" dirty="0" smtClean="0"/>
              <a:t>Přičtení nebo odečtení stejného čísla k oběma stranám rovnice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altLang="cs-CZ" sz="2800" dirty="0" smtClean="0"/>
              <a:t>Přičtení nebo odečtení stejného násobku neznámé k oběma stranám rovnice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altLang="cs-CZ" sz="2800" dirty="0" smtClean="0"/>
              <a:t>Vynásobení nebo vydělení obou stran rovnice stejným nenulovým číslem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cs-CZ" altLang="cs-CZ" sz="2800" dirty="0" smtClean="0"/>
              <a:t>Úpravy výrazů na jednotlivých stranách rovnice</a:t>
            </a:r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řešení </a:t>
            </a:r>
            <a:br>
              <a:rPr lang="cs-CZ" dirty="0" smtClean="0"/>
            </a:br>
            <a:r>
              <a:rPr lang="cs-CZ" dirty="0" smtClean="0"/>
              <a:t>lineárních rovnic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7646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Jestliže lineární rovnice obsahuje zlomky, pak rovnici vynásobíme nejmenším společným násobkem jmenovatelů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Jestliže lineární rovnice obsahuje závorky, pak je roznásobíme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Separujeme členy obsahující neznámou </a:t>
            </a:r>
            <a:r>
              <a:rPr lang="cs-CZ" sz="2600" i="1" dirty="0" smtClean="0"/>
              <a:t>x</a:t>
            </a:r>
            <a:r>
              <a:rPr lang="cs-CZ" sz="2600" dirty="0" smtClean="0"/>
              <a:t> na jednu stranu rovnice a absolutní členy na druhou stranu (při převádění členů z jedné strany rovnice na druhou se mění jejich znaménko)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/>
              <a:t>Celou rovnici vydělíme počtem x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73732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3 možné výsledky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3200" dirty="0" smtClean="0"/>
                  <a:t>Je-li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cs-CZ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≠0</m:t>
                    </m:r>
                  </m:oMath>
                </a14:m>
                <a:r>
                  <a:rPr lang="cs-CZ" sz="3200" dirty="0" smtClean="0"/>
                  <a:t>, pak jediným řešením rovnice je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3200" b="0" i="1" smtClean="0">
                        <a:latin typeface="Cambria Math" panose="02040503050406030204" pitchFamily="18" charset="0"/>
                      </a:rPr>
                      <m:t>=−</m:t>
                    </m:r>
                    <m:f>
                      <m:fPr>
                        <m:ctrlPr>
                          <a:rPr lang="cs-CZ" sz="3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𝑏</m:t>
                        </m:r>
                      </m:num>
                      <m:den>
                        <m:r>
                          <a:rPr lang="cs-CZ" sz="3200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sz="3200" dirty="0" smtClean="0"/>
                  <a:t>.</a:t>
                </a:r>
              </a:p>
              <a:p>
                <a:r>
                  <a:rPr lang="cs-CZ" sz="3200" dirty="0" smtClean="0"/>
                  <a:t>Je-li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 panose="02040503050406030204" pitchFamily="18" charset="0"/>
                      </a:rPr>
                      <m:t>𝑎</m:t>
                    </m:r>
                    <m:r>
                      <a:rPr lang="cs-CZ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cs-CZ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cs-CZ" sz="3200" dirty="0" smtClean="0"/>
                  <a:t> 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cs-CZ" sz="32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cs-CZ" sz="3200" dirty="0" smtClean="0"/>
                  <a:t>, pak řešením rovnice je každé číslo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∈</m:t>
                    </m:r>
                    <m:r>
                      <a:rPr lang="cs-CZ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cs-CZ" sz="3200" dirty="0" smtClean="0"/>
                  <a:t> (rovnice má nekonečné mnoho řešení).</a:t>
                </a:r>
              </a:p>
              <a:p>
                <a:r>
                  <a:rPr lang="cs-CZ" sz="3200" dirty="0" smtClean="0"/>
                  <a:t>Je-li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 panose="02040503050406030204" pitchFamily="18" charset="0"/>
                      </a:rPr>
                      <m:t>𝑎</m:t>
                    </m:r>
                    <m:r>
                      <a:rPr lang="cs-CZ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cs-CZ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cs-CZ" sz="3200" dirty="0" smtClean="0"/>
                  <a:t> 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cs-CZ" sz="32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≠0</m:t>
                    </m:r>
                  </m:oMath>
                </a14:m>
                <a:r>
                  <a:rPr lang="cs-CZ" sz="3200" dirty="0" smtClean="0"/>
                  <a:t>, pak rovnice nemá řešení.</a:t>
                </a:r>
                <a:endParaRPr lang="cs-CZ" sz="3200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333" t="-3158" r="-1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800" dirty="0" smtClean="0"/>
                  <a:t>Řešte rovnici </a:t>
                </a:r>
              </a:p>
              <a:p>
                <a:pPr marL="457200" indent="-457200">
                  <a:buAutoNum type="alphaLcParenR"/>
                </a:pPr>
                <a:r>
                  <a:rPr lang="cs-CZ" sz="2800" dirty="0" smtClean="0"/>
                  <a:t>v množině R</a:t>
                </a:r>
              </a:p>
              <a:p>
                <a:pPr marL="457200" indent="-457200">
                  <a:buAutoNum type="alphaLcParenR"/>
                </a:pPr>
                <a:r>
                  <a:rPr lang="cs-CZ" sz="2800" dirty="0" smtClean="0"/>
                  <a:t>v intervalu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(−3, 1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2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+3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−3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+2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+11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800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47" t="-2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8429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800" b="0" dirty="0" smtClean="0"/>
                  <a:t>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2</m:t>
                    </m:r>
                    <m:d>
                      <m:d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+3</m:t>
                        </m:r>
                      </m:e>
                    </m:d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−3</m:t>
                    </m:r>
                    <m:d>
                      <m:d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+2</m:t>
                        </m:r>
                      </m:e>
                    </m:d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+11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8</m:t>
                        </m:r>
                      </m:den>
                    </m:f>
                    <m:r>
                      <a:rPr lang="cs-CZ" sz="2800" b="0" i="0" smtClean="0">
                        <a:latin typeface="Cambria Math" panose="02040503050406030204" pitchFamily="18" charset="0"/>
                      </a:rPr>
                      <m:t>      /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∙8</m:t>
                    </m:r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16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+3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−24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+2</m:t>
                          </m:r>
                        </m:e>
                      </m:d>
                      <m:r>
                        <a:rPr lang="cs-CZ" sz="2800" b="0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 panose="02040503050406030204" pitchFamily="18" charset="0"/>
                        </a:rPr>
                        <m:t>x</m:t>
                      </m:r>
                      <m:r>
                        <a:rPr lang="cs-CZ" sz="2800" b="0" i="0" smtClean="0">
                          <a:latin typeface="Cambria Math" panose="02040503050406030204" pitchFamily="18" charset="0"/>
                        </a:rPr>
                        <m:t>+11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16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+48−6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−48=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+11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          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10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+11      /−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            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9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=11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              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9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87624" y="6021288"/>
                <a:ext cx="3022104" cy="9800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cs-CZ" sz="2800" i="1">
                            <a:latin typeface="Cambria Math" panose="02040503050406030204" pitchFamily="18" charset="0"/>
                          </a:rPr>
                          <m:t>𝑎</m:t>
                        </m:r>
                      </m:sub>
                    </m:sSub>
                    <m:r>
                      <a:rPr lang="cs-CZ" sz="28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 panose="02040503050406030204" pitchFamily="18" charset="0"/>
                          </a:rPr>
                          <m:t>11</m:t>
                        </m:r>
                      </m:num>
                      <m:den>
                        <m:r>
                          <a:rPr lang="cs-CZ" sz="2800" i="1">
                            <a:latin typeface="Cambria Math" panose="02040503050406030204" pitchFamily="18" charset="0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800" dirty="0" smtClean="0"/>
                  <a:t>;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cs-CZ" sz="2800" i="1">
                            <a:latin typeface="Cambria Math" panose="02040503050406030204" pitchFamily="18" charset="0"/>
                          </a:rPr>
                          <m:t>𝑏</m:t>
                        </m:r>
                      </m:sub>
                    </m:sSub>
                    <m:r>
                      <a:rPr lang="cs-CZ" sz="28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cs-CZ" sz="28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6021288"/>
                <a:ext cx="3022104" cy="980012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971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800" b="0" i="1" dirty="0" smtClean="0">
                    <a:latin typeface="Cambria Math" panose="02040503050406030204" pitchFamily="18" charset="0"/>
                  </a:rPr>
                  <a:t>Řešte rovnici v R:</a:t>
                </a:r>
              </a:p>
              <a:p>
                <a:pPr marL="0" indent="0">
                  <a:buNone/>
                </a:pPr>
                <a:r>
                  <a:rPr lang="cs-CZ" sz="2800" b="0" dirty="0" smtClean="0"/>
                  <a:t>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−4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−2</m:t>
                        </m:r>
                        <m:d>
                          <m:dPr>
                            <m:ctrlP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+6</m:t>
                            </m:r>
                          </m:e>
                        </m:d>
                      </m:e>
                    </m:d>
                    <m:r>
                      <a:rPr lang="cs-CZ" sz="2800" b="0" i="0" smtClean="0">
                        <a:latin typeface="Cambria Math" panose="02040503050406030204" pitchFamily="18" charset="0"/>
                      </a:rPr>
                      <m:t>=5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 panose="02040503050406030204" pitchFamily="18" charset="0"/>
                      </a:rPr>
                      <m:t>x</m:t>
                    </m:r>
                    <m:r>
                      <a:rPr lang="cs-CZ" sz="2800" b="0" i="0" smtClean="0">
                        <a:latin typeface="Cambria Math" panose="02040503050406030204" pitchFamily="18" charset="0"/>
                      </a:rPr>
                      <m:t>+3</m:t>
                    </m:r>
                  </m:oMath>
                </a14:m>
                <a:endParaRPr lang="cs-CZ" sz="2800" b="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47" t="-2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0403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800" b="0" i="1" dirty="0" smtClean="0">
                    <a:latin typeface="Cambria Math" panose="02040503050406030204" pitchFamily="18" charset="0"/>
                  </a:rPr>
                  <a:t>Řešte rovnici v R:</a:t>
                </a:r>
              </a:p>
              <a:p>
                <a:pPr marL="0" indent="0">
                  <a:buNone/>
                </a:pPr>
                <a:r>
                  <a:rPr lang="cs-CZ" sz="2800" b="0" dirty="0" smtClean="0"/>
                  <a:t>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−4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−2</m:t>
                        </m:r>
                        <m:d>
                          <m:dPr>
                            <m:ctrlP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+6</m:t>
                            </m:r>
                          </m:e>
                        </m:d>
                      </m:e>
                    </m:d>
                    <m:r>
                      <a:rPr lang="cs-CZ" sz="2800" b="0" i="0" smtClean="0">
                        <a:latin typeface="Cambria Math" panose="02040503050406030204" pitchFamily="18" charset="0"/>
                      </a:rPr>
                      <m:t>=5</m:t>
                    </m:r>
                    <m:r>
                      <m:rPr>
                        <m:sty m:val="p"/>
                      </m:rPr>
                      <a:rPr lang="cs-CZ" sz="2800" b="0" i="0" smtClean="0">
                        <a:latin typeface="Cambria Math" panose="02040503050406030204" pitchFamily="18" charset="0"/>
                      </a:rPr>
                      <m:t>x</m:t>
                    </m:r>
                    <m:r>
                      <a:rPr lang="cs-CZ" sz="2800" b="0" i="0" smtClean="0">
                        <a:latin typeface="Cambria Math" panose="02040503050406030204" pitchFamily="18" charset="0"/>
                      </a:rPr>
                      <m:t>+3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             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−4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−2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−12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=5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+3</m:t>
                      </m:r>
                    </m:oMath>
                  </m:oMathPara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                 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−4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+8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+48=5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+3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                                    </m:t>
                      </m:r>
                      <m:r>
                        <a:rPr lang="cs-CZ" sz="2800" i="1" smtClean="0">
                          <a:latin typeface="Cambria Math" panose="02040503050406030204" pitchFamily="18" charset="0"/>
                        </a:rPr>
                        <m:t>5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+48=5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+3</m:t>
                      </m:r>
                      <m:r>
                        <a:rPr lang="cs-CZ" sz="2800" b="0" i="0" smtClean="0">
                          <a:latin typeface="Cambria Math" panose="02040503050406030204" pitchFamily="18" charset="0"/>
                        </a:rPr>
                        <m:t>           /−5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 panose="02040503050406030204" pitchFamily="18" charset="0"/>
                        </a:rPr>
                        <m:t>x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                                               48=3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=∅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47" t="-2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421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i="1" dirty="0">
                    <a:latin typeface="Cambria Math" panose="02040503050406030204" pitchFamily="18" charset="0"/>
                  </a:rPr>
                  <a:t>Řešte rovnici v R: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6+25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15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d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7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den>
                    </m:f>
                  </m:oMath>
                </a14:m>
                <a:endParaRPr lang="cs-CZ" sz="2800" dirty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47" t="-2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1239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latin typeface="Cambria Math" panose="02040503050406030204" pitchFamily="18" charset="0"/>
                  </a:rPr>
                  <a:t>Řešte rovnici v R: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6+25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15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d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7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   </m:t>
                    </m:r>
                  </m:oMath>
                </a14:m>
                <a:r>
                  <a:rPr lang="cs-CZ" sz="2800" dirty="0" smtClean="0"/>
                  <a:t>            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 panose="02040503050406030204" pitchFamily="18" charset="0"/>
                      </a:rPr>
                      <m:t>/</m:t>
                    </m:r>
                    <m:r>
                      <a:rPr lang="cs-CZ" sz="28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∙15</m:t>
                    </m:r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6+25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−15∙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=5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∙2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+3∙7</m:t>
                      </m:r>
                    </m:oMath>
                  </m:oMathPara>
                </a14:m>
                <a:endParaRPr lang="cs-CZ" sz="28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     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6+25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−15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+15=10</m:t>
                      </m:r>
                      <m:r>
                        <a:rPr lang="cs-CZ" sz="2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8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+21</m:t>
                      </m:r>
                    </m:oMath>
                  </m:oMathPara>
                </a14:m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21+10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10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+21                /−21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      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10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=10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                          /−10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b="0" dirty="0" smtClean="0"/>
                  <a:t>                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0=0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𝑅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47" t="-2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4790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Grafické řešení </a:t>
            </a:r>
            <a:br>
              <a:rPr lang="cs-CZ" altLang="cs-CZ" dirty="0" smtClean="0"/>
            </a:br>
            <a:r>
              <a:rPr lang="cs-CZ" altLang="cs-CZ" dirty="0" smtClean="0"/>
              <a:t>lineární rovnice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0">
            <a:blip r:embed="rId2"/>
            <a:stretch>
              <a:fillRect l="-1333" t="-1482"/>
            </a:stretch>
          </a:blipFill>
          <a:extLst/>
        </p:spPr>
        <p:txBody>
          <a:bodyPr/>
          <a:lstStyle/>
          <a:p>
            <a:r>
              <a:rPr lang="cs-CZ" dirty="0">
                <a:noFill/>
              </a:rPr>
              <a:t> 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3728" y="2924944"/>
            <a:ext cx="4248472" cy="37047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Řešení rovnic s neznámou </a:t>
            </a:r>
            <a:br>
              <a:rPr lang="cs-CZ" altLang="cs-CZ" dirty="0" smtClean="0"/>
            </a:br>
            <a:r>
              <a:rPr lang="cs-CZ" altLang="cs-CZ" dirty="0" smtClean="0"/>
              <a:t>ve jmenovateli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eaLnBrk="1" hangingPunct="1"/>
            <a:r>
              <a:rPr lang="cs-CZ" altLang="cs-CZ" sz="2800" dirty="0" smtClean="0"/>
              <a:t>U těchto rovnic je nutné stanovit podmínky řešitelnosti, které porovnáme s kořenem rovnice (výsledkem) → vyjdou-li stejné, pak rovnice nemá řešení.</a:t>
            </a:r>
          </a:p>
          <a:p>
            <a:pPr eaLnBrk="1" hangingPunct="1"/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latin typeface="Cambria Math" panose="02040503050406030204" pitchFamily="18" charset="0"/>
                  </a:rPr>
                  <a:t>Řešte rovnici v R:</a:t>
                </a:r>
                <a:endParaRPr lang="cs-CZ" sz="10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800" dirty="0" smtClean="0"/>
                  <a:t>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3+4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−1=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den>
                    </m:f>
                  </m:oMath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47" t="-2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1359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latin typeface="Cambria Math" panose="02040503050406030204" pitchFamily="18" charset="0"/>
                  </a:rPr>
                  <a:t>Řešte rovnici v R:</a:t>
                </a:r>
                <a:endParaRPr lang="cs-CZ" sz="10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800" dirty="0" smtClean="0"/>
                  <a:t>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3+4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sz="28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−1=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cs-CZ" sz="28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den>
                    </m:f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       /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d>
                      <m:dPr>
                        <m:ctrlPr>
                          <a:rPr lang="cs-CZ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+1</m:t>
                        </m:r>
                      </m:e>
                    </m:d>
                  </m:oMath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3+4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=3∙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+1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 panose="02040503050406030204" pitchFamily="18" charset="0"/>
                      </a:rPr>
                      <m:t>3+4</m:t>
                    </m:r>
                    <m:r>
                      <a:rPr lang="cs-CZ" sz="28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i="1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cs-CZ" sz="28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3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+3−</m:t>
                    </m:r>
                    <m:sSup>
                      <m:sSupPr>
                        <m:ctrlPr>
                          <a:rPr lang="cs-CZ" sz="2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                 /−</m:t>
                    </m:r>
                    <m:sSup>
                      <m:sSupPr>
                        <m:ctrlPr>
                          <a:rPr lang="cs-CZ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cs-CZ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/>
                  <a:t>                 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 panose="02040503050406030204" pitchFamily="18" charset="0"/>
                      </a:rPr>
                      <m:t>3+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8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=3</m:t>
                    </m:r>
                    <m:r>
                      <a:rPr lang="cs-CZ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+3</m:t>
                    </m:r>
                  </m:oMath>
                </a14:m>
                <a:r>
                  <a:rPr lang="cs-CZ" sz="2800" b="0" dirty="0" smtClean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0" dirty="0" smtClean="0"/>
                  <a:t>            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=3</m:t>
                    </m:r>
                  </m:oMath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righ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𝐾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𝑅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0, −1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647" t="-36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020272" y="1322913"/>
                <a:ext cx="180020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≠0</m:t>
                      </m:r>
                    </m:oMath>
                  </m:oMathPara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≠−1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272" y="1322913"/>
                <a:ext cx="1800200" cy="954107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858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Lineární rovnice </a:t>
            </a:r>
            <a:br>
              <a:rPr lang="cs-CZ" dirty="0" smtClean="0"/>
            </a:br>
            <a:r>
              <a:rPr lang="cs-CZ" dirty="0" smtClean="0"/>
              <a:t>s parametrem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5800" y="2121408"/>
                <a:ext cx="7772400" cy="4403936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Parament – proměnná – p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Na rovnici s parametrem se můžeme dívat jako na množinu lineárních rovnic, které dostaneme tak, že za parametr postupně dosazujeme všechny přípustné hodnoty.</a:t>
                </a: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−2)=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−2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𝑃𝑟𝑜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=3     …     6(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−2)=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−6</m:t>
                      </m:r>
                    </m:oMath>
                  </m:oMathPara>
                </a14:m>
                <a:endParaRPr lang="cs-CZ" sz="2400" b="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𝑃𝑟𝑜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=1     …     2</m:t>
                      </m:r>
                      <m:d>
                        <m:dPr>
                          <m:ctrlPr>
                            <a:rPr lang="cs-CZ" sz="2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−2</m:t>
                          </m:r>
                        </m:e>
                      </m:d>
                      <m:r>
                        <a:rPr lang="cs-CZ" sz="24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−2</m:t>
                      </m:r>
                    </m:oMath>
                  </m:oMathPara>
                </a14:m>
                <a:endParaRPr lang="cs-CZ" sz="24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𝑃𝑟𝑜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=0     …                   0=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𝑃𝑟𝑜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=−2  …−4(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−2)=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+4</m:t>
                      </m:r>
                    </m:oMath>
                  </m:oMathPara>
                </a14:m>
                <a:endParaRPr lang="cs-CZ" sz="24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⋮</m:t>
                      </m:r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5800" y="2121408"/>
                <a:ext cx="7772400" cy="4403936"/>
              </a:xfrm>
              <a:blipFill rotWithShape="0">
                <a:blip r:embed="rId2"/>
                <a:stretch>
                  <a:fillRect l="-1255" t="-2632" r="-7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062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764704"/>
            <a:ext cx="7772400" cy="5407496"/>
          </a:xfrm>
        </p:spPr>
        <p:txBody>
          <a:bodyPr>
            <a:noAutofit/>
          </a:bodyPr>
          <a:lstStyle/>
          <a:p>
            <a:r>
              <a:rPr lang="cs-CZ" sz="2800" dirty="0" smtClean="0"/>
              <a:t>Řešit rovnici s parametrem znamená určit její obor pravdivosti s ohledem na různé hodnoty parametru, tj. </a:t>
            </a:r>
            <a:r>
              <a:rPr lang="cs-CZ" sz="2800" dirty="0" smtClean="0">
                <a:solidFill>
                  <a:srgbClr val="FF0000"/>
                </a:solidFill>
              </a:rPr>
              <a:t>nalézt všechny ty prvky, které po dosazení za neznámou dávají pravdivý výrok nezávisle na přípustné hodnotě parametru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Tedy rovnice s parametrem řešíme pro danou neznámou a </a:t>
            </a:r>
            <a:r>
              <a:rPr lang="cs-CZ" sz="2800" dirty="0" smtClean="0">
                <a:solidFill>
                  <a:srgbClr val="FF0000"/>
                </a:solidFill>
              </a:rPr>
              <a:t>kořen rovnice je vyjádřen pomocí parametru</a:t>
            </a:r>
            <a:r>
              <a:rPr lang="cs-CZ" sz="2800" dirty="0" smtClean="0"/>
              <a:t>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Součástí řešení bude i určení takových hodnot parametru, pro které má rovnice řešení </a:t>
            </a:r>
            <a:r>
              <a:rPr lang="cs-CZ" sz="2800" dirty="0" smtClean="0"/>
              <a:t>– to se nazývá diskuse řešení s parametrem s ohledem na parametr.</a:t>
            </a:r>
          </a:p>
        </p:txBody>
      </p:sp>
    </p:spTree>
    <p:extLst>
      <p:ext uri="{BB962C8B-B14F-4D97-AF65-F5344CB8AC3E}">
        <p14:creationId xmlns:p14="http://schemas.microsoft.com/office/powerpoint/2010/main" val="31666949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Lineární rovnice </a:t>
            </a:r>
            <a:br>
              <a:rPr lang="cs-CZ" dirty="0" smtClean="0"/>
            </a:br>
            <a:r>
              <a:rPr lang="cs-CZ" dirty="0" smtClean="0"/>
              <a:t>s parametrem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Řešte rovnici s neznámou x a parametrem p: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𝑝</m:t>
                          </m:r>
                        </m:num>
                        <m:den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+3</m:t>
                          </m:r>
                        </m:den>
                      </m:f>
                      <m:r>
                        <a:rPr lang="cs-CZ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 panose="02040503050406030204" pitchFamily="18" charset="0"/>
                        </a:rPr>
                        <m:t>p</m:t>
                      </m:r>
                      <m:r>
                        <a:rPr lang="cs-CZ" b="0" i="0" smtClean="0">
                          <a:latin typeface="Cambria Math" panose="02040503050406030204" pitchFamily="18" charset="0"/>
                        </a:rPr>
                        <m:t>+2=0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863" t="-1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340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Lineární rovnice </a:t>
            </a:r>
            <a:br>
              <a:rPr lang="cs-CZ" dirty="0" smtClean="0"/>
            </a:br>
            <a:r>
              <a:rPr lang="cs-CZ" dirty="0" smtClean="0"/>
              <a:t>s parametrem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5800" y="2420888"/>
                <a:ext cx="7772400" cy="4104456"/>
              </a:xfrm>
            </p:spPr>
            <p:txBody>
              <a:bodyPr>
                <a:normAutofit/>
              </a:bodyPr>
              <a:lstStyle/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600" dirty="0" smtClean="0"/>
                  <a:t>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num>
                      <m:den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 panose="02040503050406030204" pitchFamily="18" charset="0"/>
                          </a:rPr>
                          <m:t>+3</m:t>
                        </m:r>
                      </m:den>
                    </m:f>
                    <m:r>
                      <a:rPr lang="cs-CZ" sz="2400" b="0" i="0" smtClean="0">
                        <a:latin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 panose="02040503050406030204" pitchFamily="18" charset="0"/>
                      </a:rPr>
                      <m:t>p</m:t>
                    </m:r>
                    <m:r>
                      <a:rPr lang="cs-CZ" sz="2400" b="0" i="0" smtClean="0">
                        <a:latin typeface="Cambria Math" panose="02040503050406030204" pitchFamily="18" charset="0"/>
                      </a:rPr>
                      <m:t>+2=0        /</m:t>
                    </m:r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∙(</m:t>
                    </m:r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+3)</m:t>
                    </m:r>
                  </m:oMath>
                </a14:m>
                <a:endParaRPr lang="cs-CZ" sz="2400" dirty="0" smtClean="0"/>
              </a:p>
              <a:p>
                <a:pPr marL="0" indent="0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+3</m:t>
                          </m:r>
                        </m:e>
                      </m:d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+2</m:t>
                      </m:r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+3</m:t>
                          </m:r>
                        </m:e>
                      </m:d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=0</m:t>
                      </m:r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∙(</m:t>
                      </m:r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+3)</m:t>
                      </m:r>
                    </m:oMath>
                  </m:oMathPara>
                </a14:m>
                <a:endParaRPr lang="cs-CZ" sz="2400" dirty="0"/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400" b="0" dirty="0" smtClean="0"/>
                  <a:t>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𝑝𝑥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+3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+2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+6=0</m:t>
                    </m:r>
                  </m:oMath>
                </a14:m>
                <a:r>
                  <a:rPr lang="cs-CZ" sz="2400" b="0" dirty="0" smtClean="0"/>
                  <a:t> </a:t>
                </a:r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400" b="0" dirty="0" smtClean="0"/>
                  <a:t>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4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+2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cs-CZ" sz="2400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sz="2400" i="1">
                        <a:latin typeface="Cambria Math" panose="02040503050406030204" pitchFamily="18" charset="0"/>
                      </a:rPr>
                      <m:t>𝑝𝑥</m:t>
                    </m:r>
                    <m:r>
                      <a:rPr lang="cs-CZ" sz="2400" i="1">
                        <a:latin typeface="Cambria Math" panose="02040503050406030204" pitchFamily="18" charset="0"/>
                      </a:rPr>
                      <m:t>+6=0</m:t>
                    </m:r>
                  </m:oMath>
                </a14:m>
                <a:endParaRPr lang="cs-CZ" sz="24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400" b="0" dirty="0" smtClean="0"/>
                  <a:t>                 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𝑝𝑥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=−2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−6</m:t>
                    </m:r>
                  </m:oMath>
                </a14:m>
                <a:endParaRPr lang="cs-CZ" sz="2400" b="0" dirty="0" smtClean="0"/>
              </a:p>
              <a:p>
                <a:pPr marL="0" indent="0">
                  <a:spcAft>
                    <a:spcPts val="1200"/>
                  </a:spcAft>
                  <a:buNone/>
                </a:pPr>
                <a:r>
                  <a:rPr lang="cs-CZ" sz="2400" dirty="0" smtClean="0"/>
                  <a:t>                             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3+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𝑝</m:t>
                        </m:r>
                      </m:e>
                    </m:d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=−2∙</m:t>
                    </m:r>
                    <m:d>
                      <m:dPr>
                        <m:ctrlP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𝑝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      /:(3+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𝑝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sz="2400" b="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5800" y="2420888"/>
                <a:ext cx="7772400" cy="4104456"/>
              </a:xfr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002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5800" y="476672"/>
                <a:ext cx="7772400" cy="59046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cs-CZ" sz="2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3+</m:t>
                          </m:r>
                          <m:r>
                            <a:rPr lang="cs-CZ" sz="2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</m:e>
                      </m:d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=−2∙</m:t>
                      </m:r>
                      <m:d>
                        <m:dPr>
                          <m:ctrlPr>
                            <a:rPr lang="cs-CZ" sz="2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  <m:r>
                            <a:rPr lang="cs-CZ" sz="26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+3</m:t>
                          </m:r>
                        </m:e>
                      </m:d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      /:(3+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𝑝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cs-CZ" sz="2600" dirty="0"/>
              </a:p>
              <a:p>
                <a:pPr marL="0" indent="0">
                  <a:buNone/>
                </a:pPr>
                <a:endParaRPr lang="cs-CZ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>
                          <a:latin typeface="Cambria Math" panose="02040503050406030204" pitchFamily="18" charset="0"/>
                        </a:rPr>
                        <m:t>3+</m:t>
                      </m:r>
                      <m:r>
                        <a:rPr lang="cs-CZ" sz="2600" i="1" dirty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600" i="1" dirty="0">
                          <a:latin typeface="Cambria Math" panose="02040503050406030204" pitchFamily="18" charset="0"/>
                        </a:rPr>
                        <m:t>=0, </m:t>
                      </m:r>
                      <m:r>
                        <a:rPr lang="cs-CZ" sz="2600" b="0" i="1" dirty="0" smtClean="0">
                          <a:latin typeface="Cambria Math" panose="02040503050406030204" pitchFamily="18" charset="0"/>
                        </a:rPr>
                        <m:t>𝑡𝑗</m:t>
                      </m:r>
                      <m:r>
                        <a:rPr lang="cs-CZ" sz="2600" b="0" i="1" dirty="0" smtClean="0">
                          <a:latin typeface="Cambria Math" panose="02040503050406030204" pitchFamily="18" charset="0"/>
                        </a:rPr>
                        <m:t>. </m:t>
                      </m:r>
                      <m:r>
                        <a:rPr lang="cs-CZ" sz="2600" b="0" i="1" dirty="0" smtClean="0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600" b="0" i="1" dirty="0" smtClean="0">
                          <a:latin typeface="Cambria Math" panose="02040503050406030204" pitchFamily="18" charset="0"/>
                        </a:rPr>
                        <m:t>=−3:</m:t>
                      </m:r>
                    </m:oMath>
                  </m:oMathPara>
                </a14:m>
                <a:endParaRPr lang="cs-CZ" sz="26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sz="26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sz="260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>
                          <a:latin typeface="Cambria Math" panose="02040503050406030204" pitchFamily="18" charset="0"/>
                        </a:rPr>
                        <m:t>3+</m:t>
                      </m:r>
                      <m:r>
                        <a:rPr lang="cs-CZ" sz="2600" i="1">
                          <a:latin typeface="Cambria Math" panose="02040503050406030204" pitchFamily="18" charset="0"/>
                        </a:rPr>
                        <m:t>𝑝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≠0, 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𝑡𝑗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 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𝑝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≠−3:</m:t>
                      </m:r>
                    </m:oMath>
                  </m:oMathPara>
                </a14:m>
                <a:endParaRPr lang="cs-CZ" sz="26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sz="26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sz="260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dirty="0" smtClean="0"/>
                  <a:t>Zkouška: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𝑝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≠−3;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=−2</m:t>
                    </m:r>
                  </m:oMath>
                </a14:m>
                <a:endParaRPr lang="cs-CZ" sz="2600" dirty="0" smtClean="0"/>
              </a:p>
              <a:p>
                <a:pPr marL="0" indent="0">
                  <a:buNone/>
                </a:pPr>
                <a:r>
                  <a:rPr lang="cs-CZ" sz="2600" dirty="0" smtClean="0"/>
                  <a:t>L(x) = 0</a:t>
                </a:r>
              </a:p>
              <a:p>
                <a:pPr marL="0" indent="0">
                  <a:buNone/>
                </a:pPr>
                <a:r>
                  <a:rPr lang="cs-CZ" sz="2600" dirty="0" smtClean="0"/>
                  <a:t>P(x) = 0</a:t>
                </a:r>
              </a:p>
              <a:p>
                <a:pPr marL="0" indent="0">
                  <a:buNone/>
                </a:pPr>
                <a:r>
                  <a:rPr lang="cs-CZ" sz="2600" dirty="0" smtClean="0"/>
                  <a:t>L(x) = P(x)</a:t>
                </a:r>
                <a:endParaRPr lang="cs-CZ" sz="2600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5800" y="476672"/>
                <a:ext cx="7772400" cy="5904656"/>
              </a:xfrm>
              <a:blipFill rotWithShape="0">
                <a:blip r:embed="rId2"/>
                <a:stretch>
                  <a:fillRect l="-14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300192" y="5733256"/>
                <a:ext cx="25922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5733256"/>
                <a:ext cx="2592288" cy="52322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458802" y="2237260"/>
                <a:ext cx="16561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𝐾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𝑅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8802" y="2237260"/>
                <a:ext cx="1656184" cy="52322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923928" y="2698610"/>
                <a:ext cx="3593994" cy="12273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−2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∙(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+3)</m:t>
                          </m:r>
                        </m:num>
                        <m:den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3+</m:t>
                          </m:r>
                          <m:r>
                            <a:rPr lang="cs-CZ" sz="2400" i="1">
                              <a:latin typeface="Cambria Math" panose="02040503050406030204" pitchFamily="18" charset="0"/>
                            </a:rPr>
                            <m:t>𝑝</m:t>
                          </m:r>
                        </m:den>
                      </m:f>
                    </m:oMath>
                  </m:oMathPara>
                </a14:m>
                <a:endParaRPr lang="cs-CZ" sz="2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</a:rPr>
                        <m:t>=−2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2698610"/>
                <a:ext cx="3593994" cy="1227387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23928" y="1590058"/>
                <a:ext cx="439248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d>
                        <m:dPr>
                          <m:ctrlP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3−3</m:t>
                          </m:r>
                        </m:e>
                      </m:d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=−2∙</m:t>
                      </m:r>
                      <m:d>
                        <m:dPr>
                          <m:ctrlP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−3+3</m:t>
                          </m:r>
                        </m:e>
                      </m:d>
                    </m:oMath>
                  </m:oMathPara>
                </a14:m>
                <a:endParaRPr lang="cs-CZ" sz="2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cs-CZ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1590058"/>
                <a:ext cx="4392488" cy="830997"/>
              </a:xfrm>
              <a:prstGeom prst="rect">
                <a:avLst/>
              </a:prstGeom>
              <a:blipFill rotWithShape="0">
                <a:blip r:embed="rId6"/>
                <a:stretch>
                  <a:fillRect l="-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685800" y="1124744"/>
            <a:ext cx="7630616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770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13" grpId="0"/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Pořád nerozumím?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khanovaskola.cz/reseni-linearnich-rovnic/promenne-vyrazy-a-rovnice/lekce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66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2121408"/>
            <a:ext cx="7772400" cy="418791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CALDA, Emil. </a:t>
            </a:r>
            <a:r>
              <a:rPr lang="en-US" i="1" dirty="0" err="1"/>
              <a:t>Matematika</a:t>
            </a:r>
            <a:r>
              <a:rPr lang="en-US" i="1" dirty="0"/>
              <a:t> pro </a:t>
            </a:r>
            <a:r>
              <a:rPr lang="en-US" i="1" dirty="0" err="1"/>
              <a:t>netechnické</a:t>
            </a:r>
            <a:r>
              <a:rPr lang="en-US" i="1" dirty="0"/>
              <a:t> </a:t>
            </a:r>
            <a:r>
              <a:rPr lang="en-US" i="1" dirty="0" err="1"/>
              <a:t>obory</a:t>
            </a:r>
            <a:r>
              <a:rPr lang="en-US" i="1" dirty="0"/>
              <a:t> SOŠ a SOU</a:t>
            </a:r>
            <a:r>
              <a:rPr lang="en-US" dirty="0"/>
              <a:t>. 1. </a:t>
            </a:r>
            <a:r>
              <a:rPr lang="en-US" dirty="0" err="1"/>
              <a:t>vyd</a:t>
            </a:r>
            <a:r>
              <a:rPr lang="en-US" dirty="0"/>
              <a:t>. Praha: Prometheus, 1999, 213 s. </a:t>
            </a:r>
            <a:r>
              <a:rPr lang="en-US" dirty="0" err="1"/>
              <a:t>Učebnice</a:t>
            </a:r>
            <a:r>
              <a:rPr lang="en-US" dirty="0"/>
              <a:t> pro </a:t>
            </a:r>
            <a:r>
              <a:rPr lang="en-US" dirty="0" err="1"/>
              <a:t>střední</a:t>
            </a:r>
            <a:r>
              <a:rPr lang="en-US" dirty="0"/>
              <a:t> </a:t>
            </a:r>
            <a:r>
              <a:rPr lang="en-US" dirty="0" err="1"/>
              <a:t>školy</a:t>
            </a:r>
            <a:r>
              <a:rPr lang="en-US" dirty="0"/>
              <a:t> (Prometheus). ISBN 80-719-6020-9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/>
              <a:t>CHARVÁT, Jura, Jaroslav ZHOUF a Leo BOČEK. </a:t>
            </a:r>
            <a:r>
              <a:rPr lang="cs-CZ" i="1" dirty="0"/>
              <a:t>Matematika pro gymnázia: rovnice a nerovnice</a:t>
            </a:r>
            <a:r>
              <a:rPr lang="cs-CZ" dirty="0"/>
              <a:t>. 3. vyd. Praha: Prometheus, 2001, 223 s. Učebnice pro střední školy (Prometheus). ISBN 80-719-6154-X</a:t>
            </a:r>
            <a:r>
              <a:rPr lang="cs-CZ" dirty="0" smtClean="0"/>
              <a:t>.</a:t>
            </a:r>
          </a:p>
          <a:p>
            <a:r>
              <a:rPr lang="cs-CZ" dirty="0"/>
              <a:t>JANEČEK, František. </a:t>
            </a:r>
            <a:r>
              <a:rPr lang="cs-CZ" i="1" dirty="0"/>
              <a:t>Sbírka úloh z matematiky pro střední školy: výrazy, rovnice, nerovnice a jejich soustavy</a:t>
            </a:r>
            <a:r>
              <a:rPr lang="cs-CZ" dirty="0"/>
              <a:t>. 5. vyd. Praha: Prometheus, 2008, 194 s. ISBN 978-80-7196-360-8</a:t>
            </a:r>
            <a:r>
              <a:rPr lang="cs-CZ" dirty="0" smtClean="0"/>
              <a:t>.</a:t>
            </a:r>
          </a:p>
          <a:p>
            <a:r>
              <a:rPr lang="cs-CZ" dirty="0"/>
              <a:t>TRENČANSKÝ, Ivan. </a:t>
            </a:r>
            <a:r>
              <a:rPr lang="cs-CZ" i="1" dirty="0"/>
              <a:t>Matematika II pro studijní obory středních škol pro pracující</a:t>
            </a:r>
            <a:r>
              <a:rPr lang="cs-CZ" dirty="0"/>
              <a:t>. 1. vyd. Praha: Státní pedagogické nakladatelství Praha, 1983.</a:t>
            </a:r>
            <a:endParaRPr lang="cs-CZ" dirty="0" smtClean="0"/>
          </a:p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94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řevo">
  <a:themeElements>
    <a:clrScheme name="Dřevo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Dřevo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Dřevo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1_Dřevo">
  <a:themeElements>
    <a:clrScheme name="Dřevo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Dřevo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Dřevo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Typ dřeva</Template>
  <TotalTime>243</TotalTime>
  <Words>772</Words>
  <Application>Microsoft Office PowerPoint</Application>
  <PresentationFormat>Předvádění na obrazovce (4:3)</PresentationFormat>
  <Paragraphs>164</Paragraphs>
  <Slides>24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32" baseType="lpstr">
      <vt:lpstr>Arial</vt:lpstr>
      <vt:lpstr>Bookman Old Style</vt:lpstr>
      <vt:lpstr>Calibri</vt:lpstr>
      <vt:lpstr>Cambria Math</vt:lpstr>
      <vt:lpstr>Century Gothic</vt:lpstr>
      <vt:lpstr>Wingdings</vt:lpstr>
      <vt:lpstr>Dřevo</vt:lpstr>
      <vt:lpstr>1_Dřevo</vt:lpstr>
      <vt:lpstr>Prezentace aplikace PowerPoint</vt:lpstr>
      <vt:lpstr>Prezentace aplikace PowerPoint</vt:lpstr>
      <vt:lpstr>LINEÁRNÍ ROVNICE</vt:lpstr>
      <vt:lpstr>Lineární rovnice</vt:lpstr>
      <vt:lpstr>Ekvivalentní úpravy rovnic</vt:lpstr>
      <vt:lpstr>Postup při řešení  lineárních rovnic</vt:lpstr>
      <vt:lpstr>3 možné výsledky</vt:lpstr>
      <vt:lpstr>Vzorový příklad</vt:lpstr>
      <vt:lpstr>Vzorový příklad – řešení</vt:lpstr>
      <vt:lpstr>Vzorový příklad</vt:lpstr>
      <vt:lpstr>Vzorový příklad – řešení</vt:lpstr>
      <vt:lpstr>Vzorový příklad</vt:lpstr>
      <vt:lpstr>Vzorový příklad – řešení</vt:lpstr>
      <vt:lpstr>Grafické řešení  lineární rovnice</vt:lpstr>
      <vt:lpstr>Řešení rovnic s neznámou  ve jmenovateli</vt:lpstr>
      <vt:lpstr>Vzorový příklad</vt:lpstr>
      <vt:lpstr>Vzorový příklad – řešení</vt:lpstr>
      <vt:lpstr>Lineární rovnice  s parametrem</vt:lpstr>
      <vt:lpstr>Prezentace aplikace PowerPoint</vt:lpstr>
      <vt:lpstr>Lineární rovnice  s parametrem</vt:lpstr>
      <vt:lpstr>Lineární rovnice  s parametrem – řešení</vt:lpstr>
      <vt:lpstr>Prezentace aplikace PowerPoint</vt:lpstr>
      <vt:lpstr>Pořád nerozumím?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Číselné obory, absolutní hodnota, zlomky</dc:title>
  <dc:creator>roxtídy</dc:creator>
  <cp:lastModifiedBy>Admin</cp:lastModifiedBy>
  <cp:revision>37</cp:revision>
  <dcterms:created xsi:type="dcterms:W3CDTF">2012-12-13T12:47:57Z</dcterms:created>
  <dcterms:modified xsi:type="dcterms:W3CDTF">2014-07-05T17:52:12Z</dcterms:modified>
</cp:coreProperties>
</file>