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40" r:id="rId2"/>
  </p:sldMasterIdLst>
  <p:sldIdLst>
    <p:sldId id="263" r:id="rId3"/>
    <p:sldId id="264" r:id="rId4"/>
    <p:sldId id="256" r:id="rId5"/>
    <p:sldId id="257" r:id="rId6"/>
    <p:sldId id="272" r:id="rId7"/>
    <p:sldId id="258" r:id="rId8"/>
    <p:sldId id="265" r:id="rId9"/>
    <p:sldId id="266" r:id="rId10"/>
    <p:sldId id="259" r:id="rId11"/>
    <p:sldId id="267" r:id="rId12"/>
    <p:sldId id="268" r:id="rId13"/>
    <p:sldId id="273" r:id="rId14"/>
    <p:sldId id="260" r:id="rId15"/>
    <p:sldId id="269" r:id="rId16"/>
    <p:sldId id="270" r:id="rId17"/>
    <p:sldId id="262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0A54C6-9CEF-4986-A65D-19CDC4558CE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069716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5E6988-9FE7-450B-87B5-4F5FC4A3072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958082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3A0D7C-AB3D-4D83-AC18-574E995C38D1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4276816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0DAA56-0F6C-48B9-A6ED-CDE32E17B6B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298403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93CCAE-8A66-4F1D-A648-A07EAC65B85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117203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7FDA3C-DDB0-4EAD-98BC-50E6725001F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445718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C9EA27-F6AD-4479-A01B-2325F95BE59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264425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CE0583-7542-436A-880F-A6CC533039A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487076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2B3927-87D9-4755-A3CF-FF1E0536E5A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952562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F8F74B-ED0E-43BF-A3D9-8A991839EF3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582341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8FB9FC-F9E0-4033-B7F6-DB7F3D3D8B5A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816858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A54C6-9CEF-4986-A65D-19CDC4558CE4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7383659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533400"/>
            <a:ext cx="6554867" cy="3767670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C27E7-FE24-4754-80B4-5EAB43B3EECE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0772849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A0D7C-AB3D-4D83-AC18-574E995C38D1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7259953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DAA56-0F6C-48B9-A6ED-CDE32E17B6B8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9760046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3CCAE-8A66-4F1D-A648-A07EAC65B850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5294517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FDA3C-DDB0-4EAD-98BC-50E6725001F3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8785391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9EA27-F6AD-4479-A01B-2325F95BE59E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8042261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E0583-7542-436A-880F-A6CC533039AC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8587264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B3927-87D9-4755-A3CF-FF1E0536E5AF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7970399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C27E7-FE24-4754-80B4-5EAB43B3EECE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509171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C27E7-FE24-4754-80B4-5EAB43B3EECE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29776614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C27E7-FE24-4754-80B4-5EAB43B3EECE}" type="slidenum">
              <a:rPr lang="cs-CZ" altLang="cs-CZ" smtClean="0"/>
              <a:pPr/>
              <a:t>‹#›</a:t>
            </a:fld>
            <a:endParaRPr lang="cs-CZ" altLang="cs-CZ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1651004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C27E7-FE24-4754-80B4-5EAB43B3EECE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9730824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C27E7-FE24-4754-80B4-5EAB43B3EECE}" type="slidenum">
              <a:rPr lang="cs-CZ" altLang="cs-CZ" smtClean="0"/>
              <a:pPr/>
              <a:t>‹#›</a:t>
            </a:fld>
            <a:endParaRPr lang="cs-CZ" altLang="cs-CZ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6687893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C27E7-FE24-4754-80B4-5EAB43B3EECE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4745885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8F74B-ED0E-43BF-A3D9-8A991839EF3C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5828741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FB9FC-F9E0-4033-B7F6-DB7F3D3D8B5A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136004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CAC27E7-FE24-4754-80B4-5EAB43B3EEC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CAC27E7-FE24-4754-80B4-5EAB43B3EECE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7172708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  <p:sldLayoutId id="2147483852" r:id="rId12"/>
    <p:sldLayoutId id="2147483853" r:id="rId13"/>
    <p:sldLayoutId id="2147483854" r:id="rId14"/>
    <p:sldLayoutId id="2147483855" r:id="rId15"/>
    <p:sldLayoutId id="2147483856" r:id="rId16"/>
    <p:sldLayoutId id="214748385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3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58692092"/>
              </p:ext>
            </p:extLst>
          </p:nvPr>
        </p:nvGraphicFramePr>
        <p:xfrm>
          <a:off x="611188" y="2708275"/>
          <a:ext cx="8172450" cy="3335338"/>
        </p:xfrm>
        <a:graphic>
          <a:graphicData uri="http://schemas.openxmlformats.org/drawingml/2006/table">
            <a:tbl>
              <a:tblPr/>
              <a:tblGrid>
                <a:gridCol w="2447925"/>
                <a:gridCol w="5724525"/>
              </a:tblGrid>
              <a:tr h="41130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ČÍSLO PROJEKTU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CZ.1.07/1.5.00/34.0423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462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ČÍSLO MATERIÁLU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DUM 9 – Slovní úlohy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68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NÁZEV ŠKOLY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9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AUTOR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Ing. Gabriela Bendová Karpytová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309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TÉMATICKÝ CELEK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Lineární rovnice a nerovnice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36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ROČNÍK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1. ročník, maturitní odbor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30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DATUM TVORBY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Leden 2013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19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740650" cy="166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12268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50" y="981075"/>
            <a:ext cx="7886700" cy="5195888"/>
          </a:xfrm>
        </p:spPr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b="1" dirty="0" smtClean="0"/>
              <a:t>Anotace: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sz="2800" dirty="0" smtClean="0"/>
              <a:t>Tento materiál slouží k opakování základních znalostí v oblasti slovních úloh a prohloubení daných znalostí. Prezentaci je možno využít jako pomůcku při výkladu daného tématu s konkrétními příklady.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altLang="cs-CZ" sz="2800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b="1" dirty="0" smtClean="0"/>
              <a:t>Metodické pokyny: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sz="2800" dirty="0" smtClean="0"/>
              <a:t>Pro využití tohoto materiálu v hodině je potřeba mít k dispozici počítač nebo notebook, dataprojektor, promítací plochu a příslušné programové vybavení. 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66888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59632" y="2492896"/>
            <a:ext cx="6046440" cy="1470025"/>
          </a:xfrm>
        </p:spPr>
        <p:txBody>
          <a:bodyPr anchor="ctr">
            <a:normAutofit fontScale="90000"/>
          </a:bodyPr>
          <a:lstStyle/>
          <a:p>
            <a:r>
              <a:rPr lang="cs-CZ" altLang="cs-CZ" sz="6600" b="1" i="1" dirty="0" smtClean="0"/>
              <a:t>Slovní úlohy</a:t>
            </a:r>
            <a:endParaRPr lang="cs-CZ" altLang="cs-CZ" sz="66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Slovní úlohy na pohyb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Slovní úlohy na společnou práci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Slovní úlohy na směsi</a:t>
            </a:r>
          </a:p>
        </p:txBody>
      </p:sp>
    </p:spTree>
    <p:extLst>
      <p:ext uri="{BB962C8B-B14F-4D97-AF65-F5344CB8AC3E}">
        <p14:creationId xmlns:p14="http://schemas.microsoft.com/office/powerpoint/2010/main" xmlns="" val="4146130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33400"/>
            <a:ext cx="6554867" cy="15240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POSTUP PŘI Řešení slovních úloh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057400"/>
            <a:ext cx="7272808" cy="4107904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FFFF66"/>
                </a:solidFill>
              </a:rPr>
              <a:t>Pečlivě pročíst zadání!!!</a:t>
            </a:r>
            <a:endParaRPr lang="cs-CZ" sz="2800" b="1" dirty="0">
              <a:solidFill>
                <a:srgbClr val="FFFF66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2"/>
                </a:solidFill>
              </a:rPr>
              <a:t>Označit proměnnou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2"/>
                </a:solidFill>
              </a:rPr>
              <a:t>Pomocí matematických výrazů vyjádřit závislosti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2"/>
                </a:solidFill>
              </a:rPr>
              <a:t>Sestavit rovnici a vyřešit ji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2"/>
                </a:solidFill>
              </a:rPr>
              <a:t>Provést zkoušku dosazením do zadání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2"/>
                </a:solidFill>
              </a:rPr>
              <a:t>Odpověď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Pozn.: Při výpočtu dbáme na to, aby příslušné </a:t>
            </a:r>
            <a:r>
              <a:rPr lang="cs-CZ" sz="2800" b="1" dirty="0" smtClean="0">
                <a:solidFill>
                  <a:srgbClr val="FFFF66"/>
                </a:solidFill>
              </a:rPr>
              <a:t>údaje byly vyjádřeny ve stejných jednotkách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2140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6554867" cy="15240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Slovní úlohy na pohyb</a:t>
            </a:r>
            <a:endParaRPr lang="cs-CZ" sz="36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2057400"/>
                <a:ext cx="6554867" cy="3767670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solidFill>
                            <a:schemeClr val="tx2"/>
                          </a:solidFill>
                          <a:latin typeface="Cambria Math" panose="02040503050406030204" pitchFamily="18" charset="0"/>
                        </a:rPr>
                        <m:t>𝑣</m:t>
                      </m:r>
                      <m:r>
                        <a:rPr lang="cs-CZ" sz="3200" b="0" i="1" smtClean="0">
                          <a:solidFill>
                            <a:schemeClr val="tx2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3200" b="0" i="1" smtClean="0">
                              <a:solidFill>
                                <a:schemeClr val="tx2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solidFill>
                                <a:schemeClr val="tx2"/>
                              </a:solidFill>
                              <a:latin typeface="Cambria Math" panose="02040503050406030204" pitchFamily="18" charset="0"/>
                            </a:rPr>
                            <m:t>𝑠</m:t>
                          </m:r>
                        </m:num>
                        <m:den>
                          <m:r>
                            <a:rPr lang="cs-CZ" sz="3200" b="0" i="1" smtClean="0">
                              <a:solidFill>
                                <a:schemeClr val="tx2"/>
                              </a:solidFill>
                              <a:latin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cs-CZ" sz="3200" b="0" dirty="0" smtClean="0">
                  <a:solidFill>
                    <a:schemeClr val="tx2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FFFF66"/>
                          </a:solidFill>
                          <a:latin typeface="Cambria Math" panose="02040503050406030204" pitchFamily="18" charset="0"/>
                        </a:rPr>
                        <m:t>𝒔</m:t>
                      </m:r>
                      <m:r>
                        <a:rPr lang="cs-CZ" sz="3200" b="1" i="1" smtClean="0">
                          <a:solidFill>
                            <a:srgbClr val="FFFF66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FF66"/>
                          </a:solidFill>
                          <a:latin typeface="Cambria Math" panose="02040503050406030204" pitchFamily="18" charset="0"/>
                        </a:rPr>
                        <m:t>𝒗</m:t>
                      </m:r>
                      <m:r>
                        <a:rPr lang="cs-CZ" sz="3200" b="1" i="1" smtClean="0">
                          <a:solidFill>
                            <a:srgbClr val="FFFF66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cs-CZ" sz="3200" b="1" i="1" smtClean="0">
                          <a:solidFill>
                            <a:srgbClr val="FFFF66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𝒕</m:t>
                      </m:r>
                    </m:oMath>
                  </m:oMathPara>
                </a14:m>
                <a:endParaRPr lang="cs-CZ" sz="3200" b="1" dirty="0" smtClean="0">
                  <a:solidFill>
                    <a:srgbClr val="FFFF66"/>
                  </a:solidFill>
                </a:endParaRPr>
              </a:p>
              <a:p>
                <a:endParaRPr lang="cs-CZ" dirty="0" smtClean="0">
                  <a:solidFill>
                    <a:schemeClr val="tx2"/>
                  </a:solidFill>
                </a:endParaRPr>
              </a:p>
              <a:p>
                <a:r>
                  <a:rPr lang="cs-CZ" sz="2800" u="sng" dirty="0" smtClean="0">
                    <a:solidFill>
                      <a:schemeClr val="tx2"/>
                    </a:solidFill>
                  </a:rPr>
                  <a:t>Proti sobě</a:t>
                </a:r>
                <a:r>
                  <a:rPr lang="cs-CZ" sz="2800" dirty="0" smtClean="0">
                    <a:solidFill>
                      <a:schemeClr val="tx2"/>
                    </a:solidFill>
                  </a:rPr>
                  <a:t>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FFFF66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rgbClr val="FFFF66"/>
                            </a:solidFill>
                            <a:latin typeface="Cambria Math" panose="02040503050406030204" pitchFamily="18" charset="0"/>
                          </a:rPr>
                          <m:t>𝒔</m:t>
                        </m:r>
                        <m:r>
                          <a:rPr lang="cs-CZ" sz="2800" b="1" i="1" smtClean="0">
                            <a:solidFill>
                              <a:srgbClr val="FFFF66"/>
                            </a:solidFill>
                            <a:latin typeface="Cambria Math" panose="02040503050406030204" pitchFamily="18" charset="0"/>
                          </a:rPr>
                          <m:t>= </m:t>
                        </m:r>
                        <m:r>
                          <a:rPr lang="cs-CZ" sz="2800" b="1" i="1">
                            <a:solidFill>
                              <a:srgbClr val="FFFF66"/>
                            </a:solidFill>
                            <a:latin typeface="Cambria Math" panose="02040503050406030204" pitchFamily="18" charset="0"/>
                          </a:rPr>
                          <m:t>𝒔</m:t>
                        </m:r>
                      </m:e>
                      <m:sub>
                        <m:r>
                          <a:rPr lang="cs-CZ" sz="2800" b="1" i="1">
                            <a:solidFill>
                              <a:srgbClr val="FFFF66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cs-CZ" sz="2800" b="1" i="1" smtClean="0">
                        <a:solidFill>
                          <a:srgbClr val="FFFF66"/>
                        </a:solidFill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cs-CZ" sz="2800" b="1" i="1">
                            <a:solidFill>
                              <a:srgbClr val="FFFF66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66"/>
                            </a:solidFill>
                            <a:latin typeface="Cambria Math" panose="02040503050406030204" pitchFamily="18" charset="0"/>
                          </a:rPr>
                          <m:t>𝒔</m:t>
                        </m:r>
                      </m:e>
                      <m:sub>
                        <m:r>
                          <a:rPr lang="cs-CZ" sz="2800" b="1" i="1">
                            <a:solidFill>
                              <a:srgbClr val="FFFF66"/>
                            </a:solidFill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cs-CZ" sz="2800" b="1" dirty="0" smtClean="0">
                  <a:solidFill>
                    <a:schemeClr val="tx2"/>
                  </a:solidFill>
                </a:endParaRPr>
              </a:p>
              <a:p>
                <a:r>
                  <a:rPr lang="cs-CZ" sz="2800" u="sng" dirty="0" smtClean="0">
                    <a:solidFill>
                      <a:schemeClr val="tx2"/>
                    </a:solidFill>
                  </a:rPr>
                  <a:t>Za sebou</a:t>
                </a:r>
                <a:r>
                  <a:rPr lang="cs-CZ" sz="2800" dirty="0" smtClean="0">
                    <a:solidFill>
                      <a:schemeClr val="tx2"/>
                    </a:solidFill>
                  </a:rPr>
                  <a:t>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FFFF66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rgbClr val="FFFF66"/>
                            </a:solidFill>
                            <a:latin typeface="Cambria Math" panose="02040503050406030204" pitchFamily="18" charset="0"/>
                          </a:rPr>
                          <m:t>𝒔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66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cs-CZ" sz="2800" b="1" i="1" smtClean="0">
                        <a:solidFill>
                          <a:srgbClr val="FFFF66"/>
                        </a:solidFill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cs-CZ" sz="2800" b="1" i="1">
                            <a:solidFill>
                              <a:srgbClr val="FFFF66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66"/>
                            </a:solidFill>
                            <a:latin typeface="Cambria Math" panose="02040503050406030204" pitchFamily="18" charset="0"/>
                          </a:rPr>
                          <m:t>𝒔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66"/>
                            </a:solidFill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cs-CZ" b="1" dirty="0" smtClean="0">
                  <a:solidFill>
                    <a:schemeClr val="tx2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2057400"/>
                <a:ext cx="6554867" cy="3767670"/>
              </a:xfrm>
              <a:blipFill rotWithShape="0">
                <a:blip r:embed="rId2" cstate="print"/>
                <a:stretch>
                  <a:fillRect l="-1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5796136" y="2420888"/>
            <a:ext cx="21602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>
                <a:latin typeface="+mn-lt"/>
              </a:rPr>
              <a:t>v</a:t>
            </a:r>
            <a:r>
              <a:rPr lang="cs-CZ" sz="2800" i="1" dirty="0" smtClean="0">
                <a:latin typeface="+mn-lt"/>
              </a:rPr>
              <a:t> = rychlost</a:t>
            </a:r>
          </a:p>
          <a:p>
            <a:r>
              <a:rPr lang="cs-CZ" sz="2800" i="1" dirty="0" smtClean="0">
                <a:latin typeface="+mn-lt"/>
              </a:rPr>
              <a:t>s = dráha</a:t>
            </a:r>
          </a:p>
          <a:p>
            <a:r>
              <a:rPr lang="cs-CZ" sz="2800" i="1" dirty="0" smtClean="0">
                <a:latin typeface="+mn-lt"/>
              </a:rPr>
              <a:t>t = čas</a:t>
            </a:r>
            <a:endParaRPr lang="cs-CZ" sz="2800" i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6297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600" dirty="0" smtClean="0"/>
              <a:t>Ze dvou míst A, B vzdálených od sebe 213 km vyjedou proti sobě a v témže okamžiku auto rychlostí 50 km·h</a:t>
            </a:r>
            <a:r>
              <a:rPr lang="cs-CZ" sz="2600" baseline="30000" dirty="0" smtClean="0"/>
              <a:t>-1</a:t>
            </a:r>
            <a:r>
              <a:rPr lang="cs-CZ" sz="2600" dirty="0" smtClean="0"/>
              <a:t> a cyklista průměrnou rychlostí 18 km·h</a:t>
            </a:r>
            <a:r>
              <a:rPr lang="cs-CZ" sz="2600" baseline="30000" dirty="0" smtClean="0"/>
              <a:t>-1</a:t>
            </a:r>
            <a:r>
              <a:rPr lang="cs-CZ" sz="2600" dirty="0" smtClean="0"/>
              <a:t>. Určete, </a:t>
            </a:r>
            <a:r>
              <a:rPr lang="cs-CZ" sz="2600" dirty="0" smtClean="0"/>
              <a:t>za </a:t>
            </a:r>
            <a:r>
              <a:rPr lang="cs-CZ" sz="2600" dirty="0" smtClean="0"/>
              <a:t>jak dlouho od vyjetí se setkají, jestliže auto krátce po vyjetí mělo poruchu a oprava zabrala 30 minut.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8713" y="3891782"/>
            <a:ext cx="6626573" cy="1943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22345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 – řešení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400" dirty="0" smtClean="0"/>
                  <a:t>x = doba od vyjetí do setkání</a:t>
                </a: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400" dirty="0" smtClean="0"/>
                  <a:t>18x = vzdálenost, kterou ujede cyklista do místa setkání</a:t>
                </a: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400" dirty="0" smtClean="0"/>
                  <a:t>50(x –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) = vzdálenost, kterou ujede auto do místa setkání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Sestavíme rovnici:</a:t>
                </a:r>
              </a:p>
              <a:p>
                <a:pPr marL="0" indent="0" algn="ctr">
                  <a:buNone/>
                </a:pP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18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+50</m:t>
                    </m:r>
                    <m:d>
                      <m:dPr>
                        <m:ctrlPr>
                          <a:rPr lang="cs-CZ" sz="24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sz="24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=213</m:t>
                    </m:r>
                  </m:oMath>
                </a14:m>
                <a:r>
                  <a:rPr lang="cs-CZ" sz="2400" dirty="0" smtClean="0"/>
                  <a:t>  </a:t>
                </a:r>
              </a:p>
              <a:p>
                <a:pPr marL="0" indent="0">
                  <a:buNone/>
                </a:pPr>
                <a:r>
                  <a:rPr lang="cs-CZ" sz="2400" b="0" dirty="0" smtClean="0"/>
                  <a:t>                               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18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+50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−25=213</m:t>
                    </m:r>
                  </m:oMath>
                </a14:m>
                <a:endParaRPr lang="cs-CZ" sz="2400" b="0" dirty="0" smtClean="0"/>
              </a:p>
              <a:p>
                <a:pPr marL="0" indent="0">
                  <a:buNone/>
                </a:pPr>
                <a:r>
                  <a:rPr lang="cs-CZ" sz="2400" b="0" dirty="0" smtClean="0"/>
                  <a:t>                                          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68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−25=213</m:t>
                    </m:r>
                  </m:oMath>
                </a14:m>
                <a:endParaRPr lang="cs-CZ" sz="2400" b="0" dirty="0" smtClean="0"/>
              </a:p>
              <a:p>
                <a:pPr marL="0" indent="0">
                  <a:buNone/>
                </a:pPr>
                <a:r>
                  <a:rPr lang="cs-CZ" sz="2400" b="0" dirty="0" smtClean="0"/>
                  <a:t>                                                  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68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=238</m:t>
                    </m:r>
                  </m:oMath>
                </a14:m>
                <a:endParaRPr lang="cs-CZ" sz="2400" b="0" dirty="0" smtClean="0"/>
              </a:p>
              <a:p>
                <a:pPr marL="0" indent="0">
                  <a:buNone/>
                </a:pPr>
                <a:r>
                  <a:rPr lang="cs-CZ" sz="2400" b="0" dirty="0" smtClean="0"/>
                  <a:t>                                                      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=3,5</m:t>
                    </m:r>
                  </m:oMath>
                </a14:m>
                <a:r>
                  <a:rPr lang="cs-CZ" sz="2400" dirty="0" smtClean="0"/>
                  <a:t>   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Auto a cyklista se setkají za 3,5 hodiny od jejich výjezdu.</a:t>
                </a:r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endParaRPr lang="cs-CZ" sz="2800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  <a:blipFill rotWithShape="0">
                <a:blip r:embed="rId2" cstate="print"/>
                <a:stretch>
                  <a:fillRect l="-1111" t="-855" b="-36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303804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6554867" cy="15240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Slovní úlohy </a:t>
            </a:r>
            <a:br>
              <a:rPr lang="cs-CZ" sz="3600" b="1" dirty="0" smtClean="0"/>
            </a:br>
            <a:r>
              <a:rPr lang="cs-CZ" sz="3600" b="1" dirty="0" smtClean="0"/>
              <a:t>na společnou práci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827269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Nádrž se naplní čerpadlem A za 12 minut, čerpadlem B za 24 minut. Určete, za jak dlouho se nádrž naplní, bude-li se první tři minuty plnit jen čerpadlem A </a:t>
            </a:r>
            <a:r>
              <a:rPr lang="cs-CZ" sz="2800" dirty="0" err="1" smtClean="0"/>
              <a:t>a</a:t>
            </a:r>
            <a:r>
              <a:rPr lang="cs-CZ" sz="2800" dirty="0" smtClean="0"/>
              <a:t> potom oběma čerpadly najednou.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3429000"/>
            <a:ext cx="5112568" cy="3257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98514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 – řešení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25144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/>
                  <a:t>Objem nádrže = 1 (celek)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x = doba, po kterou pracuje čerpadlo A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x – 3 = doba, po kterou pracuje čerpadlo B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sz="2400" dirty="0" smtClean="0"/>
                  <a:t> = část objemu nádrže, kterou naplní čerpadlo A za 1 min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num>
                      <m:den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sz="2400" dirty="0" smtClean="0"/>
                  <a:t> = část objemu nádrže, kterou naplní čerpadlo A za x min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24</m:t>
                        </m:r>
                      </m:den>
                    </m:f>
                  </m:oMath>
                </a14:m>
                <a:r>
                  <a:rPr lang="cs-CZ" sz="2400" dirty="0" smtClean="0"/>
                  <a:t> = část objemu nádrže, kterou naplní čerpadlo B za 1 min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−3</m:t>
                        </m:r>
                      </m:num>
                      <m:den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sz="2400" dirty="0" smtClean="0"/>
                  <a:t> = část objemu nádrže, kterou naplní čerpadlo B                       	za (x – 3) min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25144"/>
              </a:xfrm>
              <a:blipFill rotWithShape="0">
                <a:blip r:embed="rId2" cstate="print"/>
                <a:stretch>
                  <a:fillRect l="-1111" t="-867" r="-10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135883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 – řešení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Sestavíme rovnici: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                          </m:t>
                    </m:r>
                    <m:f>
                      <m:fPr>
                        <m:ctrlPr>
                          <a:rPr lang="cs-CZ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12</m:t>
                        </m:r>
                      </m:den>
                    </m:f>
                    <m:r>
                      <a:rPr lang="cs-CZ" b="0" i="1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cs-CZ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−3</m:t>
                        </m:r>
                      </m:num>
                      <m:den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24</m:t>
                        </m:r>
                      </m:den>
                    </m:f>
                    <m:r>
                      <a:rPr lang="cs-CZ" b="0" i="1" smtClean="0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r>
                  <a:rPr lang="cs-CZ" dirty="0" smtClean="0"/>
                  <a:t>                   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 panose="02040503050406030204" pitchFamily="18" charset="0"/>
                      </a:rPr>
                      <m:t>/</m:t>
                    </m:r>
                    <m:r>
                      <a:rPr lang="cs-CZ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∙24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b="0" dirty="0" smtClean="0"/>
                  <a:t> 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2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−3=24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b="0" dirty="0" smtClean="0"/>
                  <a:t>        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3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−3=24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b="0" dirty="0" smtClean="0"/>
                  <a:t>              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3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=27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=9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Nádrž se naplní za 9 minut.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 cstate="print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89102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6554867" cy="15240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Slovní úlohy na směsi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081329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Mořská voda obsahuje 5 % soli. </a:t>
            </a:r>
            <a:r>
              <a:rPr lang="cs-CZ" sz="2800" dirty="0" smtClean="0"/>
              <a:t>Určete, </a:t>
            </a:r>
            <a:r>
              <a:rPr lang="cs-CZ" sz="2800" dirty="0" smtClean="0"/>
              <a:t>kolik kg destilované vody je nutno smísit se 40 kg mořské vody, aby ve vzniklé směsi bylo 2 %.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93119" y="3212976"/>
            <a:ext cx="3957762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93467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 – řešení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25144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/>
                  <a:t>x = množství destilované vody, které je nutno přidat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40</m:t>
                    </m:r>
                    <m:r>
                      <a:rPr lang="cs-CZ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</m:t>
                    </m:r>
                    <m:f>
                      <m:fPr>
                        <m:ctrlPr>
                          <a:rPr lang="cs-CZ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400" dirty="0" smtClean="0"/>
                  <a:t> = množství soli ve 40 kg mořské vody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sz="24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40+</m:t>
                        </m:r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  <m:r>
                      <a:rPr lang="cs-CZ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</m:t>
                    </m:r>
                    <m:f>
                      <m:fPr>
                        <m:ctrlPr>
                          <a:rPr lang="cs-CZ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400" dirty="0" smtClean="0"/>
                  <a:t> = množství soli v požadované směsi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Sestavíme rovnici: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sz="24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40+</m:t>
                        </m:r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  <m:r>
                      <a:rPr lang="cs-CZ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</m:t>
                    </m:r>
                    <m:f>
                      <m:fPr>
                        <m:ctrlPr>
                          <a:rPr lang="cs-CZ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100</m:t>
                        </m:r>
                      </m:den>
                    </m:f>
                    <m:r>
                      <a:rPr lang="cs-CZ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=40∙</m:t>
                    </m:r>
                    <m:f>
                      <m:fPr>
                        <m:ctrlPr>
                          <a:rPr lang="cs-CZ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400" dirty="0" smtClean="0"/>
                  <a:t>     </a:t>
                </a:r>
                <a14:m>
                  <m:oMath xmlns:m="http://schemas.openxmlformats.org/officeDocument/2006/math">
                    <m:r>
                      <a:rPr lang="cs-CZ" sz="2400" b="0" i="1" dirty="0" smtClean="0">
                        <a:latin typeface="Cambria Math" panose="02040503050406030204" pitchFamily="18" charset="0"/>
                      </a:rPr>
                      <m:t>/</m:t>
                    </m:r>
                    <m:r>
                      <a:rPr lang="cs-CZ" sz="24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∙100</m:t>
                    </m:r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b="0" dirty="0" smtClean="0"/>
                  <a:t>                         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2</m:t>
                    </m:r>
                    <m:r>
                      <a:rPr lang="cs-CZ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</m:t>
                    </m:r>
                    <m:d>
                      <m:dPr>
                        <m:ctrlPr>
                          <a:rPr lang="cs-CZ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40+</m:t>
                        </m:r>
                        <m:r>
                          <a:rPr lang="cs-CZ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e>
                    </m:d>
                    <m:r>
                      <a:rPr lang="cs-CZ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=40∙5</m:t>
                    </m:r>
                  </m:oMath>
                </a14:m>
                <a:endParaRPr lang="cs-CZ" sz="24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cs-CZ" sz="2400" b="0" dirty="0" smtClean="0"/>
                  <a:t>                               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80+2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=200</m:t>
                    </m:r>
                  </m:oMath>
                </a14:m>
                <a:endParaRPr lang="cs-CZ" sz="2400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=120</m:t>
                      </m:r>
                    </m:oMath>
                  </m:oMathPara>
                </a14:m>
                <a:endParaRPr lang="cs-CZ" sz="2400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=60</m:t>
                      </m:r>
                    </m:oMath>
                  </m:oMathPara>
                </a14:m>
                <a:endParaRPr lang="cs-CZ" sz="2400" b="0" dirty="0" smtClean="0"/>
              </a:p>
              <a:p>
                <a:pPr marL="0" indent="0">
                  <a:buNone/>
                </a:pPr>
                <a:r>
                  <a:rPr lang="cs-CZ" sz="2400" b="0" dirty="0" smtClean="0"/>
                  <a:t>Do 40 kg mořské vody je nutné přidat 60 kg </a:t>
                </a:r>
                <a:r>
                  <a:rPr lang="cs-CZ" sz="2400" b="0" dirty="0" err="1" smtClean="0"/>
                  <a:t>destil</a:t>
                </a:r>
                <a:r>
                  <a:rPr lang="cs-CZ" sz="2400" b="0" dirty="0" smtClean="0"/>
                  <a:t>.</a:t>
                </a:r>
                <a:r>
                  <a:rPr lang="cs-CZ" sz="2400" dirty="0" smtClean="0"/>
                  <a:t> vody.</a:t>
                </a:r>
                <a:endParaRPr lang="cs-CZ" sz="2400" b="0" dirty="0" smtClean="0"/>
              </a:p>
              <a:p>
                <a:pPr marL="0" indent="0">
                  <a:buNone/>
                </a:pPr>
                <a:endParaRPr lang="cs-CZ" b="0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25144"/>
              </a:xfrm>
              <a:blipFill rotWithShape="0">
                <a:blip r:embed="rId2" cstate="print"/>
                <a:stretch>
                  <a:fillRect l="-1111" t="-867" b="-9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500288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6554867" cy="15240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Literatura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000672"/>
            <a:ext cx="7632848" cy="2724472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2"/>
                </a:solidFill>
              </a:rPr>
              <a:t>CALDA, Emil. </a:t>
            </a:r>
            <a:r>
              <a:rPr lang="en-US" sz="2400" i="1" dirty="0" err="1">
                <a:solidFill>
                  <a:schemeClr val="tx2"/>
                </a:solidFill>
              </a:rPr>
              <a:t>Matematika</a:t>
            </a:r>
            <a:r>
              <a:rPr lang="en-US" sz="2400" i="1" dirty="0">
                <a:solidFill>
                  <a:schemeClr val="tx2"/>
                </a:solidFill>
              </a:rPr>
              <a:t> pro </a:t>
            </a:r>
            <a:r>
              <a:rPr lang="en-US" sz="2400" i="1" dirty="0" err="1">
                <a:solidFill>
                  <a:schemeClr val="tx2"/>
                </a:solidFill>
              </a:rPr>
              <a:t>netechnické</a:t>
            </a:r>
            <a:r>
              <a:rPr lang="en-US" sz="2400" i="1" dirty="0">
                <a:solidFill>
                  <a:schemeClr val="tx2"/>
                </a:solidFill>
              </a:rPr>
              <a:t> </a:t>
            </a:r>
            <a:r>
              <a:rPr lang="en-US" sz="2400" i="1" dirty="0" err="1">
                <a:solidFill>
                  <a:schemeClr val="tx2"/>
                </a:solidFill>
              </a:rPr>
              <a:t>obory</a:t>
            </a:r>
            <a:r>
              <a:rPr lang="en-US" sz="2400" i="1" dirty="0">
                <a:solidFill>
                  <a:schemeClr val="tx2"/>
                </a:solidFill>
              </a:rPr>
              <a:t> SOŠ a SOU</a:t>
            </a:r>
            <a:r>
              <a:rPr lang="en-US" sz="2400" dirty="0">
                <a:solidFill>
                  <a:schemeClr val="tx2"/>
                </a:solidFill>
              </a:rPr>
              <a:t>. 1. </a:t>
            </a:r>
            <a:r>
              <a:rPr lang="en-US" sz="2400" dirty="0" err="1">
                <a:solidFill>
                  <a:schemeClr val="tx2"/>
                </a:solidFill>
              </a:rPr>
              <a:t>vyd</a:t>
            </a:r>
            <a:r>
              <a:rPr lang="en-US" sz="2400" dirty="0">
                <a:solidFill>
                  <a:schemeClr val="tx2"/>
                </a:solidFill>
              </a:rPr>
              <a:t>. Praha: Prometheus, 1999, 213 s. </a:t>
            </a:r>
            <a:r>
              <a:rPr lang="en-US" sz="2400" dirty="0" err="1">
                <a:solidFill>
                  <a:schemeClr val="tx2"/>
                </a:solidFill>
              </a:rPr>
              <a:t>Učebnice</a:t>
            </a:r>
            <a:r>
              <a:rPr lang="en-US" sz="2400" dirty="0">
                <a:solidFill>
                  <a:schemeClr val="tx2"/>
                </a:solidFill>
              </a:rPr>
              <a:t> pro </a:t>
            </a:r>
            <a:r>
              <a:rPr lang="en-US" sz="2400" dirty="0" err="1">
                <a:solidFill>
                  <a:schemeClr val="tx2"/>
                </a:solidFill>
              </a:rPr>
              <a:t>střední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školy</a:t>
            </a:r>
            <a:r>
              <a:rPr lang="en-US" sz="2400" dirty="0">
                <a:solidFill>
                  <a:schemeClr val="tx2"/>
                </a:solidFill>
              </a:rPr>
              <a:t> (Prometheus). ISBN 80-719-6020-9</a:t>
            </a:r>
            <a:r>
              <a:rPr lang="en-US" sz="2400" dirty="0" smtClean="0">
                <a:solidFill>
                  <a:schemeClr val="tx2"/>
                </a:solidFill>
              </a:rPr>
              <a:t>.</a:t>
            </a:r>
            <a:endParaRPr lang="cs-CZ" sz="2400" dirty="0" smtClean="0">
              <a:solidFill>
                <a:schemeClr val="tx2"/>
              </a:solidFill>
            </a:endParaRPr>
          </a:p>
          <a:p>
            <a:r>
              <a:rPr lang="cs-CZ" sz="2400" smtClean="0">
                <a:solidFill>
                  <a:schemeClr val="tx2"/>
                </a:solidFill>
              </a:rPr>
              <a:t>Vlastní archiv autora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Obrázky vytvořeny v Malování</a:t>
            </a:r>
            <a:endParaRPr lang="cs-CZ" sz="2400" dirty="0">
              <a:solidFill>
                <a:schemeClr val="tx2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2679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Řez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Řez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Řez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359</Words>
  <Application>Microsoft Office PowerPoint</Application>
  <PresentationFormat>Předvádění na obrazovce (4:3)</PresentationFormat>
  <Paragraphs>56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Výchozí návrh</vt:lpstr>
      <vt:lpstr>Řez</vt:lpstr>
      <vt:lpstr>Snímek 1</vt:lpstr>
      <vt:lpstr>Snímek 2</vt:lpstr>
      <vt:lpstr>Slovní úlohy</vt:lpstr>
      <vt:lpstr>Snímek 4</vt:lpstr>
      <vt:lpstr>POSTUP PŘI Řešení slovních úloh</vt:lpstr>
      <vt:lpstr>Slovní úlohy na pohyb</vt:lpstr>
      <vt:lpstr>Vzorový příklad</vt:lpstr>
      <vt:lpstr>Vzorový příklad – řešení</vt:lpstr>
      <vt:lpstr>Slovní úlohy  na společnou práci</vt:lpstr>
      <vt:lpstr>Vzorový příklad</vt:lpstr>
      <vt:lpstr>Vzorový příklad – řešení</vt:lpstr>
      <vt:lpstr>Vzorový příklad – řešení</vt:lpstr>
      <vt:lpstr>Slovní úlohy na směsi </vt:lpstr>
      <vt:lpstr>Vzorový příklad</vt:lpstr>
      <vt:lpstr>Vzorový příklad – řešení</vt:lpstr>
      <vt:lpstr>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Kvadratická nerovnice</dc:title>
  <dc:creator>roxtídy</dc:creator>
  <cp:lastModifiedBy>Dum</cp:lastModifiedBy>
  <cp:revision>38</cp:revision>
  <dcterms:created xsi:type="dcterms:W3CDTF">2012-12-13T12:58:42Z</dcterms:created>
  <dcterms:modified xsi:type="dcterms:W3CDTF">2014-09-02T17:37:17Z</dcterms:modified>
</cp:coreProperties>
</file>