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6" r:id="rId5"/>
    <p:sldId id="260" r:id="rId6"/>
    <p:sldId id="259" r:id="rId7"/>
    <p:sldId id="261" r:id="rId8"/>
    <p:sldId id="262" r:id="rId9"/>
    <p:sldId id="263" r:id="rId10"/>
    <p:sldId id="265" r:id="rId11"/>
    <p:sldId id="264" r:id="rId12"/>
    <p:sldId id="266" r:id="rId13"/>
    <p:sldId id="268" r:id="rId14"/>
    <p:sldId id="270" r:id="rId15"/>
    <p:sldId id="271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A5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45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22F5FA-32B2-4D8E-993B-F5B09051AB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59386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B44FB1-5FFC-4FEC-BC3C-AB99E535D76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38032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BC1458-3B41-43AC-9410-56A5DE49F1F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01656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718827-FCFC-4204-91E1-5FC220FA1F9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97136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64733D-5F85-4138-BD17-A90E4457974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60467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FFF1B9-3737-4B7D-8035-BE0BC28FA15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30161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972FD3-91E3-41DB-8C13-7475936442E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69423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07FC1A-69EA-4902-B6FE-9999CA6A740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7501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B48017-F774-40C4-8DA5-CD65D9A81A0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2160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EB10A0-428D-4D1D-BA47-FF4E07B543C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62936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38CB2D-4161-4E81-9BDD-FFA89509B26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826555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2F5FA-32B2-4D8E-993B-F5B09051ABA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266380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63442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BC1458-3B41-43AC-9410-56A5DE49F1F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757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18827-FCFC-4204-91E1-5FC220FA1F9B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61446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4733D-5F85-4138-BD17-A90E44579749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7599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FF1B9-3737-4B7D-8035-BE0BC28FA158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19442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972FD3-91E3-41DB-8C13-7475936442E3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185706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7FC1A-69EA-4902-B6FE-9999CA6A7402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21025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B48017-F774-40C4-8DA5-CD65D9A81A01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436643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939932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79088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65388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677616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491903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391641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B10A0-428D-4D1D-BA47-FF4E07B543C6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24934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8CB2D-4161-4E81-9BDD-FFA89509B26A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63764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8AEA21D-F76C-491A-BB76-88761896B9C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EA21D-F76C-491A-BB76-88761896B9C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47408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563397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11 – Soustavy lineárních rovnic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Únor 2013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573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soustavy lineárních rovnic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2562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r>
              <a:rPr lang="cs-CZ" altLang="cs-CZ" sz="4400" dirty="0" smtClean="0"/>
              <a:t>Soustavy </a:t>
            </a:r>
            <a:br>
              <a:rPr lang="cs-CZ" altLang="cs-CZ" sz="4400" dirty="0" smtClean="0"/>
            </a:br>
            <a:r>
              <a:rPr lang="cs-CZ" altLang="cs-CZ" sz="4400" dirty="0" smtClean="0"/>
              <a:t>lineárních rovnic</a:t>
            </a:r>
            <a:endParaRPr lang="cs-CZ" alt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Grafická metoda </a:t>
            </a:r>
          </a:p>
          <a:p>
            <a:r>
              <a:rPr lang="cs-CZ" dirty="0" smtClean="0"/>
              <a:t>Početní metoda </a:t>
            </a:r>
          </a:p>
          <a:p>
            <a:pPr lvl="1"/>
            <a:r>
              <a:rPr lang="cs-CZ" dirty="0" smtClean="0"/>
              <a:t>Metoda dosazovací (substituční)</a:t>
            </a:r>
          </a:p>
          <a:p>
            <a:pPr lvl="1"/>
            <a:r>
              <a:rPr lang="cs-CZ" dirty="0" smtClean="0"/>
              <a:t>Metoda sčítací (adiční)</a:t>
            </a:r>
          </a:p>
          <a:p>
            <a:pPr lvl="1"/>
            <a:r>
              <a:rPr lang="cs-CZ" dirty="0" smtClean="0"/>
              <a:t>Metoda srovnávací (komparační)</a:t>
            </a:r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58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metoda:</a:t>
            </a:r>
            <a:br>
              <a:rPr lang="cs-CZ" dirty="0" smtClean="0"/>
            </a:br>
            <a:r>
              <a:rPr lang="cs-CZ" dirty="0" smtClean="0"/>
              <a:t>3 možná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sz="2800" dirty="0" smtClean="0"/>
              <a:t>Jsou-li přímky různoběžné → soustava má </a:t>
            </a:r>
            <a:r>
              <a:rPr lang="cs-CZ" sz="2800" dirty="0" smtClean="0">
                <a:solidFill>
                  <a:srgbClr val="FF0000"/>
                </a:solidFill>
              </a:rPr>
              <a:t>jediné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rgbClr val="FF0000"/>
                </a:solidFill>
              </a:rPr>
              <a:t>řešení</a:t>
            </a:r>
          </a:p>
          <a:p>
            <a:r>
              <a:rPr lang="cs-CZ" sz="2800" dirty="0" smtClean="0"/>
              <a:t>Jsou-li přímky různé </a:t>
            </a:r>
            <a:r>
              <a:rPr lang="cs-CZ" sz="2800" dirty="0"/>
              <a:t>rovnoběžky </a:t>
            </a:r>
            <a:r>
              <a:rPr lang="cs-CZ" sz="2800" dirty="0" smtClean="0"/>
              <a:t>→ soustava </a:t>
            </a:r>
            <a:r>
              <a:rPr lang="cs-CZ" sz="2800" dirty="0">
                <a:solidFill>
                  <a:srgbClr val="FF0000"/>
                </a:solidFill>
              </a:rPr>
              <a:t>nemá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rgbClr val="FF0000"/>
                </a:solidFill>
              </a:rPr>
              <a:t>řešení</a:t>
            </a:r>
          </a:p>
          <a:p>
            <a:r>
              <a:rPr lang="cs-CZ" sz="2800" dirty="0" smtClean="0"/>
              <a:t>Jsou-li přímky </a:t>
            </a:r>
            <a:r>
              <a:rPr lang="cs-CZ" sz="2800" dirty="0"/>
              <a:t>splývající rovnoběžky </a:t>
            </a:r>
            <a:r>
              <a:rPr lang="cs-CZ" sz="2800" dirty="0" smtClean="0"/>
              <a:t>→ soustava má </a:t>
            </a:r>
            <a:r>
              <a:rPr lang="cs-CZ" sz="2800" dirty="0">
                <a:solidFill>
                  <a:srgbClr val="FF0000"/>
                </a:solidFill>
              </a:rPr>
              <a:t>nekonečně mnoho řešení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" y="4725144"/>
            <a:ext cx="7486650" cy="200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9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Metoda dosazovací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latin typeface="+mj-lt"/>
              </a:rPr>
              <a:t>Z jedné rovnice vyjádříme jednu neznámou a dosadíme ji do rovnice druhé</a:t>
            </a:r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(nejlépe tu neznámou, ve které je koeficient rovný jedné).</a:t>
            </a:r>
          </a:p>
        </p:txBody>
      </p:sp>
    </p:spTree>
    <p:extLst>
      <p:ext uri="{BB962C8B-B14F-4D97-AF65-F5344CB8AC3E}">
        <p14:creationId xmlns:p14="http://schemas.microsoft.com/office/powerpoint/2010/main" val="403758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u="sng" smtClean="0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sz="2800" b="0" i="1" u="sng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u="sng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800" b="0" i="1" u="sng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800" b="0" i="1" u="sng" smtClean="0">
                        <a:latin typeface="Cambria Math" panose="02040503050406030204" pitchFamily="18" charset="0"/>
                      </a:rPr>
                      <m:t>−5=0</m:t>
                    </m:r>
                  </m:oMath>
                </a14:m>
                <a:r>
                  <a:rPr lang="cs-CZ" sz="2800" b="0" dirty="0" smtClean="0"/>
                  <a:t>    </a:t>
                </a:r>
              </a:p>
              <a:p>
                <a:pPr marL="0" indent="0" algn="ctr">
                  <a:buNone/>
                </a:pPr>
                <a:endParaRPr lang="cs-CZ" sz="2800" b="0" i="1" dirty="0" smtClean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−3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5−3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e>
                      </m:d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−15+9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11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 panose="02040503050406030204" pitchFamily="18" charset="0"/>
                      </a:rPr>
                      <m:t>−11=0       /+11</m:t>
                    </m:r>
                  </m:oMath>
                </a14:m>
                <a:r>
                  <a:rPr lang="cs-CZ" sz="2800" b="0" dirty="0" smtClean="0"/>
                  <a:t>  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11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=11     /:11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724128" y="4581128"/>
                <a:ext cx="31683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=5−3∙1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4581128"/>
                <a:ext cx="3168352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51920" y="2132856"/>
                <a:ext cx="34563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cs-CZ" sz="2800" dirty="0"/>
                  <a:t>→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=5−3</m:t>
                    </m:r>
                    <m:r>
                      <a:rPr lang="cs-CZ" sz="2800" i="1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2132856"/>
                <a:ext cx="3456384" cy="523220"/>
              </a:xfrm>
              <a:prstGeom prst="rect">
                <a:avLst/>
              </a:prstGeom>
              <a:blipFill rotWithShape="0">
                <a:blip r:embed="rId4"/>
                <a:stretch>
                  <a:fillRect l="-3704" t="-12791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ravoúhlá spojnice 6"/>
          <p:cNvCxnSpPr/>
          <p:nvPr/>
        </p:nvCxnSpPr>
        <p:spPr>
          <a:xfrm rot="10800000">
            <a:off x="3240184" y="1916832"/>
            <a:ext cx="2988000" cy="477634"/>
          </a:xfrm>
          <a:prstGeom prst="bentConnector3">
            <a:avLst>
              <a:gd name="adj1" fmla="val -17331"/>
            </a:avLst>
          </a:prstGeom>
          <a:ln w="28575">
            <a:solidFill>
              <a:srgbClr val="F9A5DB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724128" y="5104348"/>
                <a:ext cx="27363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104348"/>
                <a:ext cx="2736304" cy="52322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940152" y="5877272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latin typeface="Cambria Math" panose="02040503050406030204" pitchFamily="18" charset="0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1, 2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5877272"/>
                <a:ext cx="2520280" cy="523220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ravoúhlá spojnice 11"/>
          <p:cNvCxnSpPr/>
          <p:nvPr/>
        </p:nvCxnSpPr>
        <p:spPr>
          <a:xfrm flipV="1">
            <a:off x="1475656" y="2656076"/>
            <a:ext cx="3744416" cy="2448272"/>
          </a:xfrm>
          <a:prstGeom prst="bentConnector3">
            <a:avLst>
              <a:gd name="adj1" fmla="val 99902"/>
            </a:avLst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5486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Metoda sčítací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+mj-lt"/>
              </a:rPr>
              <a:t>Rovnice vynásobíme vhodnými (nenulovými) čísly tak, aby po sečtení těchto rovnic jedna z neznámých vypadla.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1311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43608" y="1600200"/>
            <a:ext cx="936104" cy="1252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u="sng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−5=0</m:t>
                    </m:r>
                  </m:oMath>
                </a14:m>
                <a:r>
                  <a:rPr lang="cs-CZ" dirty="0"/>
                  <a:t>  </a:t>
                </a:r>
              </a:p>
              <a:p>
                <a:pPr marL="0" indent="0" algn="ctr">
                  <a:buNone/>
                </a:pPr>
                <a:endParaRPr lang="cs-CZ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9</m:t>
                      </m:r>
                      <m:r>
                        <a:rPr lang="cs-CZ" i="1" u="sng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+3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−15=0</m:t>
                      </m:r>
                    </m:oMath>
                  </m:oMathPara>
                </a14:m>
                <a:endParaRPr lang="cs-CZ" u="sng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 panose="02040503050406030204" pitchFamily="18" charset="0"/>
                      </a:rPr>
                      <m:t>11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>
                        <a:latin typeface="Cambria Math" panose="02040503050406030204" pitchFamily="18" charset="0"/>
                      </a:rPr>
                      <m:t>−11=0       /+11</m:t>
                    </m:r>
                  </m:oMath>
                </a14:m>
                <a:r>
                  <a:rPr lang="cs-CZ" dirty="0"/>
                  <a:t>  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 panose="02040503050406030204" pitchFamily="18" charset="0"/>
                        </a:rPr>
                        <m:t>11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=11     /:11</m:t>
                      </m:r>
                    </m:oMath>
                  </m:oMathPara>
                </a14:m>
                <a:endParaRPr lang="cs-CZ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i="1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b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139952" y="2204864"/>
                <a:ext cx="12961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9952" y="2204864"/>
                <a:ext cx="1296144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779912" y="3212976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}+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436096" y="4228639"/>
                <a:ext cx="32507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1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228639"/>
                <a:ext cx="3250704" cy="5232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436096" y="4869160"/>
                <a:ext cx="33843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6=3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4869160"/>
                <a:ext cx="3384376" cy="52322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516216" y="5380931"/>
                <a:ext cx="12241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6216" y="5380931"/>
                <a:ext cx="1224136" cy="523220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261518" y="6123459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latin typeface="Cambria Math" panose="02040503050406030204" pitchFamily="18" charset="0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1, 2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1518" y="6123459"/>
                <a:ext cx="2520280" cy="523220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ravoúhlá spojnice 11"/>
          <p:cNvCxnSpPr/>
          <p:nvPr/>
        </p:nvCxnSpPr>
        <p:spPr>
          <a:xfrm rot="5400000" flipH="1" flipV="1">
            <a:off x="1295636" y="2240868"/>
            <a:ext cx="4536504" cy="3600400"/>
          </a:xfrm>
          <a:prstGeom prst="bentConnector3">
            <a:avLst>
              <a:gd name="adj1" fmla="val 47"/>
            </a:avLst>
          </a:prstGeom>
          <a:ln w="1905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563888" y="1788839"/>
            <a:ext cx="1800200" cy="0"/>
          </a:xfrm>
          <a:prstGeom prst="straightConnector1">
            <a:avLst/>
          </a:prstGeom>
          <a:ln w="2222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12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uiExpand="1" build="p"/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Metoda srovnávací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+mj-lt"/>
              </a:rPr>
              <a:t>Z každé rovnice soustavy vypočteme tutéž neznámou a tato vyjádření porovnáme.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7688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i="1" smtClean="0">
                          <a:latin typeface="Cambria Math" panose="02040503050406030204" pitchFamily="18" charset="0"/>
                        </a:rPr>
                        <m:t>+4=0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 u="sng">
                        <a:latin typeface="Cambria Math" panose="02040503050406030204" pitchFamily="18" charset="0"/>
                      </a:rPr>
                      <m:t>3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u="sng">
                        <a:latin typeface="Cambria Math" panose="02040503050406030204" pitchFamily="18" charset="0"/>
                      </a:rPr>
                      <m:t>−5=0</m:t>
                    </m:r>
                  </m:oMath>
                </a14:m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i="1">
                              <a:latin typeface="Cambria Math" panose="02040503050406030204" pitchFamily="18" charset="0"/>
                            </a:rPr>
                            <m:t>+4</m:t>
                          </m:r>
                        </m:num>
                        <m:den>
                          <m:r>
                            <a:rPr lang="cs-CZ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=5−3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+4=15−9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11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=11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b="-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995936" y="1600200"/>
                <a:ext cx="4032448" cy="13670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−3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=−2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−4</m:t>
                      </m:r>
                    </m:oMath>
                  </m:oMathPara>
                </a14:m>
                <a:endParaRPr lang="cs-CZ" sz="28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+4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1600200"/>
                <a:ext cx="4032448" cy="1367041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3591677" y="1844824"/>
            <a:ext cx="108012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60032" y="3196358"/>
                <a:ext cx="230425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=5−3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3196358"/>
                <a:ext cx="2304256" cy="5232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>
            <a:off x="3337520" y="2579581"/>
            <a:ext cx="1728192" cy="86409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23928" y="4067820"/>
                <a:ext cx="9361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067820"/>
                <a:ext cx="936104" cy="523220"/>
              </a:xfrm>
              <a:prstGeom prst="rect">
                <a:avLst/>
              </a:prstGeom>
              <a:blipFill rotWithShape="0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942585" y="4869135"/>
                <a:ext cx="25898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=5−3∙1</m:t>
                      </m:r>
                    </m:oMath>
                  </m:oMathPara>
                </a14:m>
                <a:endParaRPr lang="cs-CZ" sz="2800" b="0" dirty="0" smtClean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2585" y="4869135"/>
                <a:ext cx="2589855" cy="523220"/>
              </a:xfrm>
              <a:prstGeom prst="rect">
                <a:avLst/>
              </a:prstGeom>
              <a:blipFill rotWithShape="0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934944" y="5378336"/>
                <a:ext cx="273630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=2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4944" y="5378336"/>
                <a:ext cx="2736304" cy="523220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372200" y="6098124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</m:d>
                      <m:r>
                        <a:rPr lang="cs-CZ" sz="2800" i="1">
                          <a:latin typeface="Cambria Math" panose="02040503050406030204" pitchFamily="18" charset="0"/>
                        </a:rPr>
                        <m:t>=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1, 2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6098124"/>
                <a:ext cx="2520280" cy="523220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ravoúhlá spojnice 15"/>
          <p:cNvCxnSpPr/>
          <p:nvPr/>
        </p:nvCxnSpPr>
        <p:spPr>
          <a:xfrm flipV="1">
            <a:off x="2771800" y="3851214"/>
            <a:ext cx="2868080" cy="2391657"/>
          </a:xfrm>
          <a:prstGeom prst="bentConnector3">
            <a:avLst>
              <a:gd name="adj1" fmla="val 99902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14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  <p:bldP spid="11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více rovnic </a:t>
            </a:r>
            <a:br>
              <a:rPr lang="cs-CZ" dirty="0" smtClean="0"/>
            </a:br>
            <a:r>
              <a:rPr lang="cs-CZ" dirty="0" smtClean="0"/>
              <a:t>o více neznámých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Řeší se stejnými způsoby.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591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−  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+3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=−3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−2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smtClean="0">
                          <a:latin typeface="Cambria Math" panose="02040503050406030204" pitchFamily="18" charset="0"/>
                        </a:rPr>
                        <m:t>         =3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−  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+  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b="0" i="1" u="sng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sz="12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2</m:t>
                      </m:r>
                      <m:d>
                        <m:dPr>
                          <m:ctrlPr>
                            <a:rPr lang="cs-CZ" sz="2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800" i="1">
                              <a:latin typeface="Cambria Math" panose="02040503050406030204" pitchFamily="18" charset="0"/>
                            </a:rPr>
                            <m:t>+3</m:t>
                          </m:r>
                          <m:r>
                            <m:rPr>
                              <m:nor/>
                            </m:rPr>
                            <a:rPr lang="cs-CZ" sz="2800" dirty="0"/>
                            <m:t> </m:t>
                          </m:r>
                        </m:e>
                      </m:d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+3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=−3</m:t>
                      </m:r>
                    </m:oMath>
                  </m:oMathPara>
                </a14:m>
                <a:endParaRPr lang="cs-CZ" sz="2800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+3−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sz="2800" b="0" i="1" u="sng" smtClean="0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cs-CZ" sz="2800" b="0" u="sng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latin typeface="Cambria Math" panose="02040503050406030204" pitchFamily="18" charset="0"/>
                        </a:rPr>
                        <m:t>4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+6</m:t>
                      </m:r>
                      <m:r>
                        <a:rPr lang="cs-CZ" sz="2800" b="0" i="0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cs-CZ" sz="2800" b="0" i="0" smtClean="0">
                          <a:latin typeface="Cambria Math" panose="02040503050406030204" pitchFamily="18" charset="0"/>
                        </a:rPr>
                        <m:t>y</m:t>
                      </m:r>
                      <m:r>
                        <a:rPr lang="cs-CZ" sz="2800">
                          <a:latin typeface="Cambria Math" panose="02040503050406030204" pitchFamily="18" charset="0"/>
                        </a:rPr>
                        <m:t>+3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cs-CZ" sz="2800">
                          <a:latin typeface="Cambria Math" panose="02040503050406030204" pitchFamily="18" charset="0"/>
                        </a:rPr>
                        <m:t>=−3</m:t>
                      </m:r>
                    </m:oMath>
                  </m:oMathPara>
                </a14:m>
                <a:endParaRPr lang="cs-CZ" sz="28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+3+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=0</m:t>
                      </m:r>
                    </m:oMath>
                  </m:oMathPara>
                </a14:m>
                <a:endParaRPr lang="cs-CZ" sz="2800" u="sng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sz="2800">
                          <a:latin typeface="Cambria Math" panose="02040503050406030204" pitchFamily="18" charset="0"/>
                        </a:rPr>
                        <m:t>3</m:t>
                      </m:r>
                      <m:r>
                        <m:rPr>
                          <m:sty m:val="p"/>
                        </m:rPr>
                        <a:rPr lang="cs-CZ" sz="280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cs-CZ" sz="2800">
                          <a:latin typeface="Cambria Math" panose="02040503050406030204" pitchFamily="18" charset="0"/>
                        </a:rPr>
                        <m:t>=−9</m:t>
                      </m:r>
                    </m:oMath>
                  </m:oMathPara>
                </a14:m>
                <a:endParaRPr lang="cs-CZ" sz="28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𝑧</m:t>
                      </m:r>
                      <m:r>
                        <a:rPr lang="cs-CZ" sz="2800" i="1" u="sng">
                          <a:latin typeface="Cambria Math" panose="02040503050406030204" pitchFamily="18" charset="0"/>
                        </a:rPr>
                        <m:t>=−3</m:t>
                      </m:r>
                    </m:oMath>
                  </m:oMathPara>
                </a14:m>
                <a:endParaRPr lang="cs-CZ" sz="2800" u="sng" dirty="0"/>
              </a:p>
              <a:p>
                <a:pPr marL="0" indent="0">
                  <a:buNone/>
                </a:pPr>
                <a:endParaRPr lang="cs-CZ" sz="2800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660232" y="2060848"/>
                <a:ext cx="219573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</a:rPr>
                        <m:t>+3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2060848"/>
                <a:ext cx="2195736" cy="523220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6084168" y="2331450"/>
            <a:ext cx="720080" cy="0"/>
          </a:xfrm>
          <a:prstGeom prst="straightConnector1">
            <a:avLst/>
          </a:prstGeom>
          <a:ln w="952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ravoúhlá spojnice 7"/>
          <p:cNvCxnSpPr/>
          <p:nvPr/>
        </p:nvCxnSpPr>
        <p:spPr>
          <a:xfrm rot="10800000">
            <a:off x="6372200" y="1844824"/>
            <a:ext cx="1008112" cy="216024"/>
          </a:xfrm>
          <a:prstGeom prst="bentConnector3">
            <a:avLst>
              <a:gd name="adj1" fmla="val 1361"/>
            </a:avLst>
          </a:prstGeom>
          <a:ln w="952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ravoúhlá spojnice 11"/>
          <p:cNvCxnSpPr/>
          <p:nvPr/>
        </p:nvCxnSpPr>
        <p:spPr>
          <a:xfrm rot="10800000" flipV="1">
            <a:off x="6228184" y="2584068"/>
            <a:ext cx="1152128" cy="340876"/>
          </a:xfrm>
          <a:prstGeom prst="bentConnector3">
            <a:avLst>
              <a:gd name="adj1" fmla="val -610"/>
            </a:avLst>
          </a:prstGeom>
          <a:ln w="952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868144" y="5404488"/>
                <a:ext cx="136815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</m:t>
                      </m:r>
                      <m:r>
                        <a:rPr lang="cs-CZ" sz="28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</m:t>
                      </m:r>
                      <m:r>
                        <a:rPr lang="cs-CZ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5404488"/>
                <a:ext cx="1368152" cy="523220"/>
              </a:xfrm>
              <a:prstGeom prst="rect">
                <a:avLst/>
              </a:prstGeom>
              <a:blipFill rotWithShape="0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1547664" y="5997981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Nekonečně mnoho řešení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79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652120" y="3645024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660232" y="2636912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835696" y="2132856"/>
            <a:ext cx="7920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700" dirty="0" smtClean="0"/>
                  <a:t>Stačí uvažovat pouze jednu rovnici: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=−3</m:t>
                    </m:r>
                  </m:oMath>
                </a14:m>
                <a:endParaRPr lang="cs-CZ" sz="2700" b="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700" b="0" dirty="0" smtClean="0"/>
                  <a:t>Zvolíme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;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sz="27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cs-CZ" sz="2700" dirty="0" smtClean="0"/>
                  <a:t>:                         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=−3</m:t>
                    </m:r>
                  </m:oMath>
                </a14:m>
                <a:r>
                  <a:rPr lang="cs-CZ" sz="2700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2700" b="0" dirty="0" smtClean="0"/>
                  <a:t>                                                                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𝑧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=−3−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endParaRPr lang="cs-CZ" sz="2700" dirty="0" smtClean="0"/>
              </a:p>
              <a:p>
                <a:pPr marL="0" indent="0">
                  <a:buNone/>
                </a:pPr>
                <a:r>
                  <a:rPr lang="cs-CZ" sz="2700" b="0" dirty="0" smtClean="0"/>
                  <a:t>Dosadíme </a:t>
                </a:r>
                <a14:m>
                  <m:oMath xmlns:m="http://schemas.openxmlformats.org/officeDocument/2006/math">
                    <m:r>
                      <a:rPr lang="cs-CZ" sz="2700" i="1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7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sz="27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i="1">
                        <a:latin typeface="Cambria Math" panose="02040503050406030204" pitchFamily="18" charset="0"/>
                      </a:rPr>
                      <m:t>;</m:t>
                    </m:r>
                    <m:r>
                      <a:rPr lang="cs-CZ" sz="2700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∈</m:t>
                    </m:r>
                    <m:r>
                      <a:rPr lang="cs-CZ" sz="27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cs-CZ" sz="2700" b="0" dirty="0" smtClean="0"/>
                  <a:t> do rovnice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=2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+3</m:t>
                    </m:r>
                  </m:oMath>
                </a14:m>
                <a:r>
                  <a:rPr lang="cs-CZ" sz="2700" dirty="0" smtClean="0"/>
                  <a:t>: </a:t>
                </a:r>
              </a:p>
              <a:p>
                <a:pPr marL="0" indent="0">
                  <a:buNone/>
                </a:pPr>
                <a:r>
                  <a:rPr lang="cs-CZ" sz="2700" b="0" dirty="0" smtClean="0"/>
                  <a:t>                                                      </a:t>
                </a:r>
                <a14:m>
                  <m:oMath xmlns:m="http://schemas.openxmlformats.org/officeDocument/2006/math"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=2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cs-CZ" sz="2700" b="0" i="1" smtClean="0">
                        <a:latin typeface="Cambria Math" panose="02040503050406030204" pitchFamily="18" charset="0"/>
                      </a:rPr>
                      <m:t>+3</m:t>
                    </m:r>
                  </m:oMath>
                </a14:m>
                <a:endParaRPr lang="cs-CZ" sz="2700" dirty="0" smtClean="0"/>
              </a:p>
              <a:p>
                <a:pPr marL="0" indent="0">
                  <a:buNone/>
                </a:pPr>
                <a:endParaRPr lang="cs-CZ" sz="27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70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, 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cs-CZ" sz="27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7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+3, 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, −3−</m:t>
                          </m:r>
                          <m:r>
                            <a:rPr lang="cs-CZ" sz="27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sz="27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407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345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4" grpId="0" animBg="1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CALDA, Emil. </a:t>
            </a:r>
            <a:r>
              <a:rPr lang="en-US" sz="2800" i="1" dirty="0" err="1"/>
              <a:t>Matematika</a:t>
            </a:r>
            <a:r>
              <a:rPr lang="en-US" sz="2800" i="1" dirty="0"/>
              <a:t> pro </a:t>
            </a:r>
            <a:r>
              <a:rPr lang="en-US" sz="2800" i="1" dirty="0" err="1"/>
              <a:t>netechnické</a:t>
            </a:r>
            <a:r>
              <a:rPr lang="en-US" sz="2800" i="1" dirty="0"/>
              <a:t> </a:t>
            </a:r>
            <a:r>
              <a:rPr lang="en-US" sz="2800" i="1" dirty="0" err="1"/>
              <a:t>obory</a:t>
            </a:r>
            <a:r>
              <a:rPr lang="en-US" sz="2800" i="1" dirty="0"/>
              <a:t> SOŠ a SOU</a:t>
            </a:r>
            <a:r>
              <a:rPr lang="en-US" sz="2800" dirty="0"/>
              <a:t>. 1. </a:t>
            </a:r>
            <a:r>
              <a:rPr lang="en-US" sz="2800" dirty="0" err="1"/>
              <a:t>vyd</a:t>
            </a:r>
            <a:r>
              <a:rPr lang="en-US" sz="2800" dirty="0"/>
              <a:t>. Praha: Prometheus, 1999, 213 s. </a:t>
            </a:r>
            <a:r>
              <a:rPr lang="en-US" sz="2800" dirty="0" err="1"/>
              <a:t>Učebnice</a:t>
            </a:r>
            <a:r>
              <a:rPr lang="en-US" sz="2800" dirty="0"/>
              <a:t> pro </a:t>
            </a:r>
            <a:r>
              <a:rPr lang="en-US" sz="2800" dirty="0" err="1"/>
              <a:t>střední</a:t>
            </a:r>
            <a:r>
              <a:rPr lang="en-US" sz="2800" dirty="0"/>
              <a:t> </a:t>
            </a:r>
            <a:r>
              <a:rPr lang="en-US" sz="2800" dirty="0" err="1"/>
              <a:t>školy</a:t>
            </a:r>
            <a:r>
              <a:rPr lang="en-US" sz="2800" dirty="0"/>
              <a:t> (Prometheus). ISBN 80-719-6020-9.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08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499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Bookman Old Style</vt:lpstr>
      <vt:lpstr>Calibri</vt:lpstr>
      <vt:lpstr>Cambria Math</vt:lpstr>
      <vt:lpstr>Rockwell</vt:lpstr>
      <vt:lpstr>Výchozí návrh</vt:lpstr>
      <vt:lpstr>Damask</vt:lpstr>
      <vt:lpstr>Prezentace aplikace PowerPoint</vt:lpstr>
      <vt:lpstr>Prezentace aplikace PowerPoint</vt:lpstr>
      <vt:lpstr>Soustavy  lineárních rovnic</vt:lpstr>
      <vt:lpstr>Způsoby řešení</vt:lpstr>
      <vt:lpstr>Grafická metoda: 3 možná řešení</vt:lpstr>
      <vt:lpstr>Metoda dosazovací</vt:lpstr>
      <vt:lpstr>Vzorový příklad</vt:lpstr>
      <vt:lpstr>Metoda sčítací</vt:lpstr>
      <vt:lpstr>Vzorový příklad</vt:lpstr>
      <vt:lpstr>Metoda srovnávací</vt:lpstr>
      <vt:lpstr>Vzorový příklad</vt:lpstr>
      <vt:lpstr>Soustavy více rovnic  o více neznámých</vt:lpstr>
      <vt:lpstr>Vzorový příklad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Kvadratická funkce</dc:title>
  <dc:creator>roxtídy</dc:creator>
  <cp:lastModifiedBy>Admin</cp:lastModifiedBy>
  <cp:revision>20</cp:revision>
  <dcterms:created xsi:type="dcterms:W3CDTF">2012-12-13T12:58:24Z</dcterms:created>
  <dcterms:modified xsi:type="dcterms:W3CDTF">2014-09-02T17:27:34Z</dcterms:modified>
</cp:coreProperties>
</file>