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16" r:id="rId2"/>
  </p:sldMasterIdLst>
  <p:sldIdLst>
    <p:sldId id="257" r:id="rId3"/>
    <p:sldId id="258" r:id="rId4"/>
    <p:sldId id="256" r:id="rId5"/>
    <p:sldId id="259" r:id="rId6"/>
    <p:sldId id="265" r:id="rId7"/>
    <p:sldId id="266" r:id="rId8"/>
    <p:sldId id="260" r:id="rId9"/>
    <p:sldId id="263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76" d="100"/>
          <a:sy n="76" d="100"/>
        </p:scale>
        <p:origin x="1260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90F543-8BE1-465C-AFBC-24AD6776737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60909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CF497B-EC21-4B89-A1CE-28686B294EE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53609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84D5F5-27CF-4E79-8DCE-F2E78C7FCEFE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99261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119ABA-3C57-444B-A04B-E6AE8FF882A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88506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0DBDB7-EB60-4624-8534-C2BD35A5EAC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4406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CF3AC5-42F8-4BA3-89ED-5FF24A1AADE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3061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24B016-6B5F-4050-9392-0E6AC690B66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07958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28142A-D537-49DA-B051-C7A8622E3F7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34296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9C9438-5181-441F-9336-FFF2A66A9040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90027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7A1B5A-C6FE-4478-8A50-2A418751EFB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15050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D1C740-A588-4991-9746-0951CA0DBC1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53578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90626" y="1346947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0626" y="4282763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90626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47522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6600" b="1" cap="none" baseline="0">
                <a:blipFill dpi="0" rotWithShape="1">
                  <a:blip r:embed="rId3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6390F543-8BE1-465C-AFBC-24AD6776737C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430465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61EEA-5EBC-4052-98D6-60A6923D118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925001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6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7031" y="6272785"/>
            <a:ext cx="4745736" cy="365125"/>
          </a:xfrm>
        </p:spPr>
        <p:txBody>
          <a:bodyPr/>
          <a:lstStyle/>
          <a:p>
            <a:endParaRPr lang="cs-CZ" altLang="cs-CZ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5584D5F5-27CF-4E79-8DCE-F2E78C7FCEFE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88195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119ABA-3C57-444B-A04B-E6AE8FF882A5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58435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DBDB7-EB60-4624-8534-C2BD35A5EAC1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21985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F3AC5-42F8-4BA3-89ED-5FF24A1AADE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270909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4B016-6B5F-4050-9392-0E6AC690B665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147076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28142A-D537-49DA-B051-C7A8622E3F7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7575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cs-CZ" altLang="cs-CZ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C9438-5181-441F-9336-FFF2A66A9040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7514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A1B5A-C6FE-4478-8A50-2A418751EFB7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074412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D1C740-A588-4991-9746-0951CA0DBC13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39879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DE61EEA-5EBC-4052-98D6-60A6923D118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/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j-lt"/>
              </a:defRPr>
            </a:lvl1pPr>
          </a:lstStyle>
          <a:p>
            <a:fld id="{0DE61EEA-5EBC-4052-98D6-60A6923D1184}" type="slidenum">
              <a:rPr lang="cs-CZ" altLang="cs-CZ" smtClean="0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57495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1" kern="1200" cap="none" baseline="0">
          <a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19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6.png"/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11" Type="http://schemas.openxmlformats.org/officeDocument/2006/relationships/image" Target="../media/image170.png"/><Relationship Id="rId5" Type="http://schemas.openxmlformats.org/officeDocument/2006/relationships/image" Target="../media/image22.png"/><Relationship Id="rId15" Type="http://schemas.openxmlformats.org/officeDocument/2006/relationships/image" Target="../media/image27.png"/><Relationship Id="rId10" Type="http://schemas.openxmlformats.org/officeDocument/2006/relationships/image" Target="../media/image160.png"/><Relationship Id="rId4" Type="http://schemas.openxmlformats.org/officeDocument/2006/relationships/image" Target="../media/image21.png"/><Relationship Id="rId9" Type="http://schemas.openxmlformats.org/officeDocument/2006/relationships/image" Target="../media/image150.png"/><Relationship Id="rId14" Type="http://schemas.openxmlformats.org/officeDocument/2006/relationships/image" Target="../media/image20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3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61202"/>
              </p:ext>
            </p:extLst>
          </p:nvPr>
        </p:nvGraphicFramePr>
        <p:xfrm>
          <a:off x="611188" y="2708275"/>
          <a:ext cx="8172450" cy="3335338"/>
        </p:xfrm>
        <a:graphic>
          <a:graphicData uri="http://schemas.openxmlformats.org/drawingml/2006/table">
            <a:tbl>
              <a:tblPr/>
              <a:tblGrid>
                <a:gridCol w="2447925"/>
                <a:gridCol w="5724525"/>
              </a:tblGrid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PROJEKTU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CZ.1.07/1.5.00/34.0423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62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ČÍSLO MATERIÁLU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DUM 16 – Soustava lineárních nerovnic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68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NÁZEV ŠKOLY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95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AUTOR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Ing. Gabriela Bendová Karpytová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9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TÉMATICKÝ CELEK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Lineární rovnice a nerovnice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36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ROČNÍK</a:t>
                      </a:r>
                      <a:endParaRPr kumimoji="0" lang="cs-CZ" alt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1. ročník, maturitní odbor</a:t>
                      </a: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307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DATUM TVORBY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Únor 2013</a:t>
                      </a:r>
                      <a:endParaRPr kumimoji="0" lang="cs-CZ" alt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T="45736" marB="4573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19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49275"/>
            <a:ext cx="7740650" cy="166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772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981075"/>
            <a:ext cx="7886700" cy="5195888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Anotace: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Tento materiál slouží k opakování základních znalostí v oblasti soustav lineárních nerovnic a prohloubení daných znalostí. Prezentaci je možno využít jako pomůcku při výkladu daného tématu s konkrétními příklady.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altLang="cs-CZ" sz="2800" dirty="0" smtClean="0"/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800" dirty="0" smtClean="0"/>
              <a:t>Pro využití tohoto materiálu v hodině je potřeba mít k dispozici počítač nebo notebook, dataprojektor, promítací plochu a příslušné programové vybavení. 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9737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844824"/>
            <a:ext cx="7632848" cy="1800200"/>
          </a:xfrm>
        </p:spPr>
        <p:txBody>
          <a:bodyPr anchor="ctr">
            <a:normAutofit/>
          </a:bodyPr>
          <a:lstStyle/>
          <a:p>
            <a:r>
              <a:rPr lang="cs-CZ" altLang="cs-CZ" sz="6000" b="1" dirty="0" smtClean="0"/>
              <a:t>Soustava </a:t>
            </a:r>
            <a:br>
              <a:rPr lang="cs-CZ" altLang="cs-CZ" sz="6000" b="1" dirty="0" smtClean="0"/>
            </a:br>
            <a:r>
              <a:rPr lang="cs-CZ" altLang="cs-CZ" sz="6000" b="1" dirty="0" smtClean="0"/>
              <a:t>lineárních nerovnic</a:t>
            </a:r>
            <a:endParaRPr lang="cs-CZ" altLang="cs-CZ" sz="60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Soustava lineárních nerovnic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 soustavy dostaneme tak, že vyřešíme každou nerovnici samostatně a z těchto jednotlivých řešení utvoříme průnik.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8971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−1&gt;6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+5</m:t>
                      </m:r>
                    </m:oMath>
                  </m:oMathPara>
                </a14:m>
                <a:endParaRPr lang="cs-CZ" sz="24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sz="10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−2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cs-CZ" sz="24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≤</m:t>
                      </m:r>
                      <m:f>
                        <m:fPr>
                          <m:ctrlPr>
                            <a:rPr lang="cs-CZ" sz="2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−3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3236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>
              <a:xfrm>
                <a:off x="685800" y="1772816"/>
                <a:ext cx="3657600" cy="439938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cs-CZ" sz="260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600" i="1" smtClean="0">
                          <a:latin typeface="Cambria Math" panose="02040503050406030204" pitchFamily="18" charset="0"/>
                        </a:rPr>
                        <m:t>−1&gt;6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6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+5</m:t>
                      </m:r>
                    </m:oMath>
                  </m:oMathPara>
                </a14:m>
                <a:endParaRPr lang="cs-CZ" sz="260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b="0" dirty="0" smtClean="0">
                    <a:ea typeface="Cambria Math" panose="02040503050406030204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−4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&gt;6</m:t>
                    </m:r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b="0" dirty="0" smtClean="0">
                    <a:ea typeface="Cambria Math" panose="02040503050406030204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&lt;−</m:t>
                    </m:r>
                    <m:f>
                      <m:fPr>
                        <m:ctrlP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2600" dirty="0">
                  <a:ea typeface="Cambria Math" panose="02040503050406030204" pitchFamily="18" charset="0"/>
                </a:endParaRPr>
              </a:p>
              <a:p>
                <a:endParaRPr lang="cs-CZ" sz="28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685800" y="1772816"/>
                <a:ext cx="3657600" cy="4399384"/>
              </a:xfrm>
              <a:blipFill rotWithShape="0">
                <a:blip r:embed="rId2"/>
                <a:stretch>
                  <a:fillRect l="-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211960" y="1772816"/>
                <a:ext cx="4237859" cy="4399384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600" dirty="0" smtClean="0"/>
                  <a:t>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600" i="1">
                            <a:latin typeface="Cambria Math" panose="02040503050406030204" pitchFamily="18" charset="0"/>
                          </a:rPr>
                          <m:t>−2</m:t>
                        </m:r>
                      </m:num>
                      <m:den>
                        <m:r>
                          <a:rPr lang="cs-CZ" sz="2600" i="1">
                            <a:latin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cs-CZ" sz="2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</m:t>
                    </m:r>
                    <m:f>
                      <m:fPr>
                        <m:ctrlP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−3</m:t>
                        </m:r>
                      </m:num>
                      <m:den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endParaRPr lang="cs-CZ" sz="2600" dirty="0" smtClean="0"/>
              </a:p>
              <a:p>
                <a:pPr marL="0" indent="0">
                  <a:buNone/>
                </a:pPr>
                <a:r>
                  <a:rPr lang="cs-CZ" sz="2600" b="0" dirty="0" smtClean="0"/>
                  <a:t>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4</m:t>
                    </m:r>
                    <m:d>
                      <m:dPr>
                        <m:ctrlPr>
                          <a:rPr lang="cs-CZ" sz="26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600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cs-CZ" sz="2600" b="0" i="1" smtClean="0">
                            <a:latin typeface="Cambria Math" panose="02040503050406030204" pitchFamily="18" charset="0"/>
                          </a:rPr>
                          <m:t>−2</m:t>
                        </m:r>
                      </m:e>
                    </m:d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≤3</m:t>
                    </m:r>
                    <m:d>
                      <m:dPr>
                        <m:ctrlP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−3</m:t>
                        </m:r>
                      </m:e>
                    </m:d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b="0" dirty="0" smtClean="0"/>
                  <a:t>   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4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−8≤6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−9</m:t>
                    </m:r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b="0" dirty="0" smtClean="0"/>
                  <a:t>      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−2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≤−1</m:t>
                    </m:r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b="0" dirty="0" smtClean="0"/>
                  <a:t>          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≥</m:t>
                    </m:r>
                    <m:f>
                      <m:fPr>
                        <m:ctrlP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endParaRPr lang="cs-CZ" sz="2600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211960" y="1772816"/>
                <a:ext cx="4237859" cy="4399384"/>
              </a:xfr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2564" y="3509829"/>
            <a:ext cx="1762125" cy="10572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6424" y="4663429"/>
            <a:ext cx="1895475" cy="11811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9185" y="4755289"/>
            <a:ext cx="3152775" cy="12287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463347" y="3920458"/>
                <a:ext cx="1856214" cy="69153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∞, −</m:t>
                          </m:r>
                          <m:f>
                            <m:fPr>
                              <m:ctrlP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3347" y="3920458"/>
                <a:ext cx="1856214" cy="691536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175363" y="5061942"/>
                <a:ext cx="1388393" cy="7825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000" b="0" i="1" smtClean="0">
                          <a:latin typeface="Cambria Math" panose="02040503050406030204" pitchFamily="18" charset="0"/>
                        </a:rPr>
                        <m:t>, </m:t>
                      </m:r>
                      <m:d>
                        <m:dPr>
                          <m:begChr m:val=""/>
                          <m:ctrlPr>
                            <a:rPr lang="cs-CZ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5363" y="5061942"/>
                <a:ext cx="1388393" cy="782587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78313" y="5853604"/>
                <a:ext cx="4433970" cy="7825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∩</m:t>
                      </m:r>
                      <m:sSub>
                        <m:sSubPr>
                          <m:ctrlPr>
                            <a:rPr lang="cs-CZ" sz="20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000" i="1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000" i="1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∞, −</m:t>
                          </m:r>
                          <m:f>
                            <m:fPr>
                              <m:ctrlP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3</m:t>
                              </m:r>
                            </m:num>
                            <m:den>
                              <m:r>
                                <a:rPr lang="cs-CZ" sz="20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0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∩</m:t>
                      </m:r>
                      <m:d>
                        <m:dPr>
                          <m:begChr m:val="⟨"/>
                          <m:endChr m:val=""/>
                          <m:ctrlPr>
                            <a:rPr lang="cs-CZ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000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000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000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den>
                          </m:f>
                        </m:e>
                      </m:d>
                      <m:r>
                        <a:rPr lang="cs-CZ" sz="2000" i="1">
                          <a:latin typeface="Cambria Math" panose="02040503050406030204" pitchFamily="18" charset="0"/>
                        </a:rPr>
                        <m:t>, </m:t>
                      </m:r>
                      <m:d>
                        <m:dPr>
                          <m:begChr m:val=""/>
                          <m:ctrlPr>
                            <a:rPr lang="cs-CZ" sz="20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</m:t>
                          </m:r>
                        </m:e>
                      </m:d>
                      <m:r>
                        <a:rPr lang="cs-CZ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=∅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8313" y="5853604"/>
                <a:ext cx="4433970" cy="782587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262948" y="1800176"/>
                <a:ext cx="1343573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/−6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+1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2948" y="1800176"/>
                <a:ext cx="1343573" cy="369332"/>
              </a:xfrm>
              <a:prstGeom prst="rect">
                <a:avLst/>
              </a:prstGeom>
              <a:blipFill rotWithShape="0">
                <a:blip r:embed="rId10"/>
                <a:stretch>
                  <a:fillRect l="-6787" r="-4525" b="-377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43048" y="2262942"/>
                <a:ext cx="1024319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a:rPr lang="cs-CZ" sz="2400" b="0" i="0" smtClean="0">
                          <a:latin typeface="Cambria Math" panose="02040503050406030204" pitchFamily="18" charset="0"/>
                        </a:rPr>
                        <m:t>:(−4)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43048" y="2262942"/>
                <a:ext cx="1024319" cy="369332"/>
              </a:xfrm>
              <a:prstGeom prst="rect">
                <a:avLst/>
              </a:prstGeom>
              <a:blipFill rotWithShape="0">
                <a:blip r:embed="rId11"/>
                <a:stretch>
                  <a:fillRect l="-9524" r="-9524" b="-377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7848935" y="1809127"/>
                <a:ext cx="730456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/∙12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8935" y="1809127"/>
                <a:ext cx="730456" cy="369332"/>
              </a:xfrm>
              <a:prstGeom prst="rect">
                <a:avLst/>
              </a:prstGeom>
              <a:blipFill rotWithShape="0">
                <a:blip r:embed="rId12"/>
                <a:stretch>
                  <a:fillRect l="-14286" r="-9244" b="-3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697092" y="2939434"/>
                <a:ext cx="1343573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/−6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7092" y="2939434"/>
                <a:ext cx="1343573" cy="369332"/>
              </a:xfrm>
              <a:prstGeom prst="rect">
                <a:avLst/>
              </a:prstGeom>
              <a:blipFill rotWithShape="0">
                <a:blip r:embed="rId13"/>
                <a:stretch>
                  <a:fillRect l="-7273" r="-4545" b="-377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7655909" y="3436797"/>
                <a:ext cx="1024319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/:</m:t>
                      </m:r>
                      <m:r>
                        <a:rPr lang="cs-CZ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(−2)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55909" y="3436797"/>
                <a:ext cx="1024319" cy="369332"/>
              </a:xfrm>
              <a:prstGeom prst="rect">
                <a:avLst/>
              </a:prstGeom>
              <a:blipFill rotWithShape="0">
                <a:blip r:embed="rId14"/>
                <a:stretch>
                  <a:fillRect l="-9524" r="-9524" b="-3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9903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 panose="02040503050406030204" pitchFamily="18" charset="0"/>
                        </a:rPr>
                        <m:t>1−</m:t>
                      </m:r>
                      <m:f>
                        <m:fPr>
                          <m:ctrlPr>
                            <a:rPr lang="cs-CZ" sz="3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f>
                        <m:fPr>
                          <m:ctrlP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2−</m:t>
                          </m:r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den>
                      </m:f>
                      <m:r>
                        <a:rPr lang="cs-CZ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r>
                        <a:rPr lang="cs-CZ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1−3</m:t>
                          </m:r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 smtClean="0"/>
              </a:p>
              <a:p>
                <a:endParaRPr lang="cs-CZ" sz="32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92175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Vzorový příklad – řešení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 panose="02040503050406030204" pitchFamily="18" charset="0"/>
                        </a:rPr>
                        <m:t>1−</m:t>
                      </m:r>
                      <m:f>
                        <m:fPr>
                          <m:ctrlPr>
                            <a:rPr lang="cs-CZ" sz="3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f>
                        <m:fPr>
                          <m:ctrlP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2−</m:t>
                          </m:r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den>
                      </m:f>
                      <m:r>
                        <a:rPr lang="cs-CZ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r>
                        <a:rPr lang="cs-CZ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1−3</m:t>
                          </m:r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 smtClean="0"/>
              </a:p>
              <a:p>
                <a:pPr marL="0" indent="0">
                  <a:buNone/>
                </a:pPr>
                <a:endParaRPr lang="cs-CZ" sz="32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>
                          <a:latin typeface="Cambria Math" panose="02040503050406030204" pitchFamily="18" charset="0"/>
                        </a:rPr>
                        <m:t>1−</m:t>
                      </m:r>
                      <m:f>
                        <m:fPr>
                          <m:ctrlPr>
                            <a:rPr lang="cs-CZ" sz="32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32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f>
                        <m:fPr>
                          <m:ctrlP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2−</m:t>
                          </m:r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3200" i="1" dirty="0" smtClean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sz="1000" i="1" dirty="0" smtClean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2−</m:t>
                          </m:r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</m:den>
                      </m:f>
                      <m:r>
                        <a:rPr lang="cs-CZ" sz="32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</m:t>
                      </m:r>
                      <m:r>
                        <a:rPr lang="cs-CZ" sz="32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32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1−3</m:t>
                          </m:r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3200" dirty="0" smtClean="0"/>
              </a:p>
              <a:p>
                <a:endParaRPr lang="cs-CZ" sz="32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899592" y="3284984"/>
            <a:ext cx="7344816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25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548681"/>
                <a:ext cx="4038600" cy="396044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6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600" i="1" smtClean="0">
                        <a:latin typeface="Cambria Math" panose="02040503050406030204" pitchFamily="18" charset="0"/>
                      </a:rPr>
                      <m:t>1−</m:t>
                    </m:r>
                    <m:f>
                      <m:fPr>
                        <m:ctrlPr>
                          <a:rPr lang="cs-CZ" sz="26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i="1">
                            <a:latin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600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cs-CZ" sz="2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f>
                      <m:fPr>
                        <m:ctrlP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2−</m:t>
                        </m:r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den>
                    </m:f>
                  </m:oMath>
                </a14:m>
                <a:endParaRPr lang="cs-CZ" sz="26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 panose="02040503050406030204" pitchFamily="18" charset="0"/>
                        </a:rPr>
                        <m:t>10−5</m:t>
                      </m:r>
                      <m:r>
                        <a:rPr lang="cs-CZ" sz="2600" b="0" i="1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cs-CZ" sz="2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&gt;4−2</m:t>
                      </m:r>
                      <m:r>
                        <a:rPr lang="cs-CZ" sz="26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</m:oMath>
                  </m:oMathPara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b="0" dirty="0" smtClean="0"/>
                  <a:t>   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−3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≻−6</m:t>
                    </m:r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b="0" dirty="0" smtClean="0">
                    <a:ea typeface="Cambria Math" panose="02040503050406030204" pitchFamily="18" charset="0"/>
                  </a:rPr>
                  <a:t>       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&lt;2</m:t>
                    </m:r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548681"/>
                <a:ext cx="4038600" cy="3960440"/>
              </a:xfr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495800" y="548681"/>
                <a:ext cx="4468687" cy="410445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600" dirty="0" smtClean="0">
                    <a:ea typeface="Cambria Math" panose="02040503050406030204" pitchFamily="18" charset="0"/>
                  </a:rPr>
                  <a:t>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6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2−</m:t>
                        </m:r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5</m:t>
                        </m:r>
                      </m:den>
                    </m:f>
                    <m:r>
                      <a:rPr lang="cs-CZ" sz="2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</m:t>
                    </m:r>
                    <m:r>
                      <a:rPr lang="cs-CZ" sz="2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1−3</m:t>
                        </m:r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num>
                      <m:den>
                        <m:r>
                          <a:rPr lang="cs-CZ" sz="26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den>
                    </m:f>
                  </m:oMath>
                </a14:m>
                <a:endParaRPr lang="cs-CZ" sz="2600" dirty="0" smtClean="0"/>
              </a:p>
              <a:p>
                <a:pPr marL="0" indent="0">
                  <a:buNone/>
                </a:pPr>
                <a:r>
                  <a:rPr lang="cs-CZ" sz="2600" b="0" dirty="0" smtClean="0"/>
                  <a:t> 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4−2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&gt;10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1−3</m:t>
                        </m:r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600" i="1">
                        <a:latin typeface="Cambria Math" panose="02040503050406030204" pitchFamily="18" charset="0"/>
                      </a:rPr>
                      <m:t>4−2</m:t>
                    </m:r>
                    <m:r>
                      <a:rPr lang="cs-CZ" sz="26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&gt;10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−1+3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dirty="0" smtClean="0"/>
                  <a:t>    </a:t>
                </a:r>
                <a14:m>
                  <m:oMath xmlns:m="http://schemas.openxmlformats.org/officeDocument/2006/math">
                    <m:r>
                      <a:rPr lang="cs-CZ" sz="2600" i="1">
                        <a:latin typeface="Cambria Math" panose="02040503050406030204" pitchFamily="18" charset="0"/>
                      </a:rPr>
                      <m:t>4−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2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&gt;1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3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−1</m:t>
                    </m:r>
                  </m:oMath>
                </a14:m>
                <a:endParaRPr lang="cs-CZ" sz="2600" dirty="0" smtClean="0"/>
              </a:p>
              <a:p>
                <a:pPr marL="0" indent="0">
                  <a:buNone/>
                </a:pPr>
                <a:r>
                  <a:rPr lang="cs-CZ" sz="2600" dirty="0" smtClean="0"/>
                  <a:t>      </a:t>
                </a:r>
                <a14:m>
                  <m:oMath xmlns:m="http://schemas.openxmlformats.org/officeDocument/2006/math">
                    <m:r>
                      <a:rPr lang="cs-CZ" sz="2600" i="1">
                        <a:latin typeface="Cambria Math" panose="02040503050406030204" pitchFamily="18" charset="0"/>
                      </a:rPr>
                      <m:t>−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15</m:t>
                    </m:r>
                    <m:r>
                      <a:rPr lang="cs-CZ" sz="26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≻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−5</m:t>
                    </m:r>
                  </m:oMath>
                </a14:m>
                <a:endParaRPr lang="cs-CZ" sz="2600" b="0" dirty="0" smtClean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cs-CZ" sz="2600" dirty="0" smtClean="0"/>
                  <a:t>           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  <m:f>
                      <m:fPr>
                        <m:ctrlP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endParaRPr lang="cs-CZ" sz="2600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495800" y="548681"/>
                <a:ext cx="4468687" cy="4104456"/>
              </a:xfr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4444" y="2751509"/>
            <a:ext cx="1943100" cy="9239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4128" y="3947146"/>
            <a:ext cx="1685925" cy="11239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768" y="4795093"/>
            <a:ext cx="3105150" cy="110490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200138" y="3763410"/>
                <a:ext cx="1840504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∞, 2</m:t>
                          </m:r>
                        </m:e>
                      </m:d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0138" y="3763410"/>
                <a:ext cx="1840504" cy="369332"/>
              </a:xfrm>
              <a:prstGeom prst="rect">
                <a:avLst/>
              </a:prstGeom>
              <a:blipFill rotWithShape="0">
                <a:blip r:embed="rId7"/>
                <a:stretch>
                  <a:fillRect l="-3311" b="-163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629454" y="4968909"/>
                <a:ext cx="1945340" cy="8298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𝐾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cs-CZ" sz="24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∞, 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3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29454" y="4968909"/>
                <a:ext cx="1945340" cy="829843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51791" y="5867938"/>
                <a:ext cx="5916363" cy="69115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𝐾</m:t>
                    </m:r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cs-CZ" sz="2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cs-CZ" sz="26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∩</m:t>
                    </m:r>
                    <m:sSub>
                      <m:sSubPr>
                        <m:ctrlPr>
                          <a:rPr lang="cs-CZ" sz="26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latin typeface="Cambria Math" panose="02040503050406030204" pitchFamily="18" charset="0"/>
                          </a:rPr>
                          <m:t>𝐾</m:t>
                        </m:r>
                      </m:e>
                      <m:sub>
                        <m:r>
                          <a:rPr lang="cs-CZ" sz="26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cs-CZ" sz="2600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cs-CZ" sz="26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6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∞, 2</m:t>
                        </m:r>
                      </m:e>
                    </m:d>
                    <m:r>
                      <a:rPr lang="cs-CZ" sz="26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∩</m:t>
                    </m:r>
                    <m:d>
                      <m:dPr>
                        <m:ctrlPr>
                          <a:rPr lang="cs-CZ" sz="26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sz="26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cs-CZ" sz="26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∞, </m:t>
                        </m:r>
                        <m:f>
                          <m:fPr>
                            <m:ctrlPr>
                              <a:rPr lang="cs-CZ" sz="2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cs-CZ" sz="2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6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∞, </m:t>
                        </m:r>
                        <m:f>
                          <m:fPr>
                            <m:ctrlPr>
                              <a:rPr lang="cs-CZ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791" y="5867938"/>
                <a:ext cx="5916363" cy="691151"/>
              </a:xfrm>
              <a:prstGeom prst="rect">
                <a:avLst/>
              </a:prstGeom>
              <a:blipFill rotWithShape="0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28918" y="654029"/>
                <a:ext cx="730456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8918" y="654029"/>
                <a:ext cx="730456" cy="369332"/>
              </a:xfrm>
              <a:prstGeom prst="rect">
                <a:avLst/>
              </a:prstGeom>
              <a:blipFill rotWithShape="0">
                <a:blip r:embed="rId10"/>
                <a:stretch>
                  <a:fillRect l="-14167" r="-8333" b="-377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197544" y="1167376"/>
                <a:ext cx="1513491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/+2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7544" y="1167376"/>
                <a:ext cx="1513491" cy="369332"/>
              </a:xfrm>
              <a:prstGeom prst="rect">
                <a:avLst/>
              </a:prstGeom>
              <a:blipFill rotWithShape="0">
                <a:blip r:embed="rId11"/>
                <a:stretch>
                  <a:fillRect l="-6452" r="-4032" b="-377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7797295" y="2279688"/>
                <a:ext cx="1266309" cy="30777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/−13</m:t>
                      </m:r>
                      <m:r>
                        <a:rPr lang="cs-CZ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𝑥</m:t>
                      </m:r>
                      <m:r>
                        <a:rPr lang="cs-CZ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−4</m:t>
                      </m:r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7295" y="2279688"/>
                <a:ext cx="1266309" cy="307777"/>
              </a:xfrm>
              <a:prstGeom prst="rect">
                <a:avLst/>
              </a:prstGeom>
              <a:blipFill rotWithShape="0">
                <a:blip r:embed="rId12"/>
                <a:stretch>
                  <a:fillRect l="-5769" r="-3846" b="-3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197544" y="1624684"/>
                <a:ext cx="591509" cy="36080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 panose="02040503050406030204" pitchFamily="18" charset="0"/>
                      </a:rPr>
                      <m:t>/:</m:t>
                    </m:r>
                  </m:oMath>
                </a14:m>
                <a:r>
                  <a:rPr lang="cs-CZ" dirty="0" smtClean="0"/>
                  <a:t>(-3)</a:t>
                </a:r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7544" y="1624684"/>
                <a:ext cx="591509" cy="360804"/>
              </a:xfrm>
              <a:prstGeom prst="rect">
                <a:avLst/>
              </a:prstGeom>
              <a:blipFill rotWithShape="0">
                <a:blip r:embed="rId13"/>
                <a:stretch>
                  <a:fillRect l="-24742" t="-1695" r="-24742" b="-389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7740352" y="2666545"/>
                <a:ext cx="1194237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/:(−15)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40352" y="2666545"/>
                <a:ext cx="1194237" cy="369332"/>
              </a:xfrm>
              <a:prstGeom prst="rect">
                <a:avLst/>
              </a:prstGeom>
              <a:blipFill rotWithShape="0">
                <a:blip r:embed="rId14"/>
                <a:stretch>
                  <a:fillRect l="-8163" r="-8163" b="-377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065222" y="654029"/>
                <a:ext cx="730456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a:rPr lang="cs-CZ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∙10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5222" y="654029"/>
                <a:ext cx="730456" cy="369332"/>
              </a:xfrm>
              <a:prstGeom prst="rect">
                <a:avLst/>
              </a:prstGeom>
              <a:blipFill rotWithShape="0">
                <a:blip r:embed="rId15"/>
                <a:stretch>
                  <a:fillRect l="-13333" r="-9167" b="-377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12382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uiExpand="1" build="p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CALDA, Emil. </a:t>
            </a:r>
            <a:r>
              <a:rPr lang="en-US" sz="2800" i="1" dirty="0" err="1" smtClean="0"/>
              <a:t>Matematika</a:t>
            </a:r>
            <a:r>
              <a:rPr lang="en-US" sz="2800" i="1" dirty="0" smtClean="0"/>
              <a:t> pro </a:t>
            </a:r>
            <a:r>
              <a:rPr lang="en-US" sz="2800" i="1" dirty="0" err="1" smtClean="0"/>
              <a:t>netechnické</a:t>
            </a:r>
            <a:r>
              <a:rPr lang="en-US" sz="2800" i="1" dirty="0" smtClean="0"/>
              <a:t> </a:t>
            </a:r>
            <a:r>
              <a:rPr lang="en-US" sz="2800" i="1" dirty="0" err="1" smtClean="0"/>
              <a:t>obory</a:t>
            </a:r>
            <a:r>
              <a:rPr lang="en-US" sz="2800" i="1" dirty="0" smtClean="0"/>
              <a:t> SOŠ a SOU</a:t>
            </a:r>
            <a:r>
              <a:rPr lang="en-US" sz="2800" dirty="0" smtClean="0"/>
              <a:t>. 1. </a:t>
            </a:r>
            <a:r>
              <a:rPr lang="en-US" sz="2800" dirty="0" err="1" smtClean="0"/>
              <a:t>vyd</a:t>
            </a:r>
            <a:r>
              <a:rPr lang="en-US" sz="2800" dirty="0" smtClean="0"/>
              <a:t>. Praha: Prometheus, 1999, 213 s. </a:t>
            </a:r>
            <a:r>
              <a:rPr lang="en-US" sz="2800" dirty="0" err="1" smtClean="0"/>
              <a:t>Učebnice</a:t>
            </a:r>
            <a:r>
              <a:rPr lang="en-US" sz="2800" dirty="0" smtClean="0"/>
              <a:t> pro </a:t>
            </a:r>
            <a:r>
              <a:rPr lang="en-US" sz="2800" dirty="0" err="1" smtClean="0"/>
              <a:t>střední</a:t>
            </a:r>
            <a:r>
              <a:rPr lang="en-US" sz="2800" dirty="0" smtClean="0"/>
              <a:t> </a:t>
            </a:r>
            <a:r>
              <a:rPr lang="en-US" sz="2800" dirty="0" err="1" smtClean="0"/>
              <a:t>školy</a:t>
            </a:r>
            <a:r>
              <a:rPr lang="en-US" sz="2800" dirty="0" smtClean="0"/>
              <a:t> (Prometheus). ISBN 80-719-6020-9.</a:t>
            </a: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119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řevo">
  <a:themeElements>
    <a:clrScheme name="Dřevo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Dřevo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Dřevo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253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Bookman Old Style</vt:lpstr>
      <vt:lpstr>Calibri</vt:lpstr>
      <vt:lpstr>Cambria Math</vt:lpstr>
      <vt:lpstr>Century Gothic</vt:lpstr>
      <vt:lpstr>Wingdings</vt:lpstr>
      <vt:lpstr>Výchozí návrh</vt:lpstr>
      <vt:lpstr>Dřevo</vt:lpstr>
      <vt:lpstr>Prezentace aplikace PowerPoint</vt:lpstr>
      <vt:lpstr>Prezentace aplikace PowerPoint</vt:lpstr>
      <vt:lpstr>Soustava  lineárních nerovnic</vt:lpstr>
      <vt:lpstr>Soustava lineárních nerovnic</vt:lpstr>
      <vt:lpstr>Vzorový příklad</vt:lpstr>
      <vt:lpstr>Vzorový příklad – řešení</vt:lpstr>
      <vt:lpstr>Vzorový příklad</vt:lpstr>
      <vt:lpstr>Vzorový příklad – řešení</vt:lpstr>
      <vt:lpstr>Prezentace aplikace PowerPoint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Procenta, poměr, úměra, trojčlenka</dc:title>
  <dc:creator>roxtídy</dc:creator>
  <cp:lastModifiedBy>Admin</cp:lastModifiedBy>
  <cp:revision>13</cp:revision>
  <dcterms:created xsi:type="dcterms:W3CDTF">2012-12-13T12:49:30Z</dcterms:created>
  <dcterms:modified xsi:type="dcterms:W3CDTF">2014-08-26T21:33:57Z</dcterms:modified>
</cp:coreProperties>
</file>