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720" r:id="rId2"/>
  </p:sldMasterIdLst>
  <p:notesMasterIdLst>
    <p:notesMasterId r:id="rId16"/>
  </p:notesMasterIdLst>
  <p:sldIdLst>
    <p:sldId id="257" r:id="rId3"/>
    <p:sldId id="258" r:id="rId4"/>
    <p:sldId id="256" r:id="rId5"/>
    <p:sldId id="259" r:id="rId6"/>
    <p:sldId id="266" r:id="rId7"/>
    <p:sldId id="260" r:id="rId8"/>
    <p:sldId id="267" r:id="rId9"/>
    <p:sldId id="261" r:id="rId10"/>
    <p:sldId id="262" r:id="rId11"/>
    <p:sldId id="268" r:id="rId12"/>
    <p:sldId id="263" r:id="rId13"/>
    <p:sldId id="269" r:id="rId14"/>
    <p:sldId id="264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654" autoAdjust="0"/>
  </p:normalViewPr>
  <p:slideViewPr>
    <p:cSldViewPr>
      <p:cViewPr varScale="1">
        <p:scale>
          <a:sx n="66" d="100"/>
          <a:sy n="66" d="100"/>
        </p:scale>
        <p:origin x="150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A9FFF0-4A6B-4B86-A2B9-078513E949C6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23E85B-BF3D-4332-9E91-759E1CE666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1914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Vysvětlit: nulové body – zda do intervalu patří či</a:t>
            </a:r>
            <a:r>
              <a:rPr lang="cs-CZ" b="1" baseline="0" dirty="0" smtClean="0"/>
              <a:t> nikoli!!!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23E85B-BF3D-4332-9E91-759E1CE666B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5256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23E85B-BF3D-4332-9E91-759E1CE666B0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69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2A0805-C41D-48A0-9CC1-D594532CF3F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5259221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8C156B-5E28-472E-8709-889ECB44686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42621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2A89CD-4E32-4F3F-9476-69CA39B8793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97930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FE9AC5-42C1-4F1F-AF23-32E2D0D71D6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46234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A3049B-B095-45A9-863E-12440B4CD4F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1310650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54A758-47B8-43CF-9F9E-B5FEB2FEA6A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95715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6B9C57-29D6-47BA-A843-2D37C239591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21947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ABFB7B-32AA-4C34-92A2-E021048EAEF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814726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087821-1AE7-4D41-B4AE-8B70BA27C5CE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88205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64EC6-A327-4F7C-BF19-902A723CC691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03540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B07911-5DFA-496B-A0D9-255FA515C7BD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109227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90626" y="1346947"/>
            <a:ext cx="7667244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690626" y="4282763"/>
            <a:ext cx="7667244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690626" y="1484779"/>
            <a:ext cx="7667244" cy="274320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>
            <a:grpSpLocks noChangeAspect="1"/>
          </p:cNvGrpSpPr>
          <p:nvPr/>
        </p:nvGrpSpPr>
        <p:grpSpPr>
          <a:xfrm>
            <a:off x="7234780" y="4107023"/>
            <a:ext cx="914400" cy="914400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3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8670" y="1432223"/>
            <a:ext cx="7475220" cy="3035808"/>
          </a:xfrm>
        </p:spPr>
        <p:txBody>
          <a:bodyPr anchor="ctr">
            <a:noAutofit/>
          </a:bodyPr>
          <a:lstStyle>
            <a:lvl1pPr algn="l">
              <a:lnSpc>
                <a:spcPct val="85000"/>
              </a:lnSpc>
              <a:defRPr sz="6600" b="1" cap="none" baseline="0">
                <a:blipFill dpi="0" rotWithShape="1">
                  <a:blip r:embed="rId3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2386" y="4389120"/>
            <a:ext cx="5918454" cy="1069848"/>
          </a:xfrm>
        </p:spPr>
        <p:txBody>
          <a:bodyPr>
            <a:normAutofit/>
          </a:bodyPr>
          <a:lstStyle>
            <a:lvl1pPr marL="0" indent="0" algn="l">
              <a:buNone/>
              <a:defRPr sz="18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244280" y="4227195"/>
            <a:ext cx="895401" cy="640080"/>
          </a:xfrm>
        </p:spPr>
        <p:txBody>
          <a:bodyPr/>
          <a:lstStyle>
            <a:lvl1pPr>
              <a:defRPr sz="2800" b="1"/>
            </a:lvl1pPr>
          </a:lstStyle>
          <a:p>
            <a:fld id="{7F2A0805-C41D-48A0-9CC1-D594532CF3F4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711037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97711-F7EB-4BC8-A753-0B3FD973E5E4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1670284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9144000" cy="194001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346" y="1225296"/>
            <a:ext cx="6960870" cy="3520440"/>
          </a:xfrm>
        </p:spPr>
        <p:txBody>
          <a:bodyPr anchor="ctr">
            <a:normAutofit/>
          </a:bodyPr>
          <a:lstStyle>
            <a:lvl1pPr>
              <a:lnSpc>
                <a:spcPct val="85000"/>
              </a:lnSpc>
              <a:defRPr sz="6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4330" y="5020056"/>
            <a:ext cx="6789420" cy="1066800"/>
          </a:xfrm>
        </p:spPr>
        <p:txBody>
          <a:bodyPr anchor="t">
            <a:normAutofit/>
          </a:bodyPr>
          <a:lstStyle>
            <a:lvl1pPr marL="0" indent="0">
              <a:buNone/>
              <a:defRPr sz="1800" b="1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45251" y="6272785"/>
            <a:ext cx="1983232" cy="365125"/>
          </a:xfrm>
        </p:spPr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37031" y="6272785"/>
            <a:ext cx="4745736" cy="365125"/>
          </a:xfrm>
        </p:spPr>
        <p:txBody>
          <a:bodyPr/>
          <a:lstStyle/>
          <a:p>
            <a:endParaRPr lang="cs-CZ" altLang="cs-CZ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633862" y="2430623"/>
            <a:ext cx="914400" cy="914400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3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450" y="2508607"/>
            <a:ext cx="891224" cy="720332"/>
          </a:xfrm>
        </p:spPr>
        <p:txBody>
          <a:bodyPr/>
          <a:lstStyle>
            <a:lvl1pPr>
              <a:defRPr sz="2800"/>
            </a:lvl1pPr>
          </a:lstStyle>
          <a:p>
            <a:fld id="{EC2A89CD-4E32-4F3F-9476-69CA39B87937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394536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92218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E9AC5-42C1-4F1F-AF23-32E2D0D71D6F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474393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20793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20793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3049B-B095-45A9-863E-12440B4CD4F8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96819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4A758-47B8-43CF-9F9E-B5FEB2FEA6A4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4627490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B9C57-29D6-47BA-A843-2D37C2395917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248248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685800"/>
            <a:ext cx="5033772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3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BFB7B-32AA-4C34-92A2-E021048EAEFF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1289319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6227805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cs-CZ" altLang="cs-CZ"/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3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87821-1AE7-4D41-B4AE-8B70BA27C5CE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479936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64EC6-A327-4F7C-BF19-902A723CC691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011301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533400"/>
            <a:ext cx="1914525" cy="56388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0100" y="533400"/>
            <a:ext cx="5629275" cy="5638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07911-5DFA-496B-A0D9-255FA515C7BD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600163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D997711-F7EB-4BC8-A753-0B3FD973E5E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8" name="Oval 7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13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spc="-70" baseline="0">
                <a:solidFill>
                  <a:srgbClr val="FFFFFF"/>
                </a:solidFill>
                <a:latin typeface="+mj-lt"/>
              </a:defRPr>
            </a:lvl1pPr>
          </a:lstStyle>
          <a:p>
            <a:fld id="{6D997711-F7EB-4BC8-A753-0B3FD973E5E4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3609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b="1" kern="1200" cap="none" baseline="0">
          <a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2"/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3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0985640"/>
              </p:ext>
            </p:extLst>
          </p:nvPr>
        </p:nvGraphicFramePr>
        <p:xfrm>
          <a:off x="611188" y="2708275"/>
          <a:ext cx="8172450" cy="3335338"/>
        </p:xfrm>
        <a:graphic>
          <a:graphicData uri="http://schemas.openxmlformats.org/drawingml/2006/table">
            <a:tbl>
              <a:tblPr/>
              <a:tblGrid>
                <a:gridCol w="2304628"/>
                <a:gridCol w="5867822"/>
              </a:tblGrid>
              <a:tr h="41130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ČÍSLO PROJEKTU</a:t>
                      </a:r>
                      <a:endParaRPr kumimoji="0" lang="cs-CZ" alt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CZ.1.07/1.5.00/34.0423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462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ČÍSLO MATERIÁLU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DUM 18 – Součinový a podílový tvar nerovnic – teorie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68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NÁZEV ŠKOLY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Střední škola a Vyšší odborná škola cestovního ruchu, Senovážné náměstí 12, České Budějovice 370 01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9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AUTOR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Ing. Gabriela Bendová Karpytová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309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TÉMATICKÝ CELEK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Lineární rovnice a nerovnice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36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ROČNÍK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1. ročník, maturitní odbor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30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DATUM TVORBY</a:t>
                      </a:r>
                      <a:endParaRPr kumimoji="0" lang="cs-CZ" alt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Únor 2013</a:t>
                      </a:r>
                      <a:endParaRPr kumimoji="0" lang="cs-CZ" alt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19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740650" cy="1665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3551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8650" y="981075"/>
            <a:ext cx="7886700" cy="5195888"/>
          </a:xfrm>
        </p:spPr>
        <p:txBody>
          <a:bodyPr rtlCol="0">
            <a:normAutofit fontScale="925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800" b="1" dirty="0" smtClean="0"/>
              <a:t>Anotace: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altLang="cs-CZ" sz="2800" dirty="0" smtClean="0"/>
              <a:t>Tento materiál slouží k opakování základních znalostí v oblasti součinového a podílového tvaru lineárních nerovnic a prohloubení daných znalostí. Prezentaci je možno využít jako pomůcku při výkladu daného tématu s konkrétními příklady.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altLang="cs-CZ" sz="2800" dirty="0" smtClean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800" b="1" dirty="0" smtClean="0"/>
              <a:t>Metodické pokyny: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altLang="cs-CZ" sz="2800" dirty="0" smtClean="0"/>
              <a:t>Pro využití tohoto materiálu v hodině je potřeba mít k dispozici počítač nebo notebook, dataprojektor, promítací plochu a příslušné programové vybavení. 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809068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 anchor="ctr"/>
          <a:lstStyle/>
          <a:p>
            <a:r>
              <a:rPr lang="cs-CZ" altLang="cs-CZ" sz="4400" dirty="0" smtClean="0"/>
              <a:t>Součinový a podílový tvar nerovnic</a:t>
            </a:r>
            <a:endParaRPr lang="cs-CZ" altLang="cs-CZ" sz="4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+2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−3</m:t>
                          </m:r>
                        </m:den>
                      </m:f>
                      <m:r>
                        <a:rPr lang="cs-CZ" sz="2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&gt;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96709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 – řešení </a:t>
            </a:r>
            <a:br>
              <a:rPr lang="cs-CZ" dirty="0" smtClean="0"/>
            </a:br>
            <a:r>
              <a:rPr lang="cs-CZ" dirty="0" smtClean="0"/>
              <a:t>1. způsob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+2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−3</m:t>
                          </m:r>
                        </m:den>
                      </m:f>
                      <m:r>
                        <a:rPr lang="cs-CZ" sz="2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&gt;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0</m:t>
                      </m:r>
                    </m:oMath>
                  </m:oMathPara>
                </a14:m>
                <a:endParaRPr lang="cs-CZ" sz="2800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b="0" dirty="0" smtClean="0"/>
                  <a:t>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 panose="02040503050406030204" pitchFamily="18" charset="0"/>
                          </a:rPr>
                          <m:t>𝑘𝑙𝑎𝑑𝑛</m:t>
                        </m:r>
                        <m:r>
                          <a:rPr lang="cs-CZ" sz="3200" b="0" i="1" smtClean="0">
                            <a:latin typeface="Cambria Math" panose="02040503050406030204" pitchFamily="18" charset="0"/>
                          </a:rPr>
                          <m:t>é čí</m:t>
                        </m:r>
                        <m:r>
                          <a:rPr lang="cs-CZ" sz="3200" b="0" i="1" smtClean="0">
                            <a:latin typeface="Cambria Math" panose="02040503050406030204" pitchFamily="18" charset="0"/>
                          </a:rPr>
                          <m:t>𝑠𝑙𝑜</m:t>
                        </m:r>
                      </m:num>
                      <m:den>
                        <m:r>
                          <a:rPr lang="cs-CZ" sz="3200" b="0" i="1" smtClean="0">
                            <a:latin typeface="Cambria Math" panose="02040503050406030204" pitchFamily="18" charset="0"/>
                          </a:rPr>
                          <m:t>𝑘𝑙𝑎𝑑𝑛</m:t>
                        </m:r>
                        <m:r>
                          <a:rPr lang="cs-CZ" sz="3200" b="0" i="1" smtClean="0">
                            <a:latin typeface="Cambria Math" panose="02040503050406030204" pitchFamily="18" charset="0"/>
                          </a:rPr>
                          <m:t>é čí</m:t>
                        </m:r>
                        <m:r>
                          <a:rPr lang="cs-CZ" sz="3200" b="0" i="1" smtClean="0">
                            <a:latin typeface="Cambria Math" panose="02040503050406030204" pitchFamily="18" charset="0"/>
                          </a:rPr>
                          <m:t>𝑠𝑙𝑜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Daná nerovnice vede k řešení dvou soustav nerovnic:</a:t>
                </a:r>
              </a:p>
              <a:p>
                <a:pPr marL="0" indent="0">
                  <a:buNone/>
                </a:pPr>
                <a:r>
                  <a:rPr lang="cs-CZ" sz="2400" b="0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3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+2&gt;0</m:t>
                    </m:r>
                  </m:oMath>
                </a14:m>
                <a:endParaRPr lang="cs-CZ" sz="2400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    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−3&gt;0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8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587957" y="3429000"/>
                <a:ext cx="2808312" cy="8597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𝑧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á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𝑝𝑜𝑟𝑛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é čí</m:t>
                          </m:r>
                          <m:r>
                            <a:rPr lang="cs-CZ" sz="2400" i="1">
                              <a:latin typeface="Cambria Math" panose="02040503050406030204" pitchFamily="18" charset="0"/>
                            </a:rPr>
                            <m:t>𝑠𝑙𝑜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𝑧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á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𝑝𝑜𝑟𝑛</m:t>
                          </m:r>
                          <m:r>
                            <a:rPr lang="cs-CZ" sz="2400" i="1">
                              <a:latin typeface="Cambria Math" panose="02040503050406030204" pitchFamily="18" charset="0"/>
                            </a:rPr>
                            <m:t>é čí</m:t>
                          </m:r>
                          <m:r>
                            <a:rPr lang="cs-CZ" sz="2400" i="1">
                              <a:latin typeface="Cambria Math" panose="02040503050406030204" pitchFamily="18" charset="0"/>
                            </a:rPr>
                            <m:t>𝑠𝑙𝑜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7957" y="3429000"/>
                <a:ext cx="2808312" cy="859723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984001" y="5042317"/>
                <a:ext cx="2016224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3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+2&lt;0</m:t>
                      </m:r>
                    </m:oMath>
                  </m:oMathPara>
                </a14:m>
                <a:endParaRPr lang="cs-CZ" sz="2400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−3&lt;0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4001" y="5042317"/>
                <a:ext cx="2016224" cy="830997"/>
              </a:xfrm>
              <a:prstGeom prst="rect">
                <a:avLst/>
              </a:prstGeom>
              <a:blipFill rotWithShape="0">
                <a:blip r:embed="rId4"/>
                <a:stretch>
                  <a:fillRect l="-9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52154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half" idx="1"/>
              </p:nvPr>
            </p:nvSpPr>
            <p:spPr>
              <a:xfrm>
                <a:off x="685800" y="620688"/>
                <a:ext cx="3657600" cy="5551512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 panose="02040503050406030204" pitchFamily="18" charset="0"/>
                        </a:rPr>
                        <m:t>3</m:t>
                      </m:r>
                      <m:r>
                        <a:rPr lang="cs-CZ" sz="280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i="1" smtClean="0">
                          <a:latin typeface="Cambria Math" panose="02040503050406030204" pitchFamily="18" charset="0"/>
                        </a:rPr>
                        <m:t>+2&gt;0</m:t>
                      </m:r>
                    </m:oMath>
                  </m:oMathPara>
                </a14:m>
                <a:endParaRPr lang="cs-CZ" sz="2800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u="sng">
                          <a:latin typeface="Cambria Math" panose="02040503050406030204" pitchFamily="18" charset="0"/>
                        </a:rPr>
                        <m:t>    </m:t>
                      </m:r>
                      <m:r>
                        <a:rPr lang="cs-CZ" sz="2800" i="1" u="sng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i="1" u="sng">
                          <a:latin typeface="Cambria Math" panose="02040503050406030204" pitchFamily="18" charset="0"/>
                        </a:rPr>
                        <m:t>−3&gt;0</m:t>
                      </m:r>
                    </m:oMath>
                  </m:oMathPara>
                </a14:m>
                <a:endParaRPr lang="cs-CZ" sz="2800" u="sng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≻−</m:t>
                      </m:r>
                      <m:f>
                        <m:fPr>
                          <m:ctrlP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280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u="sng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u="sng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&gt;3</m:t>
                      </m:r>
                    </m:oMath>
                  </m:oMathPara>
                </a14:m>
                <a:endParaRPr lang="cs-CZ" sz="2800" u="sng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685800" y="620688"/>
                <a:ext cx="3657600" cy="5551512"/>
              </a:xfrm>
              <a:blipFill rotWithShape="0">
                <a:blip r:embed="rId2"/>
                <a:stretch>
                  <a:fillRect l="-8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792218" y="620688"/>
                <a:ext cx="3657600" cy="5551512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 panose="02040503050406030204" pitchFamily="18" charset="0"/>
                        </a:rPr>
                        <m:t>3</m:t>
                      </m:r>
                      <m:r>
                        <a:rPr lang="cs-CZ" sz="2800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i="1">
                          <a:latin typeface="Cambria Math" panose="02040503050406030204" pitchFamily="18" charset="0"/>
                        </a:rPr>
                        <m:t>+2&lt;0</m:t>
                      </m:r>
                    </m:oMath>
                  </m:oMathPara>
                </a14:m>
                <a:endParaRPr lang="cs-CZ" sz="2800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u="sng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i="1" u="sng">
                          <a:latin typeface="Cambria Math" panose="02040503050406030204" pitchFamily="18" charset="0"/>
                        </a:rPr>
                        <m:t>−3&lt;0</m:t>
                      </m:r>
                    </m:oMath>
                  </m:oMathPara>
                </a14:m>
                <a:endParaRPr lang="cs-CZ" sz="2800" u="sng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&lt;</m:t>
                      </m:r>
                      <m:r>
                        <a:rPr lang="cs-CZ" sz="28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cs-CZ" sz="2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cs-CZ" sz="2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u="sng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i="1" u="sng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&lt;</m:t>
                      </m:r>
                      <m:r>
                        <a:rPr lang="cs-CZ" sz="2800" i="1" u="sng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3</m:t>
                      </m:r>
                    </m:oMath>
                  </m:oMathPara>
                </a14:m>
                <a:endParaRPr lang="cs-CZ" sz="2800" u="sng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792218" y="620688"/>
                <a:ext cx="3657600" cy="5551512"/>
              </a:xfrm>
              <a:blipFill rotWithShape="0">
                <a:blip r:embed="rId3"/>
                <a:stretch>
                  <a:fillRect l="-8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Obrázek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584" y="3068960"/>
            <a:ext cx="2276475" cy="11525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2218" y="3068959"/>
            <a:ext cx="2581275" cy="115252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150897" y="4036818"/>
                <a:ext cx="1611275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cs-CZ" sz="24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3, 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∞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0897" y="4036818"/>
                <a:ext cx="1611275" cy="369332"/>
              </a:xfrm>
              <a:prstGeom prst="rect">
                <a:avLst/>
              </a:prstGeom>
              <a:blipFill rotWithShape="0">
                <a:blip r:embed="rId6"/>
                <a:stretch>
                  <a:fillRect l="-3788" b="-163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657112" y="4366998"/>
                <a:ext cx="2286074" cy="82984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cs-CZ" sz="24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− 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∞, −</m:t>
                          </m:r>
                          <m:f>
                            <m:fPr>
                              <m:ctrlPr>
                                <a:rPr lang="cs-CZ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3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7112" y="4366998"/>
                <a:ext cx="2286074" cy="829843"/>
              </a:xfrm>
              <a:prstGeom prst="rect">
                <a:avLst/>
              </a:prstGeom>
              <a:blipFill rotWithShape="0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539552" y="5527152"/>
                <a:ext cx="777994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𝐾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=</m:t>
                          </m:r>
                          <m:sSub>
                            <m:sSubPr>
                              <m:ctrlPr>
                                <a:rPr lang="cs-CZ" sz="240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400" b="0" i="1" smtClean="0">
                                  <a:latin typeface="Cambria Math" panose="02040503050406030204" pitchFamily="18" charset="0"/>
                                </a:rPr>
                                <m:t>𝐾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∪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cs-CZ" sz="24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3, 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∞</m:t>
                          </m:r>
                        </m:e>
                      </m:d>
                      <m:r>
                        <a:rPr lang="cs-CZ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∪</m:t>
                      </m:r>
                      <m:d>
                        <m:dPr>
                          <m:ctrlPr>
                            <a:rPr lang="cs-CZ" sz="24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− 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∞, −</m:t>
                          </m:r>
                          <m:f>
                            <m:fPr>
                              <m:ctrlPr>
                                <a:rPr lang="cs-CZ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3</m:t>
                              </m:r>
                            </m:den>
                          </m:f>
                        </m:e>
                      </m:d>
                      <m:r>
                        <a:rPr lang="cs-CZ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cs-CZ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 panose="02040503050406030204" pitchFamily="18" charset="0"/>
                            </a:rPr>
                            <m:t>− </m:t>
                          </m:r>
                          <m:r>
                            <a:rPr lang="cs-CZ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∞, −</m:t>
                          </m:r>
                          <m:f>
                            <m:fPr>
                              <m:ctrlPr>
                                <a:rPr lang="cs-CZ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3</m:t>
                              </m:r>
                            </m:den>
                          </m:f>
                        </m:e>
                      </m:d>
                      <m:r>
                        <a:rPr lang="cs-CZ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∪</m:t>
                      </m:r>
                      <m:d>
                        <m:dPr>
                          <m:ctrlPr>
                            <a:rPr lang="cs-CZ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3, ∞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5527152"/>
                <a:ext cx="7779942" cy="922176"/>
              </a:xfrm>
              <a:prstGeom prst="rect">
                <a:avLst/>
              </a:prstGeom>
              <a:blipFill rotWithShape="0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29698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6" grpId="0" uiExpand="1" build="p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 – řešení </a:t>
            </a:r>
            <a:br>
              <a:rPr lang="cs-CZ" dirty="0" smtClean="0"/>
            </a:br>
            <a:r>
              <a:rPr lang="cs-CZ" dirty="0" smtClean="0"/>
              <a:t>2. způsob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85800" y="2121408"/>
                <a:ext cx="7772400" cy="4554898"/>
              </a:xfrm>
            </p:spPr>
            <p:txBody>
              <a:bodyPr>
                <a:normAutofit fontScale="92500"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+2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−3</m:t>
                          </m:r>
                        </m:den>
                      </m:f>
                      <m:r>
                        <a:rPr lang="cs-CZ" sz="2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&gt;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0</m:t>
                      </m:r>
                    </m:oMath>
                  </m:oMathPara>
                </a14:m>
                <a:endParaRPr lang="cs-CZ" sz="2800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cs-CZ" sz="6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Určení nulových bodů: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FF0000"/>
                    </a:solidFill>
                  </a:rPr>
                  <a:t> čitatel = 0                         jmenovatel = 0</a:t>
                </a:r>
              </a:p>
              <a:p>
                <a:pPr marL="0" indent="0">
                  <a:buNone/>
                </a:pPr>
                <a:r>
                  <a:rPr lang="cs-CZ" sz="2400" b="0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3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+2=0</m:t>
                    </m:r>
                  </m:oMath>
                </a14:m>
                <a:endParaRPr lang="cs-CZ" sz="2400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    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=−</m:t>
                      </m:r>
                      <m:f>
                        <m:fPr>
                          <m:ctrlPr>
                            <a:rPr lang="cs-CZ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Rozdělení číselné osy                                                  na intervaly: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5800" y="2121408"/>
                <a:ext cx="7772400" cy="4554898"/>
              </a:xfrm>
              <a:blipFill rotWithShape="0">
                <a:blip r:embed="rId2"/>
                <a:stretch>
                  <a:fillRect l="-10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716016" y="4146804"/>
                <a:ext cx="2016224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−3=0</m:t>
                      </m:r>
                    </m:oMath>
                  </m:oMathPara>
                </a14:m>
                <a:endParaRPr lang="cs-CZ" sz="240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400" b="0" i="0" smtClean="0">
                          <a:latin typeface="Cambria Math" panose="02040503050406030204" pitchFamily="18" charset="0"/>
                        </a:rPr>
                        <m:t>=3</m:t>
                      </m:r>
                    </m:oMath>
                  </m:oMathPara>
                </a14:m>
                <a:endParaRPr lang="cs-CZ" sz="2400" b="0" dirty="0" smtClean="0"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4146804"/>
                <a:ext cx="2016224" cy="830997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Obrázek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3968" y="5229200"/>
            <a:ext cx="3600400" cy="1447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2038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ál 11"/>
          <p:cNvSpPr/>
          <p:nvPr/>
        </p:nvSpPr>
        <p:spPr>
          <a:xfrm>
            <a:off x="6794131" y="2355095"/>
            <a:ext cx="1388386" cy="58191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803340" y="2355095"/>
            <a:ext cx="1624644" cy="72513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164288" y="3792853"/>
            <a:ext cx="64807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275856" y="3792853"/>
            <a:ext cx="64807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655241" y="881153"/>
            <a:ext cx="64807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50785" y="1741254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Vytvoření tabulky: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6" name="Zástupný symbol pro obsah 3"/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2812013730"/>
                  </p:ext>
                </p:extLst>
              </p:nvPr>
            </p:nvGraphicFramePr>
            <p:xfrm>
              <a:off x="683568" y="2348880"/>
              <a:ext cx="7772400" cy="2046097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1943100"/>
                    <a:gridCol w="1943100"/>
                    <a:gridCol w="1943100"/>
                    <a:gridCol w="1943100"/>
                  </a:tblGrid>
                  <a:tr h="503936"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d>
                                  <m:dPr>
                                    <m:ctrlPr>
                                      <a:rPr lang="cs-CZ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smtClean="0">
                                        <a:latin typeface="Cambria Math" panose="02040503050406030204" pitchFamily="18" charset="0"/>
                                      </a:rPr>
                                      <m:t>−∞, −</m:t>
                                    </m:r>
                                    <m:f>
                                      <m:fPr>
                                        <m:ctrlPr>
                                          <a:rPr lang="cs-CZ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cs-CZ" smtClean="0">
                                            <a:latin typeface="Cambria Math" panose="02040503050406030204" pitchFamily="18" charset="0"/>
                                          </a:rPr>
                                          <m:t>𝟐</m:t>
                                        </m:r>
                                      </m:num>
                                      <m:den>
                                        <m:r>
                                          <a:rPr lang="cs-CZ" smtClean="0">
                                            <a:latin typeface="Cambria Math" panose="02040503050406030204" pitchFamily="18" charset="0"/>
                                          </a:rPr>
                                          <m:t>𝟑</m:t>
                                        </m:r>
                                      </m:den>
                                    </m:f>
                                  </m:e>
                                </m:d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d>
                                  <m:dPr>
                                    <m:ctrlPr>
                                      <a:rPr lang="cs-CZ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smtClean="0"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f>
                                      <m:fPr>
                                        <m:ctrlPr>
                                          <a:rPr lang="cs-CZ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cs-CZ" smtClean="0">
                                            <a:latin typeface="Cambria Math" panose="02040503050406030204" pitchFamily="18" charset="0"/>
                                          </a:rPr>
                                          <m:t>𝟐</m:t>
                                        </m:r>
                                      </m:num>
                                      <m:den>
                                        <m:r>
                                          <a:rPr lang="cs-CZ" smtClean="0">
                                            <a:latin typeface="Cambria Math" panose="02040503050406030204" pitchFamily="18" charset="0"/>
                                          </a:rPr>
                                          <m:t>𝟑</m:t>
                                        </m:r>
                                      </m:den>
                                    </m:f>
                                    <m:r>
                                      <a:rPr lang="cs-CZ" smtClean="0">
                                        <a:latin typeface="Cambria Math" panose="02040503050406030204" pitchFamily="18" charset="0"/>
                                      </a:rPr>
                                      <m:t>, </m:t>
                                    </m:r>
                                    <m:r>
                                      <a:rPr lang="cs-CZ" smtClean="0">
                                        <a:latin typeface="Cambria Math" panose="02040503050406030204" pitchFamily="18" charset="0"/>
                                      </a:rPr>
                                      <m:t>𝟑</m:t>
                                    </m:r>
                                  </m:e>
                                </m:d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d>
                                  <m:dPr>
                                    <m:ctrlPr>
                                      <a:rPr lang="cs-CZ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smtClean="0">
                                        <a:latin typeface="Cambria Math" panose="02040503050406030204" pitchFamily="18" charset="0"/>
                                      </a:rPr>
                                      <m:t>𝟑</m:t>
                                    </m:r>
                                    <m:r>
                                      <a:rPr lang="cs-CZ" smtClean="0">
                                        <a:latin typeface="Cambria Math" panose="02040503050406030204" pitchFamily="18" charset="0"/>
                                      </a:rPr>
                                      <m:t>, ∞</m:t>
                                    </m:r>
                                  </m:e>
                                </m:d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</a:tr>
                  <a:tr h="264040">
                    <a:tc>
                      <a:txBody>
                        <a:bodyPr/>
                        <a:lstStyle/>
                        <a:p>
                          <a:pPr marL="0" indent="0">
                            <a:buNone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800" smtClean="0">
                                    <a:latin typeface="Cambria Math" panose="02040503050406030204" pitchFamily="18" charset="0"/>
                                  </a:rPr>
                                  <m:t>3</m:t>
                                </m:r>
                                <m:r>
                                  <a:rPr lang="cs-CZ" sz="1800" smtClean="0">
                                    <a:latin typeface="Cambria Math" panose="02040503050406030204" pitchFamily="18" charset="0"/>
                                  </a:rPr>
                                  <m:t>𝑥</m:t>
                                </m:r>
                                <m:r>
                                  <a:rPr lang="cs-CZ" sz="1800" smtClean="0">
                                    <a:latin typeface="Cambria Math" panose="02040503050406030204" pitchFamily="18" charset="0"/>
                                  </a:rPr>
                                  <m:t>+2</m:t>
                                </m:r>
                              </m:oMath>
                            </m:oMathPara>
                          </a14:m>
                          <a:endParaRPr lang="cs-CZ" sz="1800" b="0" dirty="0" smtClean="0">
                            <a:ea typeface="Cambria Math" panose="020405030504060302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b="1" dirty="0"/>
                        </a:p>
                      </a:txBody>
                      <a:tcPr/>
                    </a:tc>
                  </a:tr>
                  <a:tr h="264040">
                    <a:tc>
                      <a:txBody>
                        <a:bodyPr/>
                        <a:lstStyle/>
                        <a:p>
                          <a:pPr marL="0" indent="0">
                            <a:buNone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800" smtClean="0">
                                    <a:latin typeface="Cambria Math" panose="02040503050406030204" pitchFamily="18" charset="0"/>
                                  </a:rPr>
                                  <m:t>𝑥</m:t>
                                </m:r>
                                <m:r>
                                  <a:rPr lang="cs-CZ" sz="1800" smtClean="0">
                                    <a:latin typeface="Cambria Math" panose="02040503050406030204" pitchFamily="18" charset="0"/>
                                  </a:rPr>
                                  <m:t>−3</m:t>
                                </m:r>
                              </m:oMath>
                            </m:oMathPara>
                          </a14:m>
                          <a:endParaRPr lang="cs-CZ" sz="1800" b="0" dirty="0" smtClean="0">
                            <a:ea typeface="Cambria Math" panose="020405030504060302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b="1" dirty="0"/>
                        </a:p>
                      </a:txBody>
                      <a:tcPr/>
                    </a:tc>
                  </a:tr>
                  <a:tr h="432048">
                    <a:tc>
                      <a:txBody>
                        <a:bodyPr/>
                        <a:lstStyle/>
                        <a:p>
                          <a:pPr marL="0" indent="0">
                            <a:buNone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  <m:r>
                                      <a:rPr lang="cs-CZ" sz="1800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  <m:r>
                                      <a:rPr lang="cs-CZ" sz="1800" smtClean="0">
                                        <a:latin typeface="Cambria Math" panose="02040503050406030204" pitchFamily="18" charset="0"/>
                                      </a:rPr>
                                      <m:t>+2</m:t>
                                    </m:r>
                                  </m:num>
                                  <m:den>
                                    <m:r>
                                      <a:rPr lang="cs-CZ" sz="1800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  <m:r>
                                      <a:rPr lang="cs-CZ" sz="1800" smtClean="0">
                                        <a:latin typeface="Cambria Math" panose="02040503050406030204" pitchFamily="18" charset="0"/>
                                      </a:rPr>
                                      <m:t>−3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b="0" dirty="0" smtClean="0">
                            <a:ea typeface="Cambria Math" panose="020405030504060302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b="1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6" name="Zástupný symbol pro obsah 3"/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2812013730"/>
                  </p:ext>
                </p:extLst>
              </p:nvPr>
            </p:nvGraphicFramePr>
            <p:xfrm>
              <a:off x="683568" y="2348880"/>
              <a:ext cx="7772400" cy="2046097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1943100"/>
                    <a:gridCol w="1943100"/>
                    <a:gridCol w="1943100"/>
                    <a:gridCol w="1943100"/>
                  </a:tblGrid>
                  <a:tr h="707771"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0">
                          <a:blip r:embed="rId3"/>
                          <a:stretch>
                            <a:fillRect l="-100313" t="-862" r="-200627" b="-19224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0">
                          <a:blip r:embed="rId3"/>
                          <a:stretch>
                            <a:fillRect l="-200313" t="-862" r="-100627" b="-19224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0">
                          <a:blip r:embed="rId3"/>
                          <a:stretch>
                            <a:fillRect l="-300313" t="-862" r="-627" b="-192241"/>
                          </a:stretch>
                        </a:blipFill>
                      </a:tcPr>
                    </a:tc>
                  </a:tr>
                  <a:tr h="36576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0">
                          <a:blip r:embed="rId3"/>
                          <a:stretch>
                            <a:fillRect l="-313" t="-195000" r="-300627" b="-271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b="1" dirty="0"/>
                        </a:p>
                      </a:txBody>
                      <a:tcPr/>
                    </a:tc>
                  </a:tr>
                  <a:tr h="36576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0">
                          <a:blip r:embed="rId3"/>
                          <a:stretch>
                            <a:fillRect l="-313" t="-295000" r="-300627" b="-171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b="1" dirty="0"/>
                        </a:p>
                      </a:txBody>
                      <a:tcPr/>
                    </a:tc>
                  </a:tr>
                  <a:tr h="606806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0">
                          <a:blip r:embed="rId3"/>
                          <a:stretch>
                            <a:fillRect l="-313" t="-237000" r="-300627" b="-3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b="1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2458997" y="601582"/>
                <a:ext cx="3744416" cy="90178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+2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−3</m:t>
                          </m:r>
                        </m:den>
                      </m:f>
                      <m:r>
                        <a:rPr lang="cs-CZ" sz="2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&gt;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0</m:t>
                      </m:r>
                    </m:oMath>
                  </m:oMathPara>
                </a14:m>
                <a:endParaRPr lang="cs-CZ" sz="2400" b="0" dirty="0" smtClean="0"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58997" y="601582"/>
                <a:ext cx="3744416" cy="901785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1127965" y="4367482"/>
                <a:ext cx="7054552" cy="75123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 panose="02040503050406030204" pitchFamily="18" charset="0"/>
                        </a:rPr>
                        <m:t>𝐾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cs-CZ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 panose="02040503050406030204" pitchFamily="18" charset="0"/>
                            </a:rPr>
                            <m:t>− </m:t>
                          </m:r>
                          <m:r>
                            <a:rPr lang="cs-CZ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∞, −</m:t>
                          </m:r>
                          <m:f>
                            <m:fPr>
                              <m:ctrlPr>
                                <a:rPr lang="cs-CZ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3</m:t>
                              </m:r>
                            </m:den>
                          </m:f>
                        </m:e>
                      </m:d>
                      <m:r>
                        <a:rPr lang="cs-CZ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∪</m:t>
                      </m:r>
                      <m:d>
                        <m:dPr>
                          <m:ctrlPr>
                            <a:rPr lang="cs-CZ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3, ∞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7965" y="4367482"/>
                <a:ext cx="7054552" cy="751231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5436096" y="384075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99638" y="306392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99638" y="341972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95033" y="3032875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323849" y="3840750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84449" y="3443006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328665" y="3465203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312895" y="3080229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374724" y="3824211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5" name="Tabulka 2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796000553"/>
                  </p:ext>
                </p:extLst>
              </p:nvPr>
            </p:nvGraphicFramePr>
            <p:xfrm>
              <a:off x="4330905" y="2355096"/>
              <a:ext cx="648671" cy="2012385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648671"/>
                  </a:tblGrid>
                  <a:tr h="716172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d>
                                  <m:dPr>
                                    <m:begChr m:val="{"/>
                                    <m:endChr m:val="}"/>
                                    <m:ctrlPr>
                                      <a:rPr lang="cs-CZ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b="1" i="1" smtClean="0"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f>
                                      <m:fPr>
                                        <m:ctrlPr>
                                          <a:rPr lang="cs-CZ" b="1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cs-CZ" b="1" i="1" smtClean="0">
                                            <a:latin typeface="Cambria Math" panose="02040503050406030204" pitchFamily="18" charset="0"/>
                                          </a:rPr>
                                          <m:t>𝟐</m:t>
                                        </m:r>
                                      </m:num>
                                      <m:den>
                                        <m:r>
                                          <a:rPr lang="cs-CZ" b="1" i="1" smtClean="0">
                                            <a:latin typeface="Cambria Math" panose="02040503050406030204" pitchFamily="18" charset="0"/>
                                          </a:rPr>
                                          <m:t>𝟑</m:t>
                                        </m:r>
                                      </m:den>
                                    </m:f>
                                  </m:e>
                                </m:d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</a:tr>
                  <a:tr h="432071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0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432071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-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432071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0</a:t>
                          </a:r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25" name="Tabulka 2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796000553"/>
                  </p:ext>
                </p:extLst>
              </p:nvPr>
            </p:nvGraphicFramePr>
            <p:xfrm>
              <a:off x="4330905" y="2355096"/>
              <a:ext cx="648671" cy="2012385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648671"/>
                  </a:tblGrid>
                  <a:tr h="716172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0">
                          <a:blip r:embed="rId6"/>
                          <a:stretch>
                            <a:fillRect l="-935" t="-847" r="-4673" b="-185593"/>
                          </a:stretch>
                        </a:blipFill>
                      </a:tcPr>
                    </a:tc>
                  </a:tr>
                  <a:tr h="432071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0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432071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-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432071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0</a:t>
                          </a:r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6" name="Tabulka 2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009405128"/>
                  </p:ext>
                </p:extLst>
              </p:nvPr>
            </p:nvGraphicFramePr>
            <p:xfrm>
              <a:off x="6157157" y="2355096"/>
              <a:ext cx="648671" cy="201238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648671"/>
                  </a:tblGrid>
                  <a:tr h="716173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d>
                                  <m:dPr>
                                    <m:begChr m:val="{"/>
                                    <m:endChr m:val="}"/>
                                    <m:ctrlPr>
                                      <a:rPr lang="cs-CZ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b="1" i="1" smtClean="0">
                                        <a:latin typeface="Cambria Math" panose="02040503050406030204" pitchFamily="18" charset="0"/>
                                      </a:rPr>
                                      <m:t>𝟑</m:t>
                                    </m:r>
                                  </m:e>
                                </m:d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</a:tr>
                  <a:tr h="432071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+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432071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0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432071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NŘ</a:t>
                          </a:r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26" name="Tabulka 2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009405128"/>
                  </p:ext>
                </p:extLst>
              </p:nvPr>
            </p:nvGraphicFramePr>
            <p:xfrm>
              <a:off x="6157157" y="2355096"/>
              <a:ext cx="648671" cy="201238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648671"/>
                  </a:tblGrid>
                  <a:tr h="716173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0">
                          <a:blip r:embed="rId7"/>
                          <a:stretch>
                            <a:fillRect l="-1869" t="-847" r="-3738" b="-185593"/>
                          </a:stretch>
                        </a:blipFill>
                      </a:tcPr>
                    </a:tc>
                  </a:tr>
                  <a:tr h="432071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+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432071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0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432071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NŘ</a:t>
                          </a:r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2515561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1" grpId="0" animBg="1"/>
      <p:bldP spid="10" grpId="0" animBg="1"/>
      <p:bldP spid="9" grpId="0" animBg="1"/>
      <p:bldP spid="8" grpId="0" animBg="1"/>
      <p:bldP spid="5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+5)</m:t>
                      </m:r>
                      <m:d>
                        <m:dPr>
                          <m:ctrlPr>
                            <a:rPr lang="cs-CZ" sz="2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28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</m:e>
                      </m:d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83921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 – řešení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85800" y="2121408"/>
                <a:ext cx="7772400" cy="4475944"/>
              </a:xfrm>
            </p:spPr>
            <p:txBody>
              <a:bodyPr>
                <a:normAutofit fontScale="92500"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+5)</m:t>
                      </m:r>
                      <m:d>
                        <m:dPr>
                          <m:ctrlPr>
                            <a:rPr lang="cs-CZ" sz="2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28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</m:e>
                      </m:d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≤0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sz="2800" dirty="0"/>
                  <a:t>Určení nulových bodů: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i="1">
                          <a:latin typeface="Cambria Math" panose="02040503050406030204" pitchFamily="18" charset="0"/>
                        </a:rPr>
                        <m:t>+5 =0</m:t>
                      </m:r>
                    </m:oMath>
                  </m:oMathPara>
                </a14:m>
                <a:endParaRPr lang="cs-CZ" sz="2800" dirty="0" smtClean="0"/>
              </a:p>
              <a:p>
                <a:pPr marL="0" indent="0">
                  <a:buNone/>
                </a:pPr>
                <a:r>
                  <a:rPr lang="cs-CZ" sz="2800" b="0" dirty="0" smtClean="0"/>
                  <a:t>   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=−5</m:t>
                    </m:r>
                  </m:oMath>
                </a14:m>
                <a:endParaRPr lang="cs-CZ" sz="2800" dirty="0" smtClean="0"/>
              </a:p>
              <a:p>
                <a:pPr marL="0" indent="0">
                  <a:buNone/>
                </a:pPr>
                <a:endParaRPr lang="cs-CZ" sz="2800" dirty="0" smtClean="0"/>
              </a:p>
              <a:p>
                <a:pPr marL="0" indent="0">
                  <a:buNone/>
                </a:pPr>
                <a:r>
                  <a:rPr lang="cs-CZ" sz="2800" dirty="0"/>
                  <a:t>Rozdělení číselné </a:t>
                </a:r>
                <a:r>
                  <a:rPr lang="cs-CZ" sz="2800" dirty="0" smtClean="0"/>
                  <a:t>osy                                     na intervaly:</a:t>
                </a:r>
                <a:endParaRPr lang="cs-CZ" sz="2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5800" y="2121408"/>
                <a:ext cx="7772400" cy="4475944"/>
              </a:xfrm>
              <a:blipFill rotWithShape="0">
                <a:blip r:embed="rId2"/>
                <a:stretch>
                  <a:fillRect l="-14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968044" y="3247840"/>
                <a:ext cx="2664296" cy="7838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cs-CZ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8044" y="3247840"/>
                <a:ext cx="2664296" cy="783804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885030" y="4005064"/>
                <a:ext cx="1440160" cy="7838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85030" y="4005064"/>
                <a:ext cx="1440160" cy="783804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Obrázek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3968" y="5158076"/>
            <a:ext cx="3679486" cy="1316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82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vál 16"/>
          <p:cNvSpPr/>
          <p:nvPr/>
        </p:nvSpPr>
        <p:spPr>
          <a:xfrm>
            <a:off x="4947900" y="2460007"/>
            <a:ext cx="1345105" cy="5826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5188405" y="4044183"/>
            <a:ext cx="864096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436096" y="764704"/>
            <a:ext cx="864096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77252606"/>
                  </p:ext>
                </p:extLst>
              </p:nvPr>
            </p:nvGraphicFramePr>
            <p:xfrm>
              <a:off x="769041" y="2348880"/>
              <a:ext cx="7772400" cy="2391410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1943100"/>
                    <a:gridCol w="1943100"/>
                    <a:gridCol w="1943100"/>
                    <a:gridCol w="1943100"/>
                  </a:tblGrid>
                  <a:tr h="370840"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d>
                                  <m:dPr>
                                    <m:ctrlPr>
                                      <a:rPr lang="cs-CZ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smtClean="0">
                                        <a:latin typeface="Cambria Math" panose="02040503050406030204" pitchFamily="18" charset="0"/>
                                      </a:rPr>
                                      <m:t>−∞, −</m:t>
                                    </m:r>
                                    <m:r>
                                      <a:rPr lang="cs-CZ" smtClean="0">
                                        <a:latin typeface="Cambria Math" panose="02040503050406030204" pitchFamily="18" charset="0"/>
                                      </a:rPr>
                                      <m:t>𝟓</m:t>
                                    </m:r>
                                  </m:e>
                                </m:d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d>
                                  <m:dPr>
                                    <m:ctrlPr>
                                      <a:rPr lang="cs-CZ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smtClean="0"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r>
                                      <a:rPr lang="cs-CZ" smtClean="0">
                                        <a:latin typeface="Cambria Math" panose="02040503050406030204" pitchFamily="18" charset="0"/>
                                      </a:rPr>
                                      <m:t>𝟓</m:t>
                                    </m:r>
                                    <m:r>
                                      <a:rPr lang="cs-CZ" smtClean="0">
                                        <a:latin typeface="Cambria Math" panose="02040503050406030204" pitchFamily="18" charset="0"/>
                                      </a:rPr>
                                      <m:t>, </m:t>
                                    </m:r>
                                    <m:f>
                                      <m:fPr>
                                        <m:ctrlPr>
                                          <a:rPr lang="cs-CZ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cs-CZ" smtClean="0">
                                            <a:latin typeface="Cambria Math" panose="02040503050406030204" pitchFamily="18" charset="0"/>
                                          </a:rPr>
                                          <m:t>𝟏</m:t>
                                        </m:r>
                                      </m:num>
                                      <m:den>
                                        <m:r>
                                          <a:rPr lang="cs-CZ" smtClean="0">
                                            <a:latin typeface="Cambria Math" panose="02040503050406030204" pitchFamily="18" charset="0"/>
                                          </a:rPr>
                                          <m:t>𝟐</m:t>
                                        </m:r>
                                      </m:den>
                                    </m:f>
                                  </m:e>
                                </m:d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d>
                                  <m:dPr>
                                    <m:ctrlPr>
                                      <a:rPr lang="cs-CZ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f>
                                      <m:fPr>
                                        <m:ctrlPr>
                                          <a:rPr lang="cs-CZ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cs-CZ" smtClean="0">
                                            <a:latin typeface="Cambria Math" panose="02040503050406030204" pitchFamily="18" charset="0"/>
                                          </a:rPr>
                                          <m:t>𝟏</m:t>
                                        </m:r>
                                      </m:num>
                                      <m:den>
                                        <m:r>
                                          <a:rPr lang="cs-CZ" smtClean="0">
                                            <a:latin typeface="Cambria Math" panose="02040503050406030204" pitchFamily="18" charset="0"/>
                                          </a:rPr>
                                          <m:t>𝟐</m:t>
                                        </m:r>
                                      </m:den>
                                    </m:f>
                                    <m:r>
                                      <a:rPr lang="cs-CZ" smtClean="0">
                                        <a:latin typeface="Cambria Math" panose="02040503050406030204" pitchFamily="18" charset="0"/>
                                      </a:rPr>
                                      <m:t>, ∞</m:t>
                                    </m:r>
                                  </m:e>
                                </m:d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800" smtClean="0">
                                    <a:latin typeface="Cambria Math" panose="02040503050406030204" pitchFamily="18" charset="0"/>
                                  </a:rPr>
                                  <m:t>𝑥</m:t>
                                </m:r>
                                <m:r>
                                  <a:rPr lang="cs-CZ" sz="1800" smtClean="0">
                                    <a:latin typeface="Cambria Math" panose="02040503050406030204" pitchFamily="18" charset="0"/>
                                  </a:rPr>
                                  <m:t>+5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800" smtClean="0">
                                    <a:latin typeface="Cambria Math" panose="02040503050406030204" pitchFamily="18" charset="0"/>
                                  </a:rPr>
                                  <m:t>𝑥</m:t>
                                </m:r>
                                <m:r>
                                  <a:rPr lang="cs-CZ" sz="1800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smtClean="0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sz="1800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800" smtClean="0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cs-CZ" sz="1800" smtClean="0">
                                    <a:latin typeface="Cambria Math" panose="02040503050406030204" pitchFamily="18" charset="0"/>
                                  </a:rPr>
                                  <m:t>𝑥</m:t>
                                </m:r>
                                <m:r>
                                  <a:rPr lang="cs-CZ" sz="1800" smtClean="0">
                                    <a:latin typeface="Cambria Math" panose="02040503050406030204" pitchFamily="18" charset="0"/>
                                  </a:rPr>
                                  <m:t>+5)</m:t>
                                </m:r>
                                <m:d>
                                  <m:dPr>
                                    <m:ctrlPr>
                                      <a:rPr lang="cs-CZ" sz="180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sz="1800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  <m:r>
                                      <a:rPr lang="cs-CZ" sz="1800" smtClean="0"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f>
                                      <m:fPr>
                                        <m:ctrlPr>
                                          <a:rPr lang="cs-CZ" sz="18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cs-CZ" sz="1800" smtClean="0">
                                            <a:latin typeface="Cambria Math" panose="02040503050406030204" pitchFamily="18" charset="0"/>
                                          </a:rPr>
                                          <m:t>1</m:t>
                                        </m:r>
                                      </m:num>
                                      <m:den>
                                        <m:r>
                                          <a:rPr lang="cs-CZ" sz="1800" smtClean="0"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den>
                                    </m:f>
                                  </m:e>
                                </m:d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77252606"/>
                  </p:ext>
                </p:extLst>
              </p:nvPr>
            </p:nvGraphicFramePr>
            <p:xfrm>
              <a:off x="769041" y="2348880"/>
              <a:ext cx="7772400" cy="2391410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1943100"/>
                    <a:gridCol w="1943100"/>
                    <a:gridCol w="1943100"/>
                    <a:gridCol w="1943100"/>
                  </a:tblGrid>
                  <a:tr h="707771"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0">
                          <a:blip r:embed="rId3"/>
                          <a:stretch>
                            <a:fillRect l="-100313" t="-862" r="-200627" b="-24051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0">
                          <a:blip r:embed="rId3"/>
                          <a:stretch>
                            <a:fillRect l="-200313" t="-862" r="-100627" b="-24051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0">
                          <a:blip r:embed="rId3"/>
                          <a:stretch>
                            <a:fillRect l="-300313" t="-862" r="-627" b="-240517"/>
                          </a:stretch>
                        </a:blip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0">
                          <a:blip r:embed="rId3"/>
                          <a:stretch>
                            <a:fillRect l="-313" t="-191803" r="-300627" b="-35737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605028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0">
                          <a:blip r:embed="rId3"/>
                          <a:stretch>
                            <a:fillRect l="-313" t="-178000" r="-300627" b="-118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707771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0">
                          <a:blip r:embed="rId3"/>
                          <a:stretch>
                            <a:fillRect l="-313" t="-239655" r="-300627" b="-172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  <p:sp>
        <p:nvSpPr>
          <p:cNvPr id="5" name="TextovéPole 4"/>
          <p:cNvSpPr txBox="1"/>
          <p:nvPr/>
        </p:nvSpPr>
        <p:spPr>
          <a:xfrm>
            <a:off x="7412033" y="3059668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33337" y="3059668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33337" y="3613666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21569" y="3613666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21569" y="4183553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33337" y="4167664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21569" y="3059668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12033" y="3613666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12033" y="4186190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2699793" y="548680"/>
                <a:ext cx="3816424" cy="106048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+5)</m:t>
                      </m:r>
                      <m:d>
                        <m:dPr>
                          <m:ctrlPr>
                            <a:rPr lang="cs-CZ" sz="2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28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</m:e>
                      </m:d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≤0</m:t>
                      </m:r>
                    </m:oMath>
                  </m:oMathPara>
                </a14:m>
                <a:endParaRPr lang="cs-CZ" dirty="0" smtClean="0"/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3" y="548680"/>
                <a:ext cx="3816424" cy="1060483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1129081" y="4942510"/>
                <a:ext cx="7054552" cy="86850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 panose="02040503050406030204" pitchFamily="18" charset="0"/>
                        </a:rPr>
                        <m:t>𝐾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⟨"/>
                          <m:endChr m:val="⟩"/>
                          <m:ctrlPr>
                            <a:rPr lang="cs-CZ" sz="2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−5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, </m:t>
                          </m:r>
                          <m:f>
                            <m:fPr>
                              <m:ctrlPr>
                                <a:rPr lang="cs-CZ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9081" y="4942510"/>
                <a:ext cx="7054552" cy="868507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550785" y="1741254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Vytvoření tabulky: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1" name="Tabulka 20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277889709"/>
                  </p:ext>
                </p:extLst>
              </p:nvPr>
            </p:nvGraphicFramePr>
            <p:xfrm>
              <a:off x="4266391" y="2348880"/>
              <a:ext cx="648671" cy="2433365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648671"/>
                  </a:tblGrid>
                  <a:tr h="865991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d>
                                  <m:dPr>
                                    <m:begChr m:val="{"/>
                                    <m:endChr m:val="}"/>
                                    <m:ctrlPr>
                                      <a:rPr lang="cs-CZ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b="1" i="1" smtClean="0"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r>
                                      <a:rPr lang="cs-CZ" b="1" i="1" smtClean="0">
                                        <a:latin typeface="Cambria Math" panose="02040503050406030204" pitchFamily="18" charset="0"/>
                                      </a:rPr>
                                      <m:t>𝟓</m:t>
                                    </m:r>
                                  </m:e>
                                </m:d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</a:tr>
                  <a:tr h="522458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0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22458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-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22458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0</a:t>
                          </a:r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21" name="Tabulka 20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277889709"/>
                  </p:ext>
                </p:extLst>
              </p:nvPr>
            </p:nvGraphicFramePr>
            <p:xfrm>
              <a:off x="4266391" y="2348880"/>
              <a:ext cx="648671" cy="2433365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648671"/>
                  </a:tblGrid>
                  <a:tr h="865991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0">
                          <a:blip r:embed="rId6"/>
                          <a:stretch>
                            <a:fillRect l="-926" t="-704" r="-3704" b="-183099"/>
                          </a:stretch>
                        </a:blipFill>
                      </a:tcPr>
                    </a:tc>
                  </a:tr>
                  <a:tr h="522458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0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22458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-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22458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0</a:t>
                          </a:r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2" name="Tabulka 2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46116008"/>
                  </p:ext>
                </p:extLst>
              </p:nvPr>
            </p:nvGraphicFramePr>
            <p:xfrm>
              <a:off x="6371292" y="2282583"/>
              <a:ext cx="648671" cy="2409672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648671"/>
                  </a:tblGrid>
                  <a:tr h="857559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d>
                                  <m:dPr>
                                    <m:begChr m:val="{"/>
                                    <m:endChr m:val="}"/>
                                    <m:ctrlPr>
                                      <a:rPr lang="cs-CZ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f>
                                      <m:fPr>
                                        <m:ctrlPr>
                                          <a:rPr lang="cs-CZ" b="1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cs-CZ" b="1" i="1" smtClean="0">
                                            <a:latin typeface="Cambria Math" panose="02040503050406030204" pitchFamily="18" charset="0"/>
                                          </a:rPr>
                                          <m:t>𝟏</m:t>
                                        </m:r>
                                      </m:num>
                                      <m:den>
                                        <m:r>
                                          <a:rPr lang="cs-CZ" b="1" i="1" smtClean="0">
                                            <a:latin typeface="Cambria Math" panose="02040503050406030204" pitchFamily="18" charset="0"/>
                                          </a:rPr>
                                          <m:t>𝟐</m:t>
                                        </m:r>
                                      </m:den>
                                    </m:f>
                                  </m:e>
                                </m:d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</a:tr>
                  <a:tr h="517371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+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17371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0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17371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0</a:t>
                          </a:r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22" name="Tabulka 2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46116008"/>
                  </p:ext>
                </p:extLst>
              </p:nvPr>
            </p:nvGraphicFramePr>
            <p:xfrm>
              <a:off x="6371292" y="2282583"/>
              <a:ext cx="648671" cy="2409672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648671"/>
                  </a:tblGrid>
                  <a:tr h="857559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0">
                          <a:blip r:embed="rId7"/>
                          <a:stretch>
                            <a:fillRect l="-935" t="-709" r="-3738" b="-182270"/>
                          </a:stretch>
                        </a:blipFill>
                      </a:tcPr>
                    </a:tc>
                  </a:tr>
                  <a:tr h="517371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+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17371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0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17371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0</a:t>
                          </a:r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224535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6" grpId="0" animBg="1"/>
      <p:bldP spid="15" grpId="0" animBg="1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8" grpId="0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Určení nulových bodů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Rozdělení číselné osy na intervaly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Vytvoření tabulky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Doplnění tabulky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Vybrání intervalů, které odpovídají zadání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Určení, zda nulové body jsou součástí řešení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Zapsání řešení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81832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CALDA, Emil. </a:t>
            </a:r>
            <a:r>
              <a:rPr lang="en-US" i="1" dirty="0" err="1"/>
              <a:t>Matematika</a:t>
            </a:r>
            <a:r>
              <a:rPr lang="en-US" i="1" dirty="0"/>
              <a:t> pro </a:t>
            </a:r>
            <a:r>
              <a:rPr lang="en-US" i="1" dirty="0" err="1"/>
              <a:t>netechnické</a:t>
            </a:r>
            <a:r>
              <a:rPr lang="en-US" i="1" dirty="0"/>
              <a:t> </a:t>
            </a:r>
            <a:r>
              <a:rPr lang="en-US" i="1" dirty="0" err="1"/>
              <a:t>obory</a:t>
            </a:r>
            <a:r>
              <a:rPr lang="en-US" i="1" dirty="0"/>
              <a:t> SOŠ a SOU</a:t>
            </a:r>
            <a:r>
              <a:rPr lang="en-US" dirty="0"/>
              <a:t>. 1. </a:t>
            </a:r>
            <a:r>
              <a:rPr lang="en-US" dirty="0" err="1"/>
              <a:t>vyd</a:t>
            </a:r>
            <a:r>
              <a:rPr lang="en-US" dirty="0"/>
              <a:t>. Praha: Prometheus, 1999, 213 s. </a:t>
            </a:r>
            <a:r>
              <a:rPr lang="en-US" dirty="0" err="1"/>
              <a:t>Učebnice</a:t>
            </a:r>
            <a:r>
              <a:rPr lang="en-US" dirty="0"/>
              <a:t> pro </a:t>
            </a:r>
            <a:r>
              <a:rPr lang="en-US" dirty="0" err="1"/>
              <a:t>střední</a:t>
            </a:r>
            <a:r>
              <a:rPr lang="en-US" dirty="0"/>
              <a:t> </a:t>
            </a:r>
            <a:r>
              <a:rPr lang="en-US" dirty="0" err="1"/>
              <a:t>školy</a:t>
            </a:r>
            <a:r>
              <a:rPr lang="en-US" dirty="0"/>
              <a:t> (Prometheus). ISBN 80-719-6020-9</a:t>
            </a:r>
            <a:r>
              <a:rPr lang="en-US" dirty="0" smtClean="0"/>
              <a:t>.</a:t>
            </a:r>
            <a:endParaRPr lang="cs-CZ" dirty="0" smtClean="0"/>
          </a:p>
          <a:p>
            <a:r>
              <a:rPr lang="cs-CZ" dirty="0" smtClean="0"/>
              <a:t>Vlastní archiv autora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1682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Dřevo">
  <a:themeElements>
    <a:clrScheme name="Dřevo">
      <a:dk1>
        <a:sysClr val="windowText" lastClr="000000"/>
      </a:dk1>
      <a:lt1>
        <a:sysClr val="window" lastClr="FFFFFF"/>
      </a:lt1>
      <a:dk2>
        <a:srgbClr val="84ACB6"/>
      </a:dk2>
      <a:lt2>
        <a:srgbClr val="EBE9DD"/>
      </a:lt2>
      <a:accent1>
        <a:srgbClr val="6F8183"/>
      </a:accent1>
      <a:accent2>
        <a:srgbClr val="967E96"/>
      </a:accent2>
      <a:accent3>
        <a:srgbClr val="CCC893"/>
      </a:accent3>
      <a:accent4>
        <a:srgbClr val="A54D74"/>
      </a:accent4>
      <a:accent5>
        <a:srgbClr val="949C6B"/>
      </a:accent5>
      <a:accent6>
        <a:srgbClr val="766A50"/>
      </a:accent6>
      <a:hlink>
        <a:srgbClr val="CC6600"/>
      </a:hlink>
      <a:folHlink>
        <a:srgbClr val="777777"/>
      </a:folHlink>
    </a:clrScheme>
    <a:fontScheme name="Dřevo">
      <a:majorFont>
        <a:latin typeface="Century Gothic" panose="020B0502020202020204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man Old Style" panose="02050604050505020204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Dřevo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8E89CD47-BF55-4DDE-B823-2283AA7E7695}"/>
    </a:ext>
  </a:extLst>
</a:theme>
</file>

<file path=ppt/theme/theme3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341</Words>
  <Application>Microsoft Office PowerPoint</Application>
  <PresentationFormat>Předvádění na obrazovce (4:3)</PresentationFormat>
  <Paragraphs>131</Paragraphs>
  <Slides>13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21" baseType="lpstr">
      <vt:lpstr>Arial</vt:lpstr>
      <vt:lpstr>Bookman Old Style</vt:lpstr>
      <vt:lpstr>Calibri</vt:lpstr>
      <vt:lpstr>Cambria Math</vt:lpstr>
      <vt:lpstr>Century Gothic</vt:lpstr>
      <vt:lpstr>Wingdings</vt:lpstr>
      <vt:lpstr>Výchozí návrh</vt:lpstr>
      <vt:lpstr>Dřevo</vt:lpstr>
      <vt:lpstr>Prezentace aplikace PowerPoint</vt:lpstr>
      <vt:lpstr>Prezentace aplikace PowerPoint</vt:lpstr>
      <vt:lpstr>Součinový a podílový tvar nerovnic</vt:lpstr>
      <vt:lpstr>Vzorový příklad</vt:lpstr>
      <vt:lpstr>Vzorový příklad – řešení  1. způsob</vt:lpstr>
      <vt:lpstr>Prezentace aplikace PowerPoint</vt:lpstr>
      <vt:lpstr>Vzorový příklad – řešení  2. způsob</vt:lpstr>
      <vt:lpstr>Prezentace aplikace PowerPoint</vt:lpstr>
      <vt:lpstr>Vzorový příklad</vt:lpstr>
      <vt:lpstr>Vzorový příklad – řešení</vt:lpstr>
      <vt:lpstr>Prezentace aplikace PowerPoint</vt:lpstr>
      <vt:lpstr>Postup</vt:lpstr>
      <vt:lpstr>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Procenta, poměr, úměra, trojčlenka</dc:title>
  <dc:creator>roxtídy</dc:creator>
  <cp:lastModifiedBy>Admin</cp:lastModifiedBy>
  <cp:revision>25</cp:revision>
  <dcterms:created xsi:type="dcterms:W3CDTF">2012-12-13T12:49:30Z</dcterms:created>
  <dcterms:modified xsi:type="dcterms:W3CDTF">2014-08-26T21:34:41Z</dcterms:modified>
</cp:coreProperties>
</file>