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183" r:id="rId1"/>
  </p:sldMasterIdLst>
  <p:notesMasterIdLst>
    <p:notesMasterId r:id="rId19"/>
  </p:notesMasterIdLst>
  <p:sldIdLst>
    <p:sldId id="283" r:id="rId2"/>
    <p:sldId id="284" r:id="rId3"/>
    <p:sldId id="256" r:id="rId4"/>
    <p:sldId id="285" r:id="rId5"/>
    <p:sldId id="294" r:id="rId6"/>
    <p:sldId id="286" r:id="rId7"/>
    <p:sldId id="290" r:id="rId8"/>
    <p:sldId id="287" r:id="rId9"/>
    <p:sldId id="288" r:id="rId10"/>
    <p:sldId id="298" r:id="rId11"/>
    <p:sldId id="289" r:id="rId12"/>
    <p:sldId id="299" r:id="rId13"/>
    <p:sldId id="297" r:id="rId14"/>
    <p:sldId id="291" r:id="rId15"/>
    <p:sldId id="292" r:id="rId16"/>
    <p:sldId id="293" r:id="rId17"/>
    <p:sldId id="296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0DA513-27F2-46F7-8D8D-68C9B1224A42}" type="datetimeFigureOut">
              <a:rPr lang="cs-CZ" smtClean="0"/>
              <a:t>30.6.2014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46AF32-82E6-40AF-917C-97669C1CBA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009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59976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Lze je ovlivnit – některé lépe, jiné</a:t>
            </a:r>
            <a:r>
              <a:rPr lang="cs-CZ" baseline="0" dirty="0" smtClean="0"/>
              <a:t> hůře.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46AF32-82E6-40AF-917C-97669C1CBAC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19407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dirty="0" smtClean="0"/>
              <a:t>Ochrana spotřebitelů – např. záruční doba, reklamace, omezování reklamy</a:t>
            </a:r>
          </a:p>
          <a:p>
            <a:r>
              <a:rPr lang="cs-CZ" sz="1200" dirty="0" smtClean="0"/>
              <a:t>Pravidla</a:t>
            </a:r>
            <a:r>
              <a:rPr lang="cs-CZ" sz="1200" baseline="0" dirty="0" smtClean="0"/>
              <a:t> v podnikání – zákon o obchodních korporacích od roku 2014, do roku 2013 obchodní zákoník; zákon na ochranu hospodářské soutěže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46AF32-82E6-40AF-917C-97669C1CBAC0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66218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0640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92301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80666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7013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35419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1735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2261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93500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4355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4301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082116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9050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951337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38912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93293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52175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89265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84" r:id="rId1"/>
    <p:sldLayoutId id="2147484185" r:id="rId2"/>
    <p:sldLayoutId id="2147484186" r:id="rId3"/>
    <p:sldLayoutId id="2147484187" r:id="rId4"/>
    <p:sldLayoutId id="2147484188" r:id="rId5"/>
    <p:sldLayoutId id="2147484189" r:id="rId6"/>
    <p:sldLayoutId id="2147484190" r:id="rId7"/>
    <p:sldLayoutId id="2147484191" r:id="rId8"/>
    <p:sldLayoutId id="2147484192" r:id="rId9"/>
    <p:sldLayoutId id="2147484193" r:id="rId10"/>
    <p:sldLayoutId id="2147484194" r:id="rId11"/>
    <p:sldLayoutId id="2147484195" r:id="rId12"/>
    <p:sldLayoutId id="2147484196" r:id="rId13"/>
    <p:sldLayoutId id="2147484197" r:id="rId14"/>
    <p:sldLayoutId id="2147484198" r:id="rId15"/>
    <p:sldLayoutId id="214748419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1300" y="212903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17550" y="6105354"/>
            <a:ext cx="10731500" cy="365125"/>
          </a:xfrm>
        </p:spPr>
        <p:txBody>
          <a:bodyPr/>
          <a:lstStyle/>
          <a:p>
            <a:pPr algn="ctr"/>
            <a:r>
              <a:rPr lang="cs-CZ" sz="1600" dirty="0">
                <a:solidFill>
                  <a:schemeClr val="tx1"/>
                </a:solidFill>
              </a:rPr>
              <a:t>Střední škola  a Vyšší odborná škola cestovního ruchu, </a:t>
            </a:r>
            <a:r>
              <a:rPr lang="cs-CZ" sz="1600" dirty="0" smtClean="0">
                <a:solidFill>
                  <a:schemeClr val="tx1"/>
                </a:solidFill>
              </a:rPr>
              <a:t>Senovážné </a:t>
            </a:r>
            <a:r>
              <a:rPr lang="cs-CZ" sz="1600" dirty="0">
                <a:solidFill>
                  <a:schemeClr val="tx1"/>
                </a:solidFill>
              </a:rPr>
              <a:t>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319814"/>
              </p:ext>
            </p:extLst>
          </p:nvPr>
        </p:nvGraphicFramePr>
        <p:xfrm>
          <a:off x="1221284" y="2385002"/>
          <a:ext cx="10096501" cy="34724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25170"/>
                <a:gridCol w="7271331"/>
              </a:tblGrid>
              <a:tr h="4386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DUM 3 – 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Marketingové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prostředí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800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Ing. Gabriela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Bendová </a:t>
                      </a:r>
                      <a:r>
                        <a:rPr lang="cs-CZ" sz="2000" baseline="0" dirty="0" err="1" smtClean="0">
                          <a:solidFill>
                            <a:schemeClr val="tx1"/>
                          </a:solidFill>
                        </a:rPr>
                        <a:t>Karpytová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small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8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Marketing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 ročník, maturitní obor Hotelnictví a turismus</a:t>
                      </a:r>
                      <a:endParaRPr lang="cs-CZ" sz="2000" dirty="0" smtClean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Září 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2013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165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728870"/>
            <a:ext cx="8552622" cy="568463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b="1" dirty="0">
                <a:solidFill>
                  <a:schemeClr val="accent1"/>
                </a:solidFill>
              </a:rPr>
              <a:t>Anotac</a:t>
            </a:r>
            <a:r>
              <a:rPr lang="cs-CZ" sz="2800" b="1" dirty="0">
                <a:solidFill>
                  <a:schemeClr val="accent1"/>
                </a:solidFill>
              </a:rPr>
              <a:t>e:</a:t>
            </a:r>
          </a:p>
          <a:p>
            <a:pPr>
              <a:buNone/>
            </a:pPr>
            <a:r>
              <a:rPr lang="cs-CZ" sz="2800" dirty="0"/>
              <a:t>	Tento digitální učební materiál </a:t>
            </a:r>
            <a:r>
              <a:rPr lang="cs-CZ" sz="2800" dirty="0" smtClean="0"/>
              <a:t>slouží k získání základních znalostí v oblasti marketingové prostředí – vnitřního a vnějšího</a:t>
            </a:r>
            <a:r>
              <a:rPr lang="cs-CZ" sz="2800" dirty="0" smtClean="0"/>
              <a:t>. K prezentaci je vhodné poskytnout doplňující komentář.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b="1" dirty="0">
                <a:solidFill>
                  <a:schemeClr val="accent1"/>
                </a:solidFill>
              </a:rPr>
              <a:t>Metodické </a:t>
            </a:r>
            <a:r>
              <a:rPr lang="cs-CZ" sz="2800" b="1" dirty="0">
                <a:solidFill>
                  <a:schemeClr val="accent1"/>
                </a:solidFill>
              </a:rPr>
              <a:t>pokyny:</a:t>
            </a:r>
          </a:p>
          <a:p>
            <a:pPr>
              <a:buNone/>
            </a:pPr>
            <a:r>
              <a:rPr lang="cs-CZ" sz="2800" dirty="0"/>
              <a:t>	Materiál je vytvořen jako prezentace v programu MS PowerPoint. Pro jeho využití je potřeba mít k dispozici počítač nebo notebook, dataprojektor, promítací plochu a příslušné programové vybavení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062959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000" dirty="0" smtClean="0"/>
              <a:t>MARKETINGOVÉ PROSTŘEDÍ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205797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Marketingové 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Vnitřní </a:t>
            </a:r>
            <a:r>
              <a:rPr lang="cs-CZ" sz="3200" dirty="0" smtClean="0"/>
              <a:t>prostředí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Vnější </a:t>
            </a:r>
            <a:r>
              <a:rPr lang="cs-CZ" sz="3200" dirty="0" smtClean="0"/>
              <a:t>prostředí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107282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VNITŘNÍ </a:t>
            </a:r>
            <a:r>
              <a:rPr lang="cs-CZ" dirty="0" smtClean="0"/>
              <a:t>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4128" y="1981199"/>
            <a:ext cx="9392081" cy="4618383"/>
          </a:xfrm>
        </p:spPr>
        <p:txBody>
          <a:bodyPr>
            <a:normAutofit fontScale="92500" lnSpcReduction="20000"/>
          </a:bodyPr>
          <a:lstStyle/>
          <a:p>
            <a:pPr lvl="0">
              <a:buFont typeface="Wingdings" panose="05000000000000000000" pitchFamily="2" charset="2"/>
              <a:buChar char="Ø"/>
            </a:pPr>
            <a:r>
              <a:rPr lang="cs-CZ" sz="2900" dirty="0" smtClean="0"/>
              <a:t>Vlivy </a:t>
            </a:r>
            <a:r>
              <a:rPr lang="cs-CZ" sz="2900" dirty="0"/>
              <a:t>uvnitř podniku, které bezprostředně ovlivňují možnost podniku realizovat svou hlavní funkci (uspokojovat potřeby </a:t>
            </a:r>
            <a:r>
              <a:rPr lang="cs-CZ" sz="2900" dirty="0" smtClean="0"/>
              <a:t>zákazníků) - lze je ovlivnit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2900" dirty="0" smtClean="0"/>
              <a:t>Vnitřní vlivy:</a:t>
            </a:r>
            <a:endParaRPr lang="cs-CZ" sz="2900" dirty="0"/>
          </a:p>
          <a:p>
            <a:pPr marL="1017270" lvl="3" indent="-514350">
              <a:buFont typeface="+mj-lt"/>
              <a:buAutoNum type="arabicPeriod"/>
            </a:pPr>
            <a:r>
              <a:rPr lang="cs-CZ" sz="2100" dirty="0" smtClean="0"/>
              <a:t>organizace </a:t>
            </a:r>
            <a:r>
              <a:rPr lang="cs-CZ" sz="2100" dirty="0"/>
              <a:t>a řízení</a:t>
            </a:r>
          </a:p>
          <a:p>
            <a:pPr marL="1017270" lvl="3" indent="-514350">
              <a:buFont typeface="+mj-lt"/>
              <a:buAutoNum type="arabicPeriod"/>
            </a:pPr>
            <a:r>
              <a:rPr lang="cs-CZ" sz="2100" dirty="0"/>
              <a:t>vybavenost podniku</a:t>
            </a:r>
          </a:p>
          <a:p>
            <a:pPr marL="1017270" lvl="3" indent="-514350">
              <a:buFont typeface="+mj-lt"/>
              <a:buAutoNum type="arabicPeriod"/>
            </a:pPr>
            <a:r>
              <a:rPr lang="cs-CZ" sz="2100" dirty="0"/>
              <a:t>finanční situace</a:t>
            </a:r>
          </a:p>
          <a:p>
            <a:pPr marL="1017270" lvl="3" indent="-514350">
              <a:buFont typeface="+mj-lt"/>
              <a:buAutoNum type="arabicPeriod"/>
            </a:pPr>
            <a:r>
              <a:rPr lang="cs-CZ" sz="2100" dirty="0"/>
              <a:t>vnitřní konkurence </a:t>
            </a:r>
          </a:p>
          <a:p>
            <a:pPr marL="1017270" lvl="3" indent="-514350">
              <a:buFont typeface="+mj-lt"/>
              <a:buAutoNum type="arabicPeriod"/>
            </a:pPr>
            <a:r>
              <a:rPr lang="cs-CZ" sz="2100" dirty="0"/>
              <a:t>technický rozvoj</a:t>
            </a:r>
          </a:p>
          <a:p>
            <a:pPr marL="1017270" lvl="3" indent="-514350">
              <a:buFont typeface="+mj-lt"/>
              <a:buAutoNum type="arabicPeriod"/>
            </a:pPr>
            <a:r>
              <a:rPr lang="cs-CZ" sz="2100" dirty="0"/>
              <a:t>lidské zdroje</a:t>
            </a:r>
          </a:p>
          <a:p>
            <a:pPr marL="1017270" lvl="3" indent="-514350">
              <a:buFont typeface="+mj-lt"/>
              <a:buAutoNum type="arabicPeriod"/>
            </a:pPr>
            <a:r>
              <a:rPr lang="cs-CZ" sz="2100" dirty="0"/>
              <a:t>umístění podniku</a:t>
            </a:r>
          </a:p>
          <a:p>
            <a:pPr marL="1017270" lvl="3" indent="-514350">
              <a:buFont typeface="+mj-lt"/>
              <a:buAutoNum type="arabicPeriod"/>
            </a:pPr>
            <a:r>
              <a:rPr lang="cs-CZ" sz="2100" dirty="0"/>
              <a:t>image podniku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52859" y="3638454"/>
            <a:ext cx="41148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ovlivnitelné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malé ovlivnitelné</a:t>
            </a:r>
            <a:endParaRPr lang="cs-CZ" sz="2000" dirty="0"/>
          </a:p>
        </p:txBody>
      </p:sp>
      <p:sp>
        <p:nvSpPr>
          <p:cNvPr id="5" name="Obousměrná svislá šipka 4"/>
          <p:cNvSpPr/>
          <p:nvPr/>
        </p:nvSpPr>
        <p:spPr>
          <a:xfrm>
            <a:off x="4832470" y="3576430"/>
            <a:ext cx="533400" cy="2678595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2970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VNĚJŠÍ </a:t>
            </a:r>
            <a:r>
              <a:rPr lang="cs-CZ" dirty="0" smtClean="0"/>
              <a:t>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Wingdings" panose="05000000000000000000" pitchFamily="2" charset="2"/>
              <a:buChar char="Ø"/>
            </a:pPr>
            <a:r>
              <a:rPr lang="cs-CZ" sz="3200" dirty="0"/>
              <a:t>V</a:t>
            </a:r>
            <a:r>
              <a:rPr lang="cs-CZ" sz="3200" dirty="0" smtClean="0"/>
              <a:t>livy </a:t>
            </a:r>
            <a:r>
              <a:rPr lang="cs-CZ" sz="3200" dirty="0"/>
              <a:t>mimo podnik, které jsou prakticky neovlivnitelné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200" dirty="0" smtClean="0"/>
              <a:t>Vlivy </a:t>
            </a:r>
            <a:r>
              <a:rPr lang="cs-CZ" sz="3200" dirty="0" smtClean="0"/>
              <a:t>přicházející z: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cs-CZ" sz="2800" i="1" u="sng" dirty="0" smtClean="0"/>
              <a:t>mikroprostředí</a:t>
            </a:r>
            <a:r>
              <a:rPr lang="cs-CZ" sz="2800" dirty="0" smtClean="0"/>
              <a:t> </a:t>
            </a:r>
            <a:r>
              <a:rPr lang="cs-CZ" sz="2800" dirty="0" smtClean="0"/>
              <a:t>– l</a:t>
            </a:r>
            <a:r>
              <a:rPr lang="cs-CZ" sz="2800" dirty="0" smtClean="0"/>
              <a:t>ze </a:t>
            </a:r>
            <a:r>
              <a:rPr lang="cs-CZ" sz="2800" dirty="0"/>
              <a:t>je částečně </a:t>
            </a:r>
            <a:r>
              <a:rPr lang="cs-CZ" sz="2800" dirty="0" smtClean="0"/>
              <a:t>ovlivnit</a:t>
            </a:r>
            <a:endParaRPr lang="cs-CZ" sz="2800" dirty="0" smtClean="0"/>
          </a:p>
          <a:p>
            <a:pPr lvl="2">
              <a:buFont typeface="Wingdings" panose="05000000000000000000" pitchFamily="2" charset="2"/>
              <a:buChar char="Ø"/>
            </a:pPr>
            <a:r>
              <a:rPr lang="cs-CZ" sz="2800" i="1" u="sng" dirty="0" smtClean="0"/>
              <a:t>makroprostředí</a:t>
            </a:r>
            <a:r>
              <a:rPr lang="cs-CZ" sz="2800" dirty="0" smtClean="0"/>
              <a:t> </a:t>
            </a:r>
            <a:r>
              <a:rPr lang="cs-CZ" sz="2800" dirty="0" smtClean="0"/>
              <a:t>– nelze je ovlivnit</a:t>
            </a:r>
            <a:r>
              <a:rPr lang="cs-CZ" sz="2800" dirty="0"/>
              <a:t>, podnik </a:t>
            </a:r>
            <a:r>
              <a:rPr lang="cs-CZ" sz="2800" dirty="0" smtClean="0"/>
              <a:t>musí tyto vlivy včas </a:t>
            </a:r>
            <a:r>
              <a:rPr lang="cs-CZ" sz="2800" dirty="0"/>
              <a:t>rozpoznat a přizpůsobit se </a:t>
            </a:r>
            <a:r>
              <a:rPr lang="cs-CZ" sz="2800" dirty="0" smtClean="0"/>
              <a:t>jim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69829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MIKROPROSTŘEDÍ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sz="3200" dirty="0" smtClean="0"/>
              <a:t>Partneři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200" dirty="0" smtClean="0"/>
              <a:t>Zákazníci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200" dirty="0" smtClean="0"/>
              <a:t>Konkurence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200" dirty="0" smtClean="0"/>
              <a:t>Veřejnost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4457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510747"/>
            <a:ext cx="8596668" cy="4530615"/>
          </a:xfrm>
        </p:spPr>
        <p:txBody>
          <a:bodyPr>
            <a:norm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1"/>
                </a:solidFill>
              </a:rPr>
              <a:t>Partneři</a:t>
            </a:r>
            <a:r>
              <a:rPr lang="cs-CZ" sz="2800" dirty="0" smtClean="0">
                <a:solidFill>
                  <a:schemeClr val="accent1"/>
                </a:solidFill>
              </a:rPr>
              <a:t> </a:t>
            </a:r>
            <a:r>
              <a:rPr lang="cs-CZ" sz="2800" dirty="0" smtClean="0"/>
              <a:t>= </a:t>
            </a:r>
            <a:r>
              <a:rPr lang="cs-CZ" sz="2800" dirty="0"/>
              <a:t>dodavatelé, marketingový zprostředkovatelé (společnosti, které pomáhají financovat, prodávat, propagovat a distribuovat </a:t>
            </a:r>
            <a:r>
              <a:rPr lang="cs-CZ" sz="2800" dirty="0" smtClean="0"/>
              <a:t>výrobek – distributoři</a:t>
            </a:r>
            <a:r>
              <a:rPr lang="cs-CZ" sz="2800" dirty="0"/>
              <a:t>, marketingové agentury </a:t>
            </a:r>
            <a:r>
              <a:rPr lang="cs-CZ" sz="2800" dirty="0" smtClean="0"/>
              <a:t>a </a:t>
            </a:r>
            <a:r>
              <a:rPr lang="cs-CZ" sz="2800" dirty="0"/>
              <a:t>finanční společnosti </a:t>
            </a:r>
            <a:r>
              <a:rPr lang="cs-CZ" sz="2800" dirty="0" smtClean="0"/>
              <a:t>jako jsou banky</a:t>
            </a:r>
            <a:r>
              <a:rPr lang="cs-CZ" sz="2800" dirty="0"/>
              <a:t>, </a:t>
            </a:r>
            <a:r>
              <a:rPr lang="cs-CZ" sz="2800" dirty="0" smtClean="0"/>
              <a:t>pojišťovny a </a:t>
            </a:r>
            <a:r>
              <a:rPr lang="cs-CZ" sz="2800" dirty="0"/>
              <a:t>úvěrové společnosti</a:t>
            </a:r>
            <a:r>
              <a:rPr lang="cs-CZ" sz="2800" dirty="0" smtClean="0"/>
              <a:t>)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1"/>
                </a:solidFill>
              </a:rPr>
              <a:t>Zákazníci</a:t>
            </a:r>
            <a:r>
              <a:rPr lang="cs-CZ" sz="2800" dirty="0" smtClean="0"/>
              <a:t> </a:t>
            </a:r>
            <a:r>
              <a:rPr lang="cs-CZ" sz="2800" dirty="0"/>
              <a:t>= koneční spotřebitelé (zákazníci), obchodní </a:t>
            </a:r>
            <a:r>
              <a:rPr lang="cs-CZ" sz="2800" dirty="0" smtClean="0"/>
              <a:t>a </a:t>
            </a:r>
            <a:r>
              <a:rPr lang="cs-CZ" sz="2800" dirty="0"/>
              <a:t>jiné organizace na </a:t>
            </a:r>
            <a:r>
              <a:rPr lang="cs-CZ" sz="2800" dirty="0" smtClean="0"/>
              <a:t>marketingových </a:t>
            </a:r>
            <a:r>
              <a:rPr lang="cs-CZ" sz="2800" dirty="0"/>
              <a:t>cestách (např. velkoobchody)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875617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4129" y="1099930"/>
            <a:ext cx="7682550" cy="5209430"/>
          </a:xfrm>
        </p:spPr>
        <p:txBody>
          <a:bodyPr>
            <a:normAutofit/>
          </a:bodyPr>
          <a:lstStyle/>
          <a:p>
            <a:pPr marL="514350" lvl="0" indent="-514350">
              <a:buFont typeface="+mj-lt"/>
              <a:buAutoNum type="arabicPeriod" startAt="3"/>
            </a:pPr>
            <a:r>
              <a:rPr lang="cs-CZ" sz="2800" b="1" dirty="0" smtClean="0">
                <a:solidFill>
                  <a:schemeClr val="accent1"/>
                </a:solidFill>
              </a:rPr>
              <a:t>Konkurence</a:t>
            </a:r>
          </a:p>
          <a:p>
            <a:pPr marL="688086" lvl="1" indent="-514350">
              <a:buFont typeface="Wingdings" panose="05000000000000000000" pitchFamily="2" charset="2"/>
              <a:buChar char="Ø"/>
            </a:pPr>
            <a:r>
              <a:rPr lang="cs-CZ" sz="2400" dirty="0" smtClean="0"/>
              <a:t>pod </a:t>
            </a:r>
            <a:r>
              <a:rPr lang="cs-CZ" sz="2400" dirty="0"/>
              <a:t>tlakem konkurence podniky usilují o snížení svých nákladů a snaží se zdokonalovat své </a:t>
            </a:r>
            <a:r>
              <a:rPr lang="cs-CZ" sz="2400" dirty="0" smtClean="0"/>
              <a:t>výrobky</a:t>
            </a:r>
          </a:p>
          <a:p>
            <a:pPr marL="688086" lvl="1" indent="-514350">
              <a:buFont typeface="Wingdings" panose="05000000000000000000" pitchFamily="2" charset="2"/>
              <a:buChar char="Ø"/>
            </a:pPr>
            <a:r>
              <a:rPr lang="cs-CZ" sz="2400" i="1" u="sng" dirty="0" smtClean="0"/>
              <a:t>zdrojem </a:t>
            </a:r>
            <a:r>
              <a:rPr lang="cs-CZ" sz="2400" i="1" u="sng" dirty="0"/>
              <a:t>informací o konkurenci</a:t>
            </a:r>
            <a:r>
              <a:rPr lang="cs-CZ" sz="2400" dirty="0"/>
              <a:t> </a:t>
            </a:r>
            <a:r>
              <a:rPr lang="cs-CZ" sz="2400" dirty="0" smtClean="0"/>
              <a:t>jsou:</a:t>
            </a:r>
          </a:p>
          <a:p>
            <a:pPr marL="1088136" lvl="2" indent="-514350">
              <a:buFont typeface="Wingdings" panose="05000000000000000000" pitchFamily="2" charset="2"/>
              <a:buChar char="Ø"/>
            </a:pPr>
            <a:r>
              <a:rPr lang="cs-CZ" sz="2200" dirty="0" smtClean="0"/>
              <a:t>zákazníci </a:t>
            </a:r>
            <a:r>
              <a:rPr lang="cs-CZ" sz="2200" dirty="0"/>
              <a:t>konkurence (osobní dotazování), </a:t>
            </a:r>
            <a:endParaRPr lang="cs-CZ" sz="2200" dirty="0" smtClean="0"/>
          </a:p>
          <a:p>
            <a:pPr marL="1088136" lvl="2" indent="-514350">
              <a:buFont typeface="Wingdings" panose="05000000000000000000" pitchFamily="2" charset="2"/>
              <a:buChar char="Ø"/>
            </a:pPr>
            <a:r>
              <a:rPr lang="cs-CZ" sz="2200" dirty="0" smtClean="0"/>
              <a:t>veřejnost </a:t>
            </a:r>
            <a:r>
              <a:rPr lang="cs-CZ" sz="2200" dirty="0"/>
              <a:t>(výzkum</a:t>
            </a:r>
            <a:r>
              <a:rPr lang="cs-CZ" sz="2200" dirty="0" smtClean="0"/>
              <a:t>)</a:t>
            </a:r>
          </a:p>
          <a:p>
            <a:pPr marL="1088136" lvl="2" indent="-514350">
              <a:buFont typeface="Wingdings" panose="05000000000000000000" pitchFamily="2" charset="2"/>
              <a:buChar char="Ø"/>
            </a:pPr>
            <a:r>
              <a:rPr lang="cs-CZ" sz="2200" dirty="0" smtClean="0"/>
              <a:t>informace </a:t>
            </a:r>
            <a:r>
              <a:rPr lang="cs-CZ" sz="2200" dirty="0"/>
              <a:t>poskytované konkurencí na veletrzích a výstavách, na internetu apod. </a:t>
            </a:r>
            <a:endParaRPr lang="cs-CZ" sz="2200" dirty="0" smtClean="0"/>
          </a:p>
          <a:p>
            <a:pPr marL="1088136" lvl="2" indent="-514350">
              <a:buFont typeface="Wingdings" panose="05000000000000000000" pitchFamily="2" charset="2"/>
              <a:buChar char="Ø"/>
            </a:pPr>
            <a:r>
              <a:rPr lang="cs-CZ" sz="2200" dirty="0" smtClean="0"/>
              <a:t>tzv. </a:t>
            </a:r>
            <a:r>
              <a:rPr lang="cs-CZ" sz="2200" b="1" dirty="0" err="1">
                <a:solidFill>
                  <a:schemeClr val="accent2"/>
                </a:solidFill>
              </a:rPr>
              <a:t>mystery</a:t>
            </a:r>
            <a:r>
              <a:rPr lang="cs-CZ" sz="2200" b="1" dirty="0">
                <a:solidFill>
                  <a:schemeClr val="accent2"/>
                </a:solidFill>
              </a:rPr>
              <a:t> shopping </a:t>
            </a:r>
            <a:r>
              <a:rPr lang="cs-CZ" sz="2200" dirty="0" smtClean="0"/>
              <a:t>= </a:t>
            </a:r>
            <a:r>
              <a:rPr lang="cs-CZ" sz="2200" dirty="0" smtClean="0"/>
              <a:t>předstíraný </a:t>
            </a:r>
            <a:r>
              <a:rPr lang="cs-CZ" sz="2200" dirty="0"/>
              <a:t>nákup, speciální zaměstnanci podniku vystupují jako fiktivní zákazníci u </a:t>
            </a:r>
            <a:r>
              <a:rPr lang="cs-CZ" sz="2200" dirty="0" smtClean="0"/>
              <a:t>konkurence</a:t>
            </a:r>
            <a:endParaRPr lang="cs-CZ" sz="2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98629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8086" lvl="1" indent="-514350">
              <a:buFont typeface="Wingdings" panose="05000000000000000000" pitchFamily="2" charset="2"/>
              <a:buChar char="Ø"/>
            </a:pPr>
            <a:r>
              <a:rPr lang="cs-CZ" sz="2400" i="1" u="sng" dirty="0"/>
              <a:t>2 druhy konkurence</a:t>
            </a:r>
            <a:r>
              <a:rPr lang="cs-CZ" sz="2400" dirty="0"/>
              <a:t>:</a:t>
            </a:r>
          </a:p>
          <a:p>
            <a:pPr lvl="2"/>
            <a:r>
              <a:rPr lang="cs-CZ" sz="2600" b="1" dirty="0"/>
              <a:t>komoditní konkurence</a:t>
            </a:r>
            <a:r>
              <a:rPr lang="cs-CZ" sz="2600" dirty="0"/>
              <a:t> = konkurence mezi výrobci vyrábějící stejný druh produktů – konkurují si cenou a platebními podmínkami</a:t>
            </a:r>
          </a:p>
          <a:p>
            <a:pPr lvl="2"/>
            <a:r>
              <a:rPr lang="cs-CZ" sz="2600" b="1" dirty="0"/>
              <a:t>substituční konkurence</a:t>
            </a:r>
            <a:r>
              <a:rPr lang="cs-CZ" sz="2600" dirty="0"/>
              <a:t> = konkurence mezi výrobci vyrábějící různé produkty, které ale slouží stejnému účelu (např. ruční pila X elektrická pila)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846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4129" y="583096"/>
            <a:ext cx="7788568" cy="5919303"/>
          </a:xfrm>
        </p:spPr>
        <p:txBody>
          <a:bodyPr>
            <a:normAutofit/>
          </a:bodyPr>
          <a:lstStyle/>
          <a:p>
            <a:pPr marL="457200" lvl="0" indent="-457200">
              <a:buFont typeface="+mj-lt"/>
              <a:buAutoNum type="arabicPeriod" startAt="4"/>
            </a:pPr>
            <a:r>
              <a:rPr lang="cs-CZ" sz="3200" b="1" dirty="0">
                <a:solidFill>
                  <a:schemeClr val="accent1"/>
                </a:solidFill>
              </a:rPr>
              <a:t>V</a:t>
            </a:r>
            <a:r>
              <a:rPr lang="cs-CZ" sz="3200" b="1" dirty="0" smtClean="0">
                <a:solidFill>
                  <a:schemeClr val="accent1"/>
                </a:solidFill>
              </a:rPr>
              <a:t>eřejnost</a:t>
            </a:r>
            <a:endParaRPr lang="cs-CZ" sz="3200" dirty="0">
              <a:solidFill>
                <a:schemeClr val="accent1"/>
              </a:solidFill>
            </a:endParaRPr>
          </a:p>
          <a:p>
            <a:pPr lvl="1"/>
            <a:r>
              <a:rPr lang="cs-CZ" sz="2400" i="1" u="sng" dirty="0"/>
              <a:t>místní komunita</a:t>
            </a:r>
            <a:r>
              <a:rPr lang="cs-CZ" sz="2400" dirty="0"/>
              <a:t> = obyvatelstvo, organizace a úřady v okolí podniku (podnik nesmí své okolí poškozovat – </a:t>
            </a:r>
            <a:r>
              <a:rPr lang="cs-CZ" sz="2400" dirty="0" smtClean="0"/>
              <a:t>nesmí </a:t>
            </a:r>
            <a:r>
              <a:rPr lang="cs-CZ" sz="2400" dirty="0"/>
              <a:t>znečišťovat životní prostředí, výroba nesmí být příliš hlasitá ...)</a:t>
            </a:r>
          </a:p>
          <a:p>
            <a:pPr lvl="1"/>
            <a:r>
              <a:rPr lang="cs-CZ" sz="2400" i="1" u="sng" dirty="0"/>
              <a:t>zájmové skupiny</a:t>
            </a:r>
            <a:r>
              <a:rPr lang="cs-CZ" sz="2400" dirty="0"/>
              <a:t> </a:t>
            </a:r>
            <a:endParaRPr lang="cs-CZ" sz="2400" dirty="0" smtClean="0"/>
          </a:p>
          <a:p>
            <a:pPr lvl="2"/>
            <a:r>
              <a:rPr lang="cs-CZ" sz="2200" dirty="0" smtClean="0"/>
              <a:t>občanská </a:t>
            </a:r>
            <a:r>
              <a:rPr lang="cs-CZ" sz="2200" dirty="0"/>
              <a:t>sdružení vymezená určitými zájmy a cíli (např. ekologická sdružení, spotřebitelská organizace apod</a:t>
            </a:r>
            <a:r>
              <a:rPr lang="cs-CZ" sz="2200" dirty="0" smtClean="0"/>
              <a:t>.)</a:t>
            </a:r>
          </a:p>
          <a:p>
            <a:pPr lvl="2"/>
            <a:r>
              <a:rPr lang="cs-CZ" sz="2200" dirty="0"/>
              <a:t>d</a:t>
            </a:r>
            <a:r>
              <a:rPr lang="cs-CZ" sz="2200" dirty="0" smtClean="0"/>
              <a:t>ůležité těmto </a:t>
            </a:r>
            <a:r>
              <a:rPr lang="cs-CZ" sz="2200" dirty="0"/>
              <a:t>zájmovým skupinám </a:t>
            </a:r>
            <a:r>
              <a:rPr lang="cs-CZ" sz="2200" dirty="0" smtClean="0"/>
              <a:t>naslouchat</a:t>
            </a:r>
          </a:p>
          <a:p>
            <a:pPr lvl="2"/>
            <a:r>
              <a:rPr lang="cs-CZ" sz="2200" dirty="0" smtClean="0"/>
              <a:t>někdy </a:t>
            </a:r>
            <a:r>
              <a:rPr lang="cs-CZ" sz="2200" dirty="0"/>
              <a:t>se musí podnik těmto tlakům přizpůsobit (nejčastěji </a:t>
            </a:r>
            <a:r>
              <a:rPr lang="cs-CZ" sz="2200" dirty="0" smtClean="0"/>
              <a:t>v </a:t>
            </a:r>
            <a:r>
              <a:rPr lang="cs-CZ" sz="2200" dirty="0"/>
              <a:t>oblasti ochrany životního prostředí)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46874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994397"/>
            <a:ext cx="8596668" cy="5419655"/>
          </a:xfrm>
        </p:spPr>
        <p:txBody>
          <a:bodyPr>
            <a:normAutofit lnSpcReduction="10000"/>
          </a:bodyPr>
          <a:lstStyle/>
          <a:p>
            <a:pPr lvl="1"/>
            <a:r>
              <a:rPr lang="cs-CZ" sz="2400" i="1" u="sng" dirty="0"/>
              <a:t>sdělovací prostředky</a:t>
            </a:r>
            <a:r>
              <a:rPr lang="cs-CZ" sz="2400" b="1" dirty="0"/>
              <a:t> </a:t>
            </a:r>
            <a:endParaRPr lang="cs-CZ" sz="2400" b="1" dirty="0" smtClean="0"/>
          </a:p>
          <a:p>
            <a:pPr lvl="2"/>
            <a:r>
              <a:rPr lang="cs-CZ" sz="2200" dirty="0" smtClean="0"/>
              <a:t>TV</a:t>
            </a:r>
            <a:r>
              <a:rPr lang="cs-CZ" sz="2200" dirty="0"/>
              <a:t>, rádio, noviny, internet, </a:t>
            </a:r>
            <a:r>
              <a:rPr lang="cs-CZ" sz="2200" dirty="0" smtClean="0"/>
              <a:t>…</a:t>
            </a:r>
          </a:p>
          <a:p>
            <a:pPr lvl="2"/>
            <a:r>
              <a:rPr lang="cs-CZ" sz="2200" dirty="0" smtClean="0"/>
              <a:t>ovlivňují </a:t>
            </a:r>
            <a:r>
              <a:rPr lang="cs-CZ" sz="2200" dirty="0"/>
              <a:t>názor široké </a:t>
            </a:r>
            <a:r>
              <a:rPr lang="cs-CZ" sz="2200" dirty="0" smtClean="0"/>
              <a:t>veřejnosti</a:t>
            </a:r>
          </a:p>
          <a:p>
            <a:pPr lvl="2"/>
            <a:r>
              <a:rPr lang="cs-CZ" sz="2200" dirty="0" smtClean="0"/>
              <a:t>firmy </a:t>
            </a:r>
            <a:r>
              <a:rPr lang="cs-CZ" sz="2200" dirty="0"/>
              <a:t>pro komunikaci se sdělovacími prostředky zřizují funkci tiskového mluvčího</a:t>
            </a:r>
          </a:p>
          <a:p>
            <a:pPr lvl="1"/>
            <a:r>
              <a:rPr lang="cs-CZ" sz="2400" i="1" u="sng" dirty="0"/>
              <a:t>zaměstnanci podniku</a:t>
            </a:r>
            <a:r>
              <a:rPr lang="cs-CZ" sz="2400" dirty="0"/>
              <a:t> = podílejí se na image podniku (musí se chovat slušně k zákazníkům), je třeba podporovat pozitivní vztah zaměstnanců k podniku</a:t>
            </a:r>
          </a:p>
          <a:p>
            <a:pPr lvl="1"/>
            <a:r>
              <a:rPr lang="cs-CZ" sz="2400" i="1" u="sng" dirty="0"/>
              <a:t>široká veřejnost</a:t>
            </a:r>
            <a:r>
              <a:rPr lang="cs-CZ" sz="2400" dirty="0"/>
              <a:t> </a:t>
            </a:r>
            <a:endParaRPr lang="cs-CZ" sz="2400" dirty="0" smtClean="0"/>
          </a:p>
          <a:p>
            <a:pPr lvl="2"/>
            <a:r>
              <a:rPr lang="cs-CZ" sz="2200" dirty="0" smtClean="0"/>
              <a:t>jde </a:t>
            </a:r>
            <a:r>
              <a:rPr lang="cs-CZ" sz="2200" dirty="0"/>
              <a:t>o společnost jako </a:t>
            </a:r>
            <a:r>
              <a:rPr lang="cs-CZ" sz="2200" dirty="0" smtClean="0"/>
              <a:t>celek, </a:t>
            </a:r>
            <a:r>
              <a:rPr lang="cs-CZ" sz="2200" dirty="0"/>
              <a:t>její celkový pohled na postavení </a:t>
            </a:r>
            <a:r>
              <a:rPr lang="cs-CZ" sz="2200" dirty="0" smtClean="0"/>
              <a:t>podniku</a:t>
            </a:r>
          </a:p>
          <a:p>
            <a:pPr lvl="2"/>
            <a:r>
              <a:rPr lang="cs-CZ" sz="2200" dirty="0" smtClean="0"/>
              <a:t>mnohé </a:t>
            </a:r>
            <a:r>
              <a:rPr lang="cs-CZ" sz="2200" dirty="0"/>
              <a:t>velké firmy investují nemalé finanční částky při budování (a také udržování) dobrého jména v očích veřejnosti (viz </a:t>
            </a:r>
            <a:r>
              <a:rPr lang="cs-CZ" sz="2200" dirty="0" err="1"/>
              <a:t>Mc´Donald</a:t>
            </a:r>
            <a:r>
              <a:rPr lang="cs-CZ" sz="2200" dirty="0"/>
              <a:t>, </a:t>
            </a:r>
            <a:r>
              <a:rPr lang="cs-CZ" sz="2200" dirty="0" err="1"/>
              <a:t>Coca</a:t>
            </a:r>
            <a:r>
              <a:rPr lang="cs-CZ" sz="2200" dirty="0"/>
              <a:t> </a:t>
            </a:r>
            <a:r>
              <a:rPr lang="cs-CZ" sz="2200" dirty="0" err="1"/>
              <a:t>Cola</a:t>
            </a:r>
            <a:r>
              <a:rPr lang="cs-CZ" sz="2200" dirty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26919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akroprostředí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sz="2800" dirty="0" smtClean="0"/>
              <a:t>Ekonomické prostředí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800" dirty="0" smtClean="0"/>
              <a:t>Demografické prostředí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800" dirty="0" smtClean="0"/>
              <a:t>Přírodní </a:t>
            </a:r>
            <a:r>
              <a:rPr lang="cs-CZ" sz="2800" dirty="0"/>
              <a:t>prostředí</a:t>
            </a:r>
            <a:endParaRPr lang="cs-CZ" sz="2800" dirty="0" smtClean="0"/>
          </a:p>
          <a:p>
            <a:pPr marL="457200" lvl="0" indent="-457200">
              <a:buFont typeface="+mj-lt"/>
              <a:buAutoNum type="arabicPeriod"/>
            </a:pPr>
            <a:r>
              <a:rPr lang="cs-CZ" sz="2800" dirty="0" smtClean="0"/>
              <a:t>Technologické </a:t>
            </a:r>
            <a:r>
              <a:rPr lang="cs-CZ" sz="2800" dirty="0"/>
              <a:t>prostředí</a:t>
            </a:r>
            <a:endParaRPr lang="cs-CZ" sz="2800" dirty="0" smtClean="0"/>
          </a:p>
          <a:p>
            <a:pPr marL="457200" lvl="0" indent="-457200">
              <a:buFont typeface="+mj-lt"/>
              <a:buAutoNum type="arabicPeriod"/>
            </a:pPr>
            <a:r>
              <a:rPr lang="cs-CZ" sz="2800" dirty="0"/>
              <a:t>P</a:t>
            </a:r>
            <a:r>
              <a:rPr lang="cs-CZ" sz="2800" dirty="0" smtClean="0"/>
              <a:t>olitické </a:t>
            </a:r>
            <a:r>
              <a:rPr lang="cs-CZ" sz="2800" dirty="0"/>
              <a:t>prostředí</a:t>
            </a:r>
            <a:endParaRPr lang="cs-CZ" sz="2800" dirty="0" smtClean="0"/>
          </a:p>
          <a:p>
            <a:pPr marL="457200" lvl="0" indent="-457200">
              <a:buFont typeface="+mj-lt"/>
              <a:buAutoNum type="arabicPeriod"/>
            </a:pPr>
            <a:r>
              <a:rPr lang="cs-CZ" sz="2800" dirty="0" smtClean="0"/>
              <a:t>Kulturní </a:t>
            </a:r>
            <a:r>
              <a:rPr lang="cs-CZ" sz="2800" dirty="0"/>
              <a:t>prostředí</a:t>
            </a:r>
            <a:endParaRPr lang="cs-CZ" sz="2800" dirty="0" smtClean="0"/>
          </a:p>
          <a:p>
            <a:pPr marL="457200" lvl="0" indent="-457200">
              <a:buFont typeface="+mj-lt"/>
              <a:buAutoNum type="arabicPeriod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920216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4128" y="609600"/>
            <a:ext cx="8066863" cy="6003235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sz="2800" b="1" dirty="0" smtClean="0">
                <a:solidFill>
                  <a:schemeClr val="accent1"/>
                </a:solidFill>
              </a:rPr>
              <a:t>E</a:t>
            </a:r>
            <a:r>
              <a:rPr lang="cs-CZ" sz="2800" b="1" dirty="0" smtClean="0">
                <a:solidFill>
                  <a:schemeClr val="accent1"/>
                </a:solidFill>
              </a:rPr>
              <a:t>konomické prostředí</a:t>
            </a:r>
            <a:r>
              <a:rPr lang="cs-CZ" sz="2800" dirty="0" smtClean="0">
                <a:solidFill>
                  <a:schemeClr val="accent1"/>
                </a:solidFill>
              </a:rPr>
              <a:t> </a:t>
            </a:r>
            <a:r>
              <a:rPr lang="cs-CZ" sz="2800" dirty="0"/>
              <a:t>– na podnik mají vliv změny hlavních ekonomických veličin, např. inflace, nezaměstnanost, velikost úrokové sazby, úroveň životní úrovně v dané zemi, výše příjmů…</a:t>
            </a:r>
          </a:p>
          <a:p>
            <a:pPr lvl="0"/>
            <a:r>
              <a:rPr lang="cs-CZ" sz="2800" b="1" dirty="0">
                <a:solidFill>
                  <a:schemeClr val="accent1"/>
                </a:solidFill>
              </a:rPr>
              <a:t>Demografické prostředí </a:t>
            </a:r>
            <a:r>
              <a:rPr lang="cs-CZ" sz="2800" dirty="0"/>
              <a:t>– podnik ovlivňují např. údaje o počtu obyvatel, o věkové struktuře, o hustotě osídlení, o pohlaví, vzdělání; důležité pro odhad maximální velikosti trhu</a:t>
            </a:r>
          </a:p>
          <a:p>
            <a:pPr lvl="0"/>
            <a:r>
              <a:rPr lang="cs-CZ" sz="2800" b="1" dirty="0">
                <a:solidFill>
                  <a:schemeClr val="accent1"/>
                </a:solidFill>
              </a:rPr>
              <a:t>Přírodní </a:t>
            </a:r>
            <a:r>
              <a:rPr lang="cs-CZ" sz="2800" b="1" dirty="0">
                <a:solidFill>
                  <a:schemeClr val="accent1"/>
                </a:solidFill>
              </a:rPr>
              <a:t>prostředí </a:t>
            </a:r>
          </a:p>
          <a:p>
            <a:pPr lvl="1"/>
            <a:r>
              <a:rPr lang="cs-CZ" sz="2600" dirty="0" smtClean="0"/>
              <a:t>omezení </a:t>
            </a:r>
            <a:r>
              <a:rPr lang="cs-CZ" sz="2600" dirty="0"/>
              <a:t>výroby podniku z hlediska klimatických a geografických poměrů (např. na horách nemůžu pěstovat palmy</a:t>
            </a:r>
            <a:r>
              <a:rPr lang="cs-CZ" sz="2600" dirty="0" smtClean="0"/>
              <a:t>)</a:t>
            </a:r>
          </a:p>
          <a:p>
            <a:pPr lvl="1"/>
            <a:r>
              <a:rPr lang="cs-CZ" sz="2600" dirty="0" smtClean="0"/>
              <a:t>všude </a:t>
            </a:r>
            <a:r>
              <a:rPr lang="cs-CZ" sz="2600" dirty="0"/>
              <a:t>jsou jiné přírodní zdroje (vstupy do výroby</a:t>
            </a:r>
            <a:r>
              <a:rPr lang="cs-CZ" sz="2600" dirty="0" smtClean="0"/>
              <a:t>)</a:t>
            </a:r>
          </a:p>
          <a:p>
            <a:pPr lvl="1"/>
            <a:r>
              <a:rPr lang="cs-CZ" sz="2600" dirty="0" smtClean="0"/>
              <a:t>v </a:t>
            </a:r>
            <a:r>
              <a:rPr lang="cs-CZ" sz="2600" dirty="0"/>
              <a:t>současné době mnoho firem zohledňuje zásady šetrného působení na životní prostředí </a:t>
            </a:r>
          </a:p>
        </p:txBody>
      </p:sp>
    </p:spTree>
    <p:extLst>
      <p:ext uri="{BB962C8B-B14F-4D97-AF65-F5344CB8AC3E}">
        <p14:creationId xmlns:p14="http://schemas.microsoft.com/office/powerpoint/2010/main" val="42854827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4128" y="636104"/>
            <a:ext cx="8053611" cy="567325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Technologické</a:t>
            </a:r>
            <a:r>
              <a:rPr lang="cs-CZ" sz="2800" dirty="0" smtClean="0">
                <a:solidFill>
                  <a:schemeClr val="accent1"/>
                </a:solidFill>
              </a:rPr>
              <a:t> </a:t>
            </a:r>
            <a:r>
              <a:rPr lang="cs-CZ" sz="2800" b="1" dirty="0">
                <a:solidFill>
                  <a:schemeClr val="accent1"/>
                </a:solidFill>
              </a:rPr>
              <a:t>prostředí</a:t>
            </a:r>
            <a:r>
              <a:rPr lang="cs-CZ" sz="2800" dirty="0">
                <a:solidFill>
                  <a:schemeClr val="accent1"/>
                </a:solidFill>
              </a:rPr>
              <a:t> </a:t>
            </a:r>
            <a:r>
              <a:rPr lang="cs-CZ" sz="2800" dirty="0"/>
              <a:t>– </a:t>
            </a:r>
            <a:r>
              <a:rPr lang="cs-CZ" sz="2800" dirty="0"/>
              <a:t>je důležité neztratit krok s technickým a technologickým rozvojem (podniky nesmí zastarávat), nutné sledovat novinky na trhu</a:t>
            </a:r>
          </a:p>
          <a:p>
            <a:pPr lvl="0"/>
            <a:r>
              <a:rPr lang="cs-CZ" sz="2800" b="1" dirty="0">
                <a:solidFill>
                  <a:schemeClr val="accent1"/>
                </a:solidFill>
              </a:rPr>
              <a:t>Politické </a:t>
            </a:r>
            <a:r>
              <a:rPr lang="cs-CZ" sz="2800" b="1" dirty="0">
                <a:solidFill>
                  <a:schemeClr val="accent1"/>
                </a:solidFill>
              </a:rPr>
              <a:t>prostředí </a:t>
            </a:r>
            <a:r>
              <a:rPr lang="cs-CZ" sz="2800" dirty="0"/>
              <a:t>– </a:t>
            </a:r>
            <a:r>
              <a:rPr lang="cs-CZ" sz="2800" dirty="0"/>
              <a:t>firma musí </a:t>
            </a:r>
            <a:r>
              <a:rPr lang="cs-CZ" sz="2800" dirty="0" smtClean="0"/>
              <a:t>vycházet </a:t>
            </a:r>
            <a:r>
              <a:rPr lang="cs-CZ" sz="2800" dirty="0"/>
              <a:t>z platných právních norem na území daného </a:t>
            </a:r>
            <a:r>
              <a:rPr lang="cs-CZ" sz="2800" dirty="0" smtClean="0"/>
              <a:t>státu – např. zákony </a:t>
            </a:r>
            <a:r>
              <a:rPr lang="cs-CZ" sz="2800" dirty="0"/>
              <a:t>chránící zájmy spotřebitelů </a:t>
            </a:r>
            <a:r>
              <a:rPr lang="cs-CZ" sz="2800" dirty="0" smtClean="0"/>
              <a:t>či </a:t>
            </a:r>
            <a:r>
              <a:rPr lang="cs-CZ" sz="2800" dirty="0"/>
              <a:t>stanovující určitá pravidla v podnikání </a:t>
            </a:r>
            <a:endParaRPr lang="cs-CZ" sz="2800" dirty="0" smtClean="0"/>
          </a:p>
          <a:p>
            <a:pPr lvl="0"/>
            <a:r>
              <a:rPr lang="cs-CZ" sz="2800" b="1" dirty="0">
                <a:solidFill>
                  <a:schemeClr val="accent1"/>
                </a:solidFill>
              </a:rPr>
              <a:t>Kulturní </a:t>
            </a:r>
            <a:r>
              <a:rPr lang="cs-CZ" sz="2800" b="1" dirty="0">
                <a:solidFill>
                  <a:schemeClr val="accent1"/>
                </a:solidFill>
              </a:rPr>
              <a:t>prostředí </a:t>
            </a:r>
            <a:r>
              <a:rPr lang="cs-CZ" sz="2800" dirty="0"/>
              <a:t>– </a:t>
            </a:r>
            <a:r>
              <a:rPr lang="cs-CZ" sz="2800" dirty="0"/>
              <a:t>prostředí založené a tradici, zvycích, postojích, přístupech a preferencích obyvatel určité </a:t>
            </a:r>
            <a:r>
              <a:rPr lang="cs-CZ" sz="2800" dirty="0" smtClean="0"/>
              <a:t>země…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57994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sz="3600" b="1" dirty="0"/>
              <a:t>ANALÝZA VNITŘNÍCH A VNĚJŠÍCH VLIVŮ = SWOT ANALÝZA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36818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SMETANA</a:t>
            </a:r>
            <a:r>
              <a:rPr lang="cs-CZ" sz="2800" dirty="0"/>
              <a:t>, František a Eva MAREŠOVÁ. </a:t>
            </a:r>
            <a:r>
              <a:rPr lang="cs-CZ" sz="2800" i="1" dirty="0"/>
              <a:t>Ekonomika 2 pro střední a vyšší hotelové školy</a:t>
            </a:r>
            <a:r>
              <a:rPr lang="cs-CZ" sz="2800" dirty="0"/>
              <a:t>. 2., </a:t>
            </a:r>
            <a:r>
              <a:rPr lang="cs-CZ" sz="2800" dirty="0" err="1"/>
              <a:t>upr</a:t>
            </a:r>
            <a:r>
              <a:rPr lang="cs-CZ" sz="2800" dirty="0"/>
              <a:t>. vyd. Praha: Fortuna, 2005, 221 s. ISBN 80-716-8921-1.</a:t>
            </a:r>
          </a:p>
        </p:txBody>
      </p:sp>
    </p:spTree>
    <p:extLst>
      <p:ext uri="{BB962C8B-B14F-4D97-AF65-F5344CB8AC3E}">
        <p14:creationId xmlns:p14="http://schemas.microsoft.com/office/powerpoint/2010/main" val="3307385504"/>
      </p:ext>
    </p:extLst>
  </p:cSld>
  <p:clrMapOvr>
    <a:masterClrMapping/>
  </p:clrMapOvr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352</TotalTime>
  <Words>495</Words>
  <Application>Microsoft Office PowerPoint</Application>
  <PresentationFormat>Širokoúhlá obrazovka</PresentationFormat>
  <Paragraphs>104</Paragraphs>
  <Slides>17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4" baseType="lpstr">
      <vt:lpstr>Arial</vt:lpstr>
      <vt:lpstr>Calibri</vt:lpstr>
      <vt:lpstr>Times New Roman</vt:lpstr>
      <vt:lpstr>Trebuchet MS</vt:lpstr>
      <vt:lpstr>Wingdings</vt:lpstr>
      <vt:lpstr>Wingdings 3</vt:lpstr>
      <vt:lpstr>Faseta</vt:lpstr>
      <vt:lpstr>Prezentace aplikace PowerPoint</vt:lpstr>
      <vt:lpstr>Prezentace aplikace PowerPoint</vt:lpstr>
      <vt:lpstr>MARKETINGOVÉ PROSTŘEDÍ</vt:lpstr>
      <vt:lpstr>Marketingové prostředí</vt:lpstr>
      <vt:lpstr>VNITŘNÍ PROSTŘEDÍ</vt:lpstr>
      <vt:lpstr>VNĚJŠÍ PROSTŘEDÍ</vt:lpstr>
      <vt:lpstr>MIKROPROSTŘEDÍ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Makroprostředí</vt:lpstr>
      <vt:lpstr>Prezentace aplikace PowerPoint</vt:lpstr>
      <vt:lpstr>Prezentace aplikace PowerPoint</vt:lpstr>
      <vt:lpstr>Prezentace aplikace PowerPoint</vt:lpstr>
      <vt:lpstr>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OKOLÍ PODNIKU</dc:title>
  <dc:creator>Admin</dc:creator>
  <cp:lastModifiedBy>Admin</cp:lastModifiedBy>
  <cp:revision>55</cp:revision>
  <dcterms:created xsi:type="dcterms:W3CDTF">2013-09-02T13:36:41Z</dcterms:created>
  <dcterms:modified xsi:type="dcterms:W3CDTF">2014-06-30T08:09:51Z</dcterms:modified>
</cp:coreProperties>
</file>