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4059" r:id="rId1"/>
  </p:sldMasterIdLst>
  <p:notesMasterIdLst>
    <p:notesMasterId r:id="rId12"/>
  </p:notesMasterIdLst>
  <p:sldIdLst>
    <p:sldId id="283" r:id="rId2"/>
    <p:sldId id="284" r:id="rId3"/>
    <p:sldId id="256" r:id="rId4"/>
    <p:sldId id="286" r:id="rId5"/>
    <p:sldId id="287" r:id="rId6"/>
    <p:sldId id="288" r:id="rId7"/>
    <p:sldId id="289" r:id="rId8"/>
    <p:sldId id="290" r:id="rId9"/>
    <p:sldId id="291" r:id="rId10"/>
    <p:sldId id="28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6" d="100"/>
          <a:sy n="76" d="100"/>
        </p:scale>
        <p:origin x="540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F624A54-5953-4589-9D84-C58906A5D265}" type="datetimeFigureOut">
              <a:rPr lang="cs-CZ" smtClean="0"/>
              <a:t>30.6.2014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25A508-87FA-471A-A64C-962ECCB8A1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0651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70752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6/30/2014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71809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6/30/2014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32865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6/30/2014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83083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6/30/2014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10194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6/30/2014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20608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6/30/2014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62528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6/30/2014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92995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6/30/2014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76086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6/30/2014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05647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6/30/2014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29968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6/30/2014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069888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6/30/2014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99443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6/30/2014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30832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6/30/2014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770183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 s obrázk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6/30/2014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901178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B61BEF0D-F0BB-DE4B-95CE-6DB70DBA9567}" type="datetimeFigureOut">
              <a:rPr lang="en-US" smtClean="0"/>
              <a:pPr/>
              <a:t>6/30/2014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742205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B61BEF0D-F0BB-DE4B-95CE-6DB70DBA9567}" type="datetimeFigureOut">
              <a:rPr lang="en-US" smtClean="0"/>
              <a:pPr/>
              <a:t>6/30/2014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52451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6/30/2014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81705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60" r:id="rId1"/>
    <p:sldLayoutId id="2147484061" r:id="rId2"/>
    <p:sldLayoutId id="2147484062" r:id="rId3"/>
    <p:sldLayoutId id="2147484063" r:id="rId4"/>
    <p:sldLayoutId id="2147484064" r:id="rId5"/>
    <p:sldLayoutId id="2147484065" r:id="rId6"/>
    <p:sldLayoutId id="2147484066" r:id="rId7"/>
    <p:sldLayoutId id="2147484067" r:id="rId8"/>
    <p:sldLayoutId id="2147484068" r:id="rId9"/>
    <p:sldLayoutId id="2147484069" r:id="rId10"/>
    <p:sldLayoutId id="2147484070" r:id="rId11"/>
    <p:sldLayoutId id="2147484071" r:id="rId12"/>
    <p:sldLayoutId id="2147484072" r:id="rId13"/>
    <p:sldLayoutId id="2147484073" r:id="rId14"/>
    <p:sldLayoutId id="2147484074" r:id="rId15"/>
    <p:sldLayoutId id="2147484075" r:id="rId16"/>
    <p:sldLayoutId id="2147484076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1300" y="212903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561080" y="6105354"/>
            <a:ext cx="5044440" cy="365125"/>
          </a:xfrm>
        </p:spPr>
        <p:txBody>
          <a:bodyPr/>
          <a:lstStyle/>
          <a:p>
            <a:pPr algn="ctr"/>
            <a:r>
              <a:rPr lang="cs-CZ" sz="1400" dirty="0"/>
              <a:t>Střední škola  a Vyšší odborná škola cestovního ruchu, </a:t>
            </a:r>
            <a:endParaRPr lang="cs-CZ" sz="1400" dirty="0" smtClean="0"/>
          </a:p>
          <a:p>
            <a:pPr algn="ctr"/>
            <a:r>
              <a:rPr lang="cs-CZ" sz="1400" dirty="0" smtClean="0"/>
              <a:t>Senovážné </a:t>
            </a:r>
            <a:r>
              <a:rPr lang="cs-CZ" sz="1400" dirty="0"/>
              <a:t>náměstí 12, České Budějovice 370  01</a:t>
            </a: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6112195"/>
              </p:ext>
            </p:extLst>
          </p:nvPr>
        </p:nvGraphicFramePr>
        <p:xfrm>
          <a:off x="1208584" y="2613602"/>
          <a:ext cx="10096501" cy="318186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825170"/>
                <a:gridCol w="7271331"/>
              </a:tblGrid>
              <a:tr h="43866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</a:p>
                  </a:txBody>
                  <a:tcPr anchor="ctr"/>
                </a:tc>
              </a:tr>
              <a:tr h="38116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DUM 4 – </a:t>
                      </a:r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Marketingové</a:t>
                      </a:r>
                      <a:r>
                        <a:rPr lang="cs-CZ" b="1" baseline="0" dirty="0" smtClean="0">
                          <a:solidFill>
                            <a:schemeClr val="tx1"/>
                          </a:solidFill>
                        </a:rPr>
                        <a:t> strategie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58002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38116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Ing. Gabriela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Bendová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Karpytová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38116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 </a:t>
                      </a:r>
                      <a:r>
                        <a:rPr lang="cs-CZ" sz="2400" cap="small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celek</a:t>
                      </a:r>
                      <a:endParaRPr lang="cs-CZ" sz="2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Marketing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38116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III. ročník, maturitní obor Hotelnictví a turismus</a:t>
                      </a:r>
                      <a:endParaRPr lang="cs-CZ" dirty="0" smtClean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38116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Září </a:t>
                      </a:r>
                      <a:r>
                        <a:rPr lang="cs-CZ" baseline="0" smtClean="0">
                          <a:solidFill>
                            <a:schemeClr val="tx1"/>
                          </a:solidFill>
                        </a:rPr>
                        <a:t>2013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472245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9900" y="2578100"/>
            <a:ext cx="11034712" cy="3835400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400" b="1" dirty="0"/>
              <a:t>Anotace:</a:t>
            </a:r>
          </a:p>
          <a:p>
            <a:pPr>
              <a:buNone/>
            </a:pPr>
            <a:r>
              <a:rPr lang="cs-CZ" sz="2400" dirty="0"/>
              <a:t>	Tento digitální učební materiál </a:t>
            </a:r>
            <a:r>
              <a:rPr lang="cs-CZ" sz="2400" dirty="0" smtClean="0"/>
              <a:t>slouží k získání základních znalostí v oblasti marketingových strategií</a:t>
            </a:r>
            <a:r>
              <a:rPr lang="cs-CZ" sz="2400" dirty="0" smtClean="0"/>
              <a:t>. K prezentaci je vhodné poskytnout doplňující komentář.</a:t>
            </a:r>
            <a:endParaRPr lang="cs-CZ" sz="2400" dirty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b="1" dirty="0" smtClean="0"/>
              <a:t>Metodické </a:t>
            </a:r>
            <a:r>
              <a:rPr lang="cs-CZ" sz="2400" b="1" dirty="0"/>
              <a:t>pokyny:</a:t>
            </a:r>
          </a:p>
          <a:p>
            <a:pPr>
              <a:buNone/>
            </a:pPr>
            <a:r>
              <a:rPr lang="cs-CZ" sz="2400" dirty="0"/>
              <a:t>	Materiál je vytvořen jako prezentace v programu MS PowerPoint. Pro jeho využití je potřeba mít k dispozici počítač nebo notebook, dataprojektor, promítací plochu a příslušné programové vybavení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3323334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MARKETINGOVÉ STRATEGIE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22057973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Marketingová strategie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/>
              <a:t>Je dlouhodobá koncepce činnosti podniku v oblasti marketingu</a:t>
            </a:r>
          </a:p>
          <a:p>
            <a:r>
              <a:rPr lang="cs-CZ" sz="2400" dirty="0" smtClean="0"/>
              <a:t>Musí být korigována s ohledem na neustále se měnící podmínky trhu</a:t>
            </a:r>
          </a:p>
          <a:p>
            <a:r>
              <a:rPr lang="cs-CZ" sz="2400" dirty="0" smtClean="0"/>
              <a:t>Navazuje na základní politiku a cíle podniku</a:t>
            </a:r>
          </a:p>
          <a:p>
            <a:r>
              <a:rPr lang="cs-CZ" sz="2400" dirty="0" smtClean="0"/>
              <a:t>Smyslem MS je účelné využití zdrojů podniku a splnění dvou základních cílů marketingu – uspokojení potřeb zákazníků a dosažení výhody nad konkurencí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696109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Nejrozšířenější marketingové strategie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SzPct val="100000"/>
              <a:buFont typeface="+mj-lt"/>
              <a:buAutoNum type="arabicPeriod"/>
            </a:pPr>
            <a:r>
              <a:rPr lang="cs-CZ" sz="3200" dirty="0" smtClean="0"/>
              <a:t>Strategie diferenciace produktu</a:t>
            </a:r>
          </a:p>
          <a:p>
            <a:pPr>
              <a:buSzPct val="100000"/>
              <a:buFont typeface="+mj-lt"/>
              <a:buAutoNum type="arabicPeriod"/>
            </a:pPr>
            <a:r>
              <a:rPr lang="cs-CZ" sz="3200" dirty="0" smtClean="0"/>
              <a:t>Strategie minimálních nákladů</a:t>
            </a:r>
          </a:p>
          <a:p>
            <a:pPr>
              <a:buSzPct val="100000"/>
              <a:buFont typeface="+mj-lt"/>
              <a:buAutoNum type="arabicPeriod"/>
            </a:pPr>
            <a:r>
              <a:rPr lang="cs-CZ" sz="3200" dirty="0" smtClean="0"/>
              <a:t>Strategie tržní orientace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2805600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Strategie diferenciace produktu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Uplatňují ji hlavně střední a menší podniky, které nemají vedoucí postavení na trhu</a:t>
            </a:r>
          </a:p>
          <a:p>
            <a:r>
              <a:rPr lang="cs-CZ" sz="2800" dirty="0" smtClean="0"/>
              <a:t>Diferenciace = odlišení produktu od konkurence</a:t>
            </a:r>
          </a:p>
        </p:txBody>
      </p:sp>
    </p:spTree>
    <p:extLst>
      <p:ext uri="{BB962C8B-B14F-4D97-AF65-F5344CB8AC3E}">
        <p14:creationId xmlns:p14="http://schemas.microsoft.com/office/powerpoint/2010/main" val="27604004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911600"/>
          </a:xfrm>
        </p:spPr>
        <p:txBody>
          <a:bodyPr>
            <a:normAutofit fontScale="92500" lnSpcReduction="10000"/>
          </a:bodyPr>
          <a:lstStyle/>
          <a:p>
            <a:r>
              <a:rPr lang="cs-CZ" sz="2800" dirty="0"/>
              <a:t>Způsoby diferenciace:</a:t>
            </a:r>
          </a:p>
          <a:p>
            <a:pPr lvl="1"/>
            <a:r>
              <a:rPr lang="cs-CZ" sz="2600" dirty="0"/>
              <a:t>Jedinečnost zboží – výjimečná kvalita, vlastnosti</a:t>
            </a:r>
          </a:p>
          <a:p>
            <a:pPr lvl="1"/>
            <a:r>
              <a:rPr lang="cs-CZ" sz="2600" dirty="0"/>
              <a:t>Poskytování doplňkové služby, kterou konkurence </a:t>
            </a:r>
            <a:r>
              <a:rPr lang="cs-CZ" sz="2600" dirty="0" smtClean="0"/>
              <a:t>nenabízí (zásilkové služby, odvoz zboží, možnost vrácení zboží)</a:t>
            </a:r>
          </a:p>
          <a:p>
            <a:pPr lvl="1"/>
            <a:r>
              <a:rPr lang="cs-CZ" sz="2600" dirty="0" smtClean="0"/>
              <a:t>Způsob distribuce (vytvoření specializovaných prodejen, prodej přímo u zákazníka)</a:t>
            </a:r>
          </a:p>
          <a:p>
            <a:pPr lvl="1"/>
            <a:r>
              <a:rPr lang="cs-CZ" sz="2600" dirty="0" smtClean="0"/>
              <a:t>Psychologické metody (vyšší ceny, design, obal, způsob reklamy)</a:t>
            </a:r>
            <a:endParaRPr lang="cs-CZ" sz="26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21379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Strategie minimálních nákladů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Uplatňují ji firmy, které mají vedoucí postavení na trhu, působí na velmi rozsáhlém trhu a dosahují zisku díky vysokému objemu tržeb i přes nízký zisk z prodané jednotky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3795261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Strategie tržní orientace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Uplatňují ji firmy, které svým produktem řeší potřeby pouze určité části trhu</a:t>
            </a:r>
          </a:p>
          <a:p>
            <a:r>
              <a:rPr lang="cs-CZ" sz="2800" dirty="0" smtClean="0"/>
              <a:t>Důvody pro uplatnění této strategie:</a:t>
            </a:r>
          </a:p>
          <a:p>
            <a:pPr lvl="1"/>
            <a:r>
              <a:rPr lang="cs-CZ" sz="2600" dirty="0" smtClean="0"/>
              <a:t>Nedostatek zdrojů pro trh velkého rozsahu</a:t>
            </a:r>
          </a:p>
          <a:p>
            <a:pPr lvl="1"/>
            <a:r>
              <a:rPr lang="cs-CZ" sz="2600" dirty="0" smtClean="0"/>
              <a:t>Vysoká ziskovost určité části trhu</a:t>
            </a:r>
          </a:p>
          <a:p>
            <a:pPr lvl="1"/>
            <a:r>
              <a:rPr lang="cs-CZ" sz="2600" dirty="0" smtClean="0"/>
              <a:t>Nízká konkurence na určité části trhu</a:t>
            </a:r>
            <a:endParaRPr lang="cs-CZ" sz="2600" dirty="0"/>
          </a:p>
        </p:txBody>
      </p:sp>
    </p:spTree>
    <p:extLst>
      <p:ext uri="{BB962C8B-B14F-4D97-AF65-F5344CB8AC3E}">
        <p14:creationId xmlns:p14="http://schemas.microsoft.com/office/powerpoint/2010/main" val="15027256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3200" dirty="0"/>
              <a:t>ŠVARCOVÁ, Jena. </a:t>
            </a:r>
            <a:r>
              <a:rPr lang="cs-CZ" sz="3200" i="1" dirty="0"/>
              <a:t>Ekonomie: stručný přehled: teorie a praxe aktuálně a v souvislostech</a:t>
            </a:r>
            <a:r>
              <a:rPr lang="cs-CZ" sz="3200" dirty="0"/>
              <a:t>. Zlín: CEED, 2008, 303 s. ISBN </a:t>
            </a:r>
            <a:r>
              <a:rPr lang="cs-CZ" sz="3200" dirty="0" smtClean="0"/>
              <a:t>978-80-903433-7-5</a:t>
            </a:r>
          </a:p>
          <a:p>
            <a:r>
              <a:rPr lang="cs-CZ" sz="3200" dirty="0"/>
              <a:t>SMETANA, František a Eva MAREŠOVÁ. </a:t>
            </a:r>
            <a:r>
              <a:rPr lang="cs-CZ" sz="3200" i="1" dirty="0"/>
              <a:t>Ekonomika 2 pro střední a vyšší hotelové školy</a:t>
            </a:r>
            <a:r>
              <a:rPr lang="cs-CZ" sz="3200" dirty="0"/>
              <a:t>. 2., </a:t>
            </a:r>
            <a:r>
              <a:rPr lang="cs-CZ" sz="3200" dirty="0" err="1"/>
              <a:t>upr</a:t>
            </a:r>
            <a:r>
              <a:rPr lang="cs-CZ" sz="3200" dirty="0"/>
              <a:t>. vyd. Praha: Fortuna, 2005, 221 s. ISBN 80-716-8921-1.</a:t>
            </a:r>
          </a:p>
        </p:txBody>
      </p:sp>
    </p:spTree>
    <p:extLst>
      <p:ext uri="{BB962C8B-B14F-4D97-AF65-F5344CB8AC3E}">
        <p14:creationId xmlns:p14="http://schemas.microsoft.com/office/powerpoint/2010/main" val="172134904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tový efekt">
  <a:themeElements>
    <a:clrScheme name="Iontový efekt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tový efekt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tový efekt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308</TotalTime>
  <Words>347</Words>
  <Application>Microsoft Office PowerPoint</Application>
  <PresentationFormat>Širokoúhlá obrazovka</PresentationFormat>
  <Paragraphs>51</Paragraphs>
  <Slides>10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6" baseType="lpstr">
      <vt:lpstr>Arial</vt:lpstr>
      <vt:lpstr>Calibri</vt:lpstr>
      <vt:lpstr>Century Gothic</vt:lpstr>
      <vt:lpstr>Times New Roman</vt:lpstr>
      <vt:lpstr>Wingdings 3</vt:lpstr>
      <vt:lpstr>Iontový efekt</vt:lpstr>
      <vt:lpstr>Prezentace aplikace PowerPoint</vt:lpstr>
      <vt:lpstr>Prezentace aplikace PowerPoint</vt:lpstr>
      <vt:lpstr>MARKETINGOVÉ STRATEGIE</vt:lpstr>
      <vt:lpstr>Marketingová strategie</vt:lpstr>
      <vt:lpstr>Nejrozšířenější marketingové strategie</vt:lpstr>
      <vt:lpstr>Strategie diferenciace produktu</vt:lpstr>
      <vt:lpstr>Prezentace aplikace PowerPoint</vt:lpstr>
      <vt:lpstr>Strategie minimálních nákladů</vt:lpstr>
      <vt:lpstr>Strategie tržní orientace</vt:lpstr>
      <vt:lpstr>Literatura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OKOLÍ PODNIKU</dc:title>
  <dc:creator>Admin</dc:creator>
  <cp:lastModifiedBy>Admin</cp:lastModifiedBy>
  <cp:revision>41</cp:revision>
  <dcterms:created xsi:type="dcterms:W3CDTF">2013-09-02T13:36:41Z</dcterms:created>
  <dcterms:modified xsi:type="dcterms:W3CDTF">2014-06-30T09:04:34Z</dcterms:modified>
</cp:coreProperties>
</file>