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9" r:id="rId1"/>
  </p:sldMasterIdLst>
  <p:notesMasterIdLst>
    <p:notesMasterId r:id="rId13"/>
  </p:notesMasterIdLst>
  <p:sldIdLst>
    <p:sldId id="261" r:id="rId2"/>
    <p:sldId id="262" r:id="rId3"/>
    <p:sldId id="256" r:id="rId4"/>
    <p:sldId id="257" r:id="rId5"/>
    <p:sldId id="263" r:id="rId6"/>
    <p:sldId id="268" r:id="rId7"/>
    <p:sldId id="265" r:id="rId8"/>
    <p:sldId id="266" r:id="rId9"/>
    <p:sldId id="269" r:id="rId10"/>
    <p:sldId id="267" r:id="rId11"/>
    <p:sldId id="271" r:id="rId1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-82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2E457DC-9B0D-4FFD-A4ED-42D1D877C878}" type="datetimeFigureOut">
              <a:rPr lang="cs-CZ"/>
              <a:pPr>
                <a:defRPr/>
              </a:pPr>
              <a:t>2.9.2014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444CFCE-1021-4645-A38A-B6D9DB4046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0FB0ECA-4906-4B41-B3F4-6D70577B718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9"/>
          <p:cNvGrpSpPr>
            <a:grpSpLocks/>
          </p:cNvGrpSpPr>
          <p:nvPr/>
        </p:nvGrpSpPr>
        <p:grpSpPr bwMode="auto">
          <a:xfrm>
            <a:off x="9648825" y="4068763"/>
            <a:ext cx="1081088" cy="1081087"/>
            <a:chOff x="9685338" y="4460675"/>
            <a:chExt cx="1080904" cy="1080902"/>
          </a:xfrm>
        </p:grpSpPr>
        <p:sp>
          <p:nvSpPr>
            <p:cNvPr id="8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3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58004-CEA8-4305-BF27-6044A34826DA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3263" y="4289425"/>
            <a:ext cx="1193800" cy="639763"/>
          </a:xfrm>
        </p:spPr>
        <p:txBody>
          <a:bodyPr/>
          <a:lstStyle>
            <a:lvl1pPr>
              <a:defRPr sz="2800" b="1" smtClean="0"/>
            </a:lvl1pPr>
          </a:lstStyle>
          <a:p>
            <a:pPr>
              <a:defRPr/>
            </a:pPr>
            <a:fld id="{0A5DED51-4B5F-43E2-930E-8EAF390FF2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27480-0B0B-4C71-8F6C-160E4059E243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409BC-6AD5-4BFD-8F81-382E25CF4F9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896938" y="2325688"/>
            <a:ext cx="1081087" cy="1081087"/>
            <a:chOff x="9685338" y="4460675"/>
            <a:chExt cx="1080904" cy="1080902"/>
          </a:xfrm>
        </p:grpSpPr>
        <p:sp>
          <p:nvSpPr>
            <p:cNvPr id="6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/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138" y="6272213"/>
            <a:ext cx="2644775" cy="365125"/>
          </a:xfrm>
        </p:spPr>
        <p:txBody>
          <a:bodyPr/>
          <a:lstStyle>
            <a:lvl1pPr>
              <a:defRPr smtClean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0CFB681-AD97-4EE3-B88D-DD46E9786D3F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813" y="6272213"/>
            <a:ext cx="6327775" cy="365125"/>
          </a:xfrm>
        </p:spPr>
        <p:txBody>
          <a:bodyPr/>
          <a:lstStyle>
            <a:lvl1pPr>
              <a:defRPr dirty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2963" y="2506663"/>
            <a:ext cx="1189037" cy="719137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F612948C-95C2-4E40-8BAC-C3D71C356A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CCC86-C7B0-4471-9491-4DF80D63292C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BFD44-9AA7-4082-9770-E713189BAA9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3E7DA-427A-42EB-AEDE-A754E3A4436D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1348D-46A4-4612-A86B-1AD400AECB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68982-F0BE-45DF-B12E-464344C4D9B3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F9704-80F5-4B12-8D4F-7ABF67B541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3ACD7-AC62-4921-BF53-6AE4BA6E9934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B0029-C2DF-4FE2-A32E-77DC5A15BC3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1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2BF2D-5A22-4532-AB3D-56260E1A207C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0F24D-5A5D-41A6-85D9-A64B6A47AC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7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fld id="{1E9E50DF-DAEB-4002-9C59-F1705F9E525A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79168-3753-43CE-8E01-3528C6F2E7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63DF3-129A-4D92-8FD5-FF617E7C0291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8D091-2B32-4097-A88B-2447506706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F507E-2AED-481B-902A-880325C45D97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A7E5F-0211-4745-BA73-70F477C5A21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484188"/>
            <a:ext cx="10058400" cy="1609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975" y="2120900"/>
            <a:ext cx="10058400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88" y="6272213"/>
            <a:ext cx="32734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D902FD-F7E9-4223-8C60-5DEDCF61486C}" type="datetimeFigureOut">
              <a:rPr lang="en-US"/>
              <a:pPr>
                <a:defRPr/>
              </a:pPr>
              <a:t>9/2/2014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7438" y="6272213"/>
            <a:ext cx="6327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1030" name="Group 6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35" name="Oval 8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0938" y="6272213"/>
            <a:ext cx="639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0427EA62-FCED-4900-8465-9AD520CE0F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0" r:id="rId2"/>
    <p:sldLayoutId id="2147483762" r:id="rId3"/>
    <p:sldLayoutId id="2147483759" r:id="rId4"/>
    <p:sldLayoutId id="2147483758" r:id="rId5"/>
    <p:sldLayoutId id="2147483757" r:id="rId6"/>
    <p:sldLayoutId id="2147483756" r:id="rId7"/>
    <p:sldLayoutId id="2147483763" r:id="rId8"/>
    <p:sldLayoutId id="2147483764" r:id="rId9"/>
    <p:sldLayoutId id="2147483755" r:id="rId10"/>
    <p:sldLayoutId id="2147483754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800" b="1" kern="1200">
          <a:blipFill>
            <a:blip r:embed="rId14">
              <a:extLst>
                <a:ext uri="{28A0092B-C50C-407E-A947-70E740481C1C}"/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Century Gothic" pitchFamily="34" charset="0"/>
        </a:defRPr>
      </a:lvl9pPr>
    </p:titleStyle>
    <p:bodyStyle>
      <a:lvl1pPr marL="182563" indent="-182563" algn="l" rtl="0" fontAlgn="base">
        <a:lnSpc>
          <a:spcPct val="90000"/>
        </a:lnSpc>
        <a:spcBef>
          <a:spcPts val="12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82700" y="5972175"/>
            <a:ext cx="9385300" cy="304800"/>
          </a:xfrm>
        </p:spPr>
        <p:txBody>
          <a:bodyPr/>
          <a:lstStyle/>
          <a:p>
            <a:pPr algn="ctr">
              <a:defRPr/>
            </a:pPr>
            <a:r>
              <a:rPr lang="cs-CZ" sz="1400"/>
              <a:t>Střední škola  a Vyšší odborná škola cestovního ruchu, 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295400" y="2530475"/>
          <a:ext cx="9372600" cy="3163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2611"/>
                <a:gridCol w="6749988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DUM 5 – </a:t>
                      </a:r>
                      <a:r>
                        <a:rPr lang="cs-CZ" b="1" dirty="0" smtClean="0"/>
                        <a:t>Řízení marketingových</a:t>
                      </a:r>
                      <a:r>
                        <a:rPr lang="cs-CZ" b="1" baseline="0" dirty="0" smtClean="0"/>
                        <a:t> činností</a:t>
                      </a:r>
                      <a:endParaRPr lang="cs-CZ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</a:t>
                      </a:r>
                    </a:p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Ing. Gabriela Bendová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Karpytová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Marketing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III. ročník, maturitní obor Hotelnictví a turismus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Říjen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295400" y="1143000"/>
            <a:ext cx="9017000" cy="4546600"/>
          </a:xfrm>
        </p:spPr>
        <p:txBody>
          <a:bodyPr rtlCol="0">
            <a:normAutofit fontScale="92500"/>
          </a:bodyPr>
          <a:lstStyle/>
          <a:p>
            <a:pPr marL="182880" indent="-1828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/>
              <a:t>Anotace:</a:t>
            </a:r>
          </a:p>
          <a:p>
            <a:pPr marL="182880" indent="-1828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dirty="0" smtClean="0"/>
              <a:t>	Tento materiál je určen pro získání znalostí v oblasti řízení marketingových činností. K prezentaci je vhodné poskytnout doplňující komentář.</a:t>
            </a:r>
            <a:endParaRPr lang="cs-CZ" sz="2800" dirty="0"/>
          </a:p>
          <a:p>
            <a:pPr marL="182880" indent="-18288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800" b="1" dirty="0" smtClean="0"/>
          </a:p>
          <a:p>
            <a:pPr marL="182880" indent="-1828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/>
              <a:t>Metodické pokyny:</a:t>
            </a:r>
          </a:p>
          <a:p>
            <a:pPr marL="182880" indent="-18288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dirty="0" smtClean="0"/>
              <a:t>	Materiál je vytvořen jako prezentace v programu MS PowerPoint. Pro jeho využití je potřeba mít k dispozici počítač nebo notebook, dataprojektor, promítací plochu a příslušné programové vybavení.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550400" cy="2133596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dirty="0" smtClean="0"/>
              <a:t>Řízení marketingových činností</a:t>
            </a:r>
            <a:endParaRPr lang="cs-CZ" sz="6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Řízení marketingových činností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1069975" y="2120900"/>
            <a:ext cx="10058400" cy="4381500"/>
          </a:xfrm>
        </p:spPr>
        <p:txBody>
          <a:bodyPr/>
          <a:lstStyle/>
          <a:p>
            <a:r>
              <a:rPr lang="cs-CZ" sz="2600" smtClean="0"/>
              <a:t>Úkolem: zajistit shodu mezi podmínkami na trhu a ekonomickými zájmy podniku</a:t>
            </a:r>
          </a:p>
          <a:p>
            <a:r>
              <a:rPr lang="cs-CZ" sz="2600" smtClean="0"/>
              <a:t>Zásadní marketingová rozhodnutí se provádějí na úrovni vrcholového řízení podniku v rámci procesu strategického řízení, kdy je definováno poslání podniku, formulovány cíle, kterých chce podnik dosáhnout</a:t>
            </a:r>
          </a:p>
          <a:p>
            <a:r>
              <a:rPr lang="cs-CZ" sz="2600" smtClean="0"/>
              <a:t>Proces řízení marketingových činností probíhá ve 3 fázích:</a:t>
            </a:r>
          </a:p>
          <a:p>
            <a:pPr lvl="1"/>
            <a:r>
              <a:rPr lang="cs-CZ" sz="2400" smtClean="0"/>
              <a:t>plánování</a:t>
            </a:r>
          </a:p>
          <a:p>
            <a:pPr lvl="1"/>
            <a:r>
              <a:rPr lang="cs-CZ" sz="2400" smtClean="0"/>
              <a:t>realizace</a:t>
            </a:r>
          </a:p>
          <a:p>
            <a:pPr lvl="1"/>
            <a:r>
              <a:rPr lang="cs-CZ" sz="2400" smtClean="0"/>
              <a:t>kontrola</a:t>
            </a:r>
            <a:endParaRPr lang="cs-CZ" sz="40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1. Plánování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hlavním úkolem plánování je </a:t>
            </a:r>
            <a:r>
              <a:rPr lang="cs-CZ" sz="2800" b="1" smtClean="0"/>
              <a:t>optimalizace všech činností podniku </a:t>
            </a:r>
            <a:r>
              <a:rPr lang="cs-CZ" sz="2800" smtClean="0"/>
              <a:t>v proměnlivém tržním prostředí</a:t>
            </a:r>
          </a:p>
          <a:p>
            <a:r>
              <a:rPr lang="cs-CZ" sz="2800" smtClean="0"/>
              <a:t>marketingové plánování musí být vždy přizpůsobeno specifickým potřebám podniku</a:t>
            </a:r>
          </a:p>
          <a:p>
            <a:r>
              <a:rPr lang="cs-CZ" sz="2800" smtClean="0"/>
              <a:t>3 kroky plánování:</a:t>
            </a:r>
          </a:p>
          <a:p>
            <a:pPr lvl="1"/>
            <a:r>
              <a:rPr lang="cs-CZ" sz="2400" smtClean="0"/>
              <a:t>provedení situační analýzy – tj. analýzy výchozího postavení trhu a analýzy příležitostí a předpokladů podnikatelské činnosti</a:t>
            </a:r>
          </a:p>
          <a:p>
            <a:pPr lvl="1"/>
            <a:r>
              <a:rPr lang="cs-CZ" sz="2400" smtClean="0"/>
              <a:t>stanovení marketingových cílů a formulování strategie</a:t>
            </a:r>
          </a:p>
          <a:p>
            <a:pPr lvl="1"/>
            <a:r>
              <a:rPr lang="cs-CZ" sz="2400" smtClean="0"/>
              <a:t>sestavení marketingových programů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Výsledkem plánování je </a:t>
            </a:r>
            <a:r>
              <a:rPr lang="cs-CZ" sz="2800" b="1" smtClean="0">
                <a:solidFill>
                  <a:schemeClr val="accent1"/>
                </a:solidFill>
              </a:rPr>
              <a:t>marketingový plán</a:t>
            </a:r>
          </a:p>
          <a:p>
            <a:r>
              <a:rPr lang="cs-CZ" sz="2800" smtClean="0"/>
              <a:t>Obsah marketingového plánu:</a:t>
            </a:r>
          </a:p>
          <a:p>
            <a:pPr lvl="1"/>
            <a:r>
              <a:rPr lang="cs-CZ" sz="2400" smtClean="0"/>
              <a:t>Charakteristika stávající situace na trhu</a:t>
            </a:r>
          </a:p>
          <a:p>
            <a:pPr lvl="1"/>
            <a:r>
              <a:rPr lang="cs-CZ" sz="2400" smtClean="0"/>
              <a:t>Analýza příležitostí a problémů</a:t>
            </a:r>
          </a:p>
          <a:p>
            <a:pPr lvl="1"/>
            <a:r>
              <a:rPr lang="cs-CZ" sz="2400" smtClean="0"/>
              <a:t>Marketingové cíle</a:t>
            </a:r>
          </a:p>
          <a:p>
            <a:pPr lvl="1"/>
            <a:r>
              <a:rPr lang="cs-CZ" sz="2400" smtClean="0"/>
              <a:t>Marketingové strategie</a:t>
            </a:r>
          </a:p>
          <a:p>
            <a:pPr lvl="1"/>
            <a:r>
              <a:rPr lang="cs-CZ" sz="2400" smtClean="0"/>
              <a:t>Marketingové programy</a:t>
            </a:r>
          </a:p>
          <a:p>
            <a:pPr lvl="1"/>
            <a:r>
              <a:rPr lang="cs-CZ" sz="2400" smtClean="0"/>
              <a:t>Očekávané finanční výsledky</a:t>
            </a:r>
          </a:p>
          <a:p>
            <a:pPr lvl="1"/>
            <a:r>
              <a:rPr lang="cs-CZ" sz="2400" smtClean="0"/>
              <a:t>Způsob kontroly plnění marketingového plánu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2. Realizace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smtClean="0"/>
              <a:t>spočívá v převedení marketingových programů do skutečných akcí, při kterých jsou dosaženy plánem stanovené cíle</a:t>
            </a:r>
          </a:p>
          <a:p>
            <a:r>
              <a:rPr lang="cs-CZ" sz="2600" smtClean="0"/>
              <a:t>pro úspěšnou realizaci marketingových plánů je nezbytné:</a:t>
            </a:r>
          </a:p>
          <a:p>
            <a:pPr lvl="1"/>
            <a:r>
              <a:rPr lang="cs-CZ" sz="2200" smtClean="0"/>
              <a:t>určit odpovědného pracovníka</a:t>
            </a:r>
          </a:p>
          <a:p>
            <a:pPr lvl="1"/>
            <a:r>
              <a:rPr lang="cs-CZ" sz="2200" smtClean="0"/>
              <a:t>seznámit všechny, kteří se podílejí na realizaci marketingového plánu</a:t>
            </a:r>
            <a:r>
              <a:rPr lang="cs-CZ" sz="2200" smtClean="0">
                <a:latin typeface="Arial" charset="0"/>
              </a:rPr>
              <a:t>,</a:t>
            </a:r>
            <a:r>
              <a:rPr lang="cs-CZ" sz="2200" smtClean="0"/>
              <a:t> s jeho cíli a prostředky k jejich dosažení</a:t>
            </a:r>
          </a:p>
          <a:p>
            <a:pPr lvl="1"/>
            <a:r>
              <a:rPr lang="cs-CZ" sz="2200" smtClean="0"/>
              <a:t>stanovit přesné úkoly, individuální odpovědnost a termíny splnění</a:t>
            </a:r>
          </a:p>
          <a:p>
            <a:pPr lvl="1"/>
            <a:r>
              <a:rPr lang="cs-CZ" sz="2200" smtClean="0"/>
              <a:t>zvolit vhodný způsob zainteresovanosti pracovníků</a:t>
            </a:r>
          </a:p>
          <a:p>
            <a:pPr lvl="1"/>
            <a:r>
              <a:rPr lang="cs-CZ" sz="2200" smtClean="0"/>
              <a:t>vytvořit podmínky pro otevřenou komunikaci</a:t>
            </a:r>
          </a:p>
          <a:p>
            <a:endParaRPr lang="cs-CZ" sz="19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3. KONTROLA</a:t>
            </a:r>
            <a:endParaRPr lang="cs-CZ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Úkolem je porovnávat dosažené výsledky s plánovanými cíli a v případě potřeby učinit nezbytná opatření podle zjištěných odchylek</a:t>
            </a:r>
          </a:p>
          <a:p>
            <a:r>
              <a:rPr lang="cs-CZ" sz="2800" smtClean="0"/>
              <a:t>Kladné odchylky je nutné využít, záporné odstranit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Kontrola se zaměřuje na:</a:t>
            </a:r>
          </a:p>
          <a:p>
            <a:pPr lvl="1"/>
            <a:r>
              <a:rPr lang="cs-CZ" sz="2600" b="1" smtClean="0"/>
              <a:t>Plnění plánu </a:t>
            </a:r>
            <a:r>
              <a:rPr lang="cs-CZ" sz="2600" smtClean="0"/>
              <a:t>– analýza prodeje, tržního podílu, marketingových nákladů v relaci k prodeji</a:t>
            </a:r>
          </a:p>
          <a:p>
            <a:pPr lvl="1"/>
            <a:r>
              <a:rPr lang="cs-CZ" sz="2600" b="1" smtClean="0"/>
              <a:t>Ziskovost</a:t>
            </a:r>
            <a:r>
              <a:rPr lang="cs-CZ" sz="2600" smtClean="0"/>
              <a:t> – ziskovost u jednotlivých druhů výrobků, u jednotlivých skupin zákazníků, v jednotlivých teritoriích, u jednotlivých typů marketingových cest</a:t>
            </a:r>
          </a:p>
          <a:p>
            <a:pPr lvl="1"/>
            <a:r>
              <a:rPr lang="cs-CZ" sz="2600" b="1" smtClean="0"/>
              <a:t>Účinnost marketingové strategie </a:t>
            </a:r>
            <a:r>
              <a:rPr lang="cs-CZ" sz="2600" smtClean="0"/>
              <a:t>– cílem provádět revize marketingové strategie v závislosti na stále se měnícím marketingovém prostředí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MARKETINGOVÉ ODDĚLENÍ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1069975" y="2120900"/>
            <a:ext cx="10058400" cy="4406900"/>
          </a:xfrm>
        </p:spPr>
        <p:txBody>
          <a:bodyPr/>
          <a:lstStyle/>
          <a:p>
            <a:r>
              <a:rPr lang="cs-CZ" sz="2800" smtClean="0"/>
              <a:t>Má na starosti zpracování marketingových plánu a uskutečňování dalších marketingových aktivit </a:t>
            </a:r>
          </a:p>
          <a:p>
            <a:r>
              <a:rPr lang="cs-CZ" sz="2800" smtClean="0"/>
              <a:t>3 základní funkce:</a:t>
            </a:r>
          </a:p>
          <a:p>
            <a:pPr lvl="1"/>
            <a:r>
              <a:rPr lang="cs-CZ" sz="2400" b="1" smtClean="0"/>
              <a:t>Komunikativní a informační </a:t>
            </a:r>
            <a:r>
              <a:rPr lang="cs-CZ" sz="2400" smtClean="0"/>
              <a:t>– ve vztahu k zákazníkům, ale i ostatním útvarům podniku </a:t>
            </a:r>
          </a:p>
          <a:p>
            <a:pPr lvl="1"/>
            <a:r>
              <a:rPr lang="cs-CZ" sz="2400" b="1" smtClean="0"/>
              <a:t>Koordinační</a:t>
            </a:r>
            <a:r>
              <a:rPr lang="cs-CZ" sz="2400" smtClean="0"/>
              <a:t> – spolupráce s ostatními organizačními celky podniku při sestavování a plnění marketingových plánů</a:t>
            </a:r>
          </a:p>
          <a:p>
            <a:pPr lvl="1"/>
            <a:r>
              <a:rPr lang="cs-CZ" sz="2400" b="1" smtClean="0"/>
              <a:t>Analytická</a:t>
            </a:r>
            <a:r>
              <a:rPr lang="cs-CZ" sz="2400" smtClean="0"/>
              <a:t> – shromažďování a analýza faktorů působících v okolí podniku, které ovlivňují jeho aktivity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Literatura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/>
              <a:t>SMETANA, František a Eva MAREŠOVÁ. </a:t>
            </a:r>
            <a:r>
              <a:rPr lang="cs-CZ" sz="3200" i="1" smtClean="0"/>
              <a:t>Ekonomika 2 pro střední a vyšší hotelové školy</a:t>
            </a:r>
            <a:r>
              <a:rPr lang="cs-CZ" sz="3200" smtClean="0"/>
              <a:t>. 2., upr. vyd. Praha: Fortuna, 2005, 221 s. ISBN 80-716-8921-1.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řevo">
  <a:themeElements>
    <a:clrScheme name="Dřevo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Dřev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řevo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8E89CD47-BF55-4DDE-B823-2283AA7E7695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Typ dřeva</Template>
  <TotalTime>96</TotalTime>
  <Words>449</Words>
  <Application>Microsoft Office PowerPoint</Application>
  <PresentationFormat>Custom</PresentationFormat>
  <Paragraphs>62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11</vt:i4>
      </vt:variant>
    </vt:vector>
  </HeadingPairs>
  <TitlesOfParts>
    <vt:vector size="22" baseType="lpstr">
      <vt:lpstr>Bookman Old Style</vt:lpstr>
      <vt:lpstr>Arial</vt:lpstr>
      <vt:lpstr>Century Gothic</vt:lpstr>
      <vt:lpstr>Wingdings</vt:lpstr>
      <vt:lpstr>Calibri</vt:lpstr>
      <vt:lpstr>Times New Roman</vt:lpstr>
      <vt:lpstr>Dřevo</vt:lpstr>
      <vt:lpstr>Dřevo</vt:lpstr>
      <vt:lpstr>Dřevo</vt:lpstr>
      <vt:lpstr>Dřevo</vt:lpstr>
      <vt:lpstr>Dřevo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Podnik jako součást národního hospodářství</dc:title>
  <dc:creator>Admin</dc:creator>
  <cp:lastModifiedBy>DUM</cp:lastModifiedBy>
  <cp:revision>33</cp:revision>
  <dcterms:created xsi:type="dcterms:W3CDTF">2013-09-02T12:32:57Z</dcterms:created>
  <dcterms:modified xsi:type="dcterms:W3CDTF">2014-09-02T20:24:29Z</dcterms:modified>
</cp:coreProperties>
</file>