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735" r:id="rId2"/>
  </p:sldMasterIdLst>
  <p:sldIdLst>
    <p:sldId id="257" r:id="rId3"/>
    <p:sldId id="258" r:id="rId4"/>
    <p:sldId id="256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450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png"/><Relationship Id="rId1" Type="http://schemas.openxmlformats.org/officeDocument/2006/relationships/image" Target="../media/image9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png"/><Relationship Id="rId1" Type="http://schemas.openxmlformats.org/officeDocument/2006/relationships/image" Target="../media/image12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image" Target="../media/image16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C0D040-E069-47D8-BF21-6CDDA80A7490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500394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F0EFE5F-B82F-498F-ACAF-5D49CD58F012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032096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3F0A34-32B8-4A0B-B250-712A84043BD4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626975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598D02-09CA-4039-A2E6-EFBB9D44E076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04470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E8D98A-6066-4ECB-B09E-525EADCEAC0D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7611214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9BC512-729E-4249-AF45-77BE53593F7D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871808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A84650-502D-48D5-9ABA-6F756F3F67E7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1761239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5AB972-260B-4536-8D80-C0483730502E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0789773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3EE26C8-1A57-4217-8E5D-2A4F3F21CAE8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63195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82DBD7-2537-438D-8040-4C93E67F396D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872561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6FE247-E3C2-4F7D-B889-ABF6446C8135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6041579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D324AF2A-DC84-4EB2-A656-8E91C5829E63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553558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FEB35E1A-A407-4AC4-A590-CEBF7BD25936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887932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069F656E-D454-4A0B-96D3-411717D1EE26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40517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2628" y="770467"/>
            <a:ext cx="8086725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000" spc="-120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00634" y="4198409"/>
            <a:ext cx="6921151" cy="1645920"/>
          </a:xfrm>
        </p:spPr>
        <p:txBody>
          <a:bodyPr>
            <a:normAutofit/>
          </a:bodyPr>
          <a:lstStyle>
            <a:lvl1pPr marL="0" indent="0" algn="l">
              <a:buNone/>
              <a:defRPr sz="28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75000"/>
                  </a:srgbClr>
                </a:solidFill>
              </a:defRPr>
            </a:lvl1pPr>
          </a:lstStyle>
          <a:p>
            <a:endParaRPr lang="cs-CZ" alt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75000"/>
                  </a:srgbClr>
                </a:solidFill>
              </a:defRPr>
            </a:lvl1pPr>
          </a:lstStyle>
          <a:p>
            <a:endParaRPr lang="cs-CZ" alt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80C0D040-E069-47D8-BF21-6CDDA80A7490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1269302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EF0CC-F636-4595-AEE2-39BC72300C78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3197342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2628" y="767419"/>
            <a:ext cx="8085582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000" b="0" baseline="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634" y="4187275"/>
            <a:ext cx="6919722" cy="1645920"/>
          </a:xfrm>
        </p:spPr>
        <p:txBody>
          <a:bodyPr anchor="t">
            <a:normAutofit/>
          </a:bodyPr>
          <a:lstStyle>
            <a:lvl1pPr marL="0" indent="0">
              <a:buNone/>
              <a:defRPr sz="28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F0A34-32B8-4A0B-B250-712A84043BD4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1350493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7492" y="1993392"/>
            <a:ext cx="3806190" cy="3767328"/>
          </a:xfrm>
        </p:spPr>
        <p:txBody>
          <a:bodyPr/>
          <a:lstStyle>
            <a:lvl1pPr>
              <a:defRPr sz="2200"/>
            </a:lvl1pPr>
            <a:lvl2pPr>
              <a:defRPr sz="1900"/>
            </a:lvl2pPr>
            <a:lvl3pPr>
              <a:defRPr sz="1700"/>
            </a:lvl3pPr>
            <a:lvl4pPr>
              <a:defRPr sz="15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7738" y="1993392"/>
            <a:ext cx="3806190" cy="3767328"/>
          </a:xfrm>
        </p:spPr>
        <p:txBody>
          <a:bodyPr/>
          <a:lstStyle>
            <a:lvl1pPr>
              <a:defRPr sz="2200"/>
            </a:lvl1pPr>
            <a:lvl2pPr>
              <a:defRPr sz="1900"/>
            </a:lvl2pPr>
            <a:lvl3pPr>
              <a:defRPr sz="1700"/>
            </a:lvl3pPr>
            <a:lvl4pPr>
              <a:defRPr sz="15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98D02-09CA-4039-A2E6-EFBB9D44E076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480527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7492" y="2032000"/>
            <a:ext cx="3806190" cy="72340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7492" y="2736150"/>
            <a:ext cx="3806190" cy="32004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66310" y="2029968"/>
            <a:ext cx="3806190" cy="722376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66310" y="2734056"/>
            <a:ext cx="3806190" cy="32004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E8D98A-6066-4ECB-B09E-525EADCEAC0D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66626842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9BC512-729E-4249-AF45-77BE53593F7D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9045661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84650-502D-48D5-9ABA-6F756F3F67E7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2558518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715000" y="0"/>
            <a:ext cx="3429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6196053" y="542282"/>
            <a:ext cx="253746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36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" y="762000"/>
            <a:ext cx="4572000" cy="4572000"/>
          </a:xfrm>
        </p:spPr>
        <p:txBody>
          <a:bodyPr/>
          <a:lstStyle>
            <a:lvl1pPr>
              <a:defRPr sz="2200"/>
            </a:lvl1pPr>
            <a:lvl2pPr>
              <a:defRPr sz="1900"/>
            </a:lvl2pPr>
            <a:lvl3pPr>
              <a:defRPr sz="1700"/>
            </a:lvl3pPr>
            <a:lvl4pPr>
              <a:defRPr sz="15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06987" y="2511813"/>
            <a:ext cx="254889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500">
                <a:solidFill>
                  <a:srgbClr val="404040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515AB972-260B-4536-8D80-C0483730502E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68317256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918" y="5418668"/>
            <a:ext cx="8085582" cy="613283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9144000" cy="5330952"/>
          </a:xfrm>
          <a:blipFill>
            <a:blip r:embed="rId2"/>
            <a:stretch>
              <a:fillRect/>
            </a:stretch>
          </a:blip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rgbClr val="4D4D4D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7492" y="5909735"/>
            <a:ext cx="6922008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75000"/>
                  </a:srgbClr>
                </a:solidFill>
              </a:defRPr>
            </a:lvl1pPr>
          </a:lstStyle>
          <a:p>
            <a:endParaRPr lang="cs-CZ" alt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75000"/>
                  </a:srgbClr>
                </a:solidFill>
              </a:defRPr>
            </a:lvl1pPr>
          </a:lstStyle>
          <a:p>
            <a:endParaRPr lang="cs-CZ" alt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73EE26C8-1A57-4217-8E5D-2A4F3F21CAE8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319608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82DBD7-2537-438D-8040-4C93E67F396D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9813206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7963" y="695325"/>
            <a:ext cx="1971675" cy="4800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8644" y="714376"/>
            <a:ext cx="5800725" cy="54006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FE247-E3C2-4F7D-B889-ABF6446C8135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3352211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3B3EF0CC-F636-4595-AEE2-39BC72300C78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732" r:id="rId12"/>
    <p:sldLayoutId id="2147483733" r:id="rId13"/>
    <p:sldLayoutId id="2147483734" r:id="rId14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2919" y="499533"/>
            <a:ext cx="8079581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7206" y="1993393"/>
            <a:ext cx="8065294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4350" y="6412447"/>
            <a:ext cx="30861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75000"/>
                  </a:schemeClr>
                </a:solidFill>
              </a:defRPr>
            </a:lvl1pPr>
          </a:lstStyle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14350" y="6554697"/>
            <a:ext cx="37719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75000"/>
                  </a:schemeClr>
                </a:solidFill>
              </a:defRPr>
            </a:lvl1pPr>
          </a:lstStyle>
          <a:p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41193" y="5829748"/>
            <a:ext cx="219456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0" b="0">
                <a:ln>
                  <a:noFill/>
                </a:ln>
                <a:solidFill>
                  <a:schemeClr val="accent1">
                    <a:alpha val="20000"/>
                  </a:schemeClr>
                </a:solidFill>
                <a:latin typeface="+mj-lt"/>
              </a:defRPr>
            </a:lvl1pPr>
          </a:lstStyle>
          <a:p>
            <a:fld id="{3B3EF0CC-F636-4595-AEE2-39BC72300C78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198576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  <p:sldLayoutId id="2147483744" r:id="rId9"/>
    <p:sldLayoutId id="2147483745" r:id="rId10"/>
    <p:sldLayoutId id="214748374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274320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4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oleObject" Target="../embeddings/oleObject4.bin"/><Relationship Id="rId7" Type="http://schemas.openxmlformats.org/officeDocument/2006/relationships/oleObject" Target="../embeddings/oleObject6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7.wmf"/><Relationship Id="rId5" Type="http://schemas.openxmlformats.org/officeDocument/2006/relationships/oleObject" Target="../embeddings/oleObject5.bin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oleObject" Target="../embeddings/oleObject7.bin"/><Relationship Id="rId7" Type="http://schemas.openxmlformats.org/officeDocument/2006/relationships/oleObject" Target="../embeddings/oleObject9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10.png"/><Relationship Id="rId5" Type="http://schemas.openxmlformats.org/officeDocument/2006/relationships/oleObject" Target="../embeddings/oleObject8.bin"/><Relationship Id="rId4" Type="http://schemas.openxmlformats.org/officeDocument/2006/relationships/image" Target="../media/image9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oleObject" Target="../embeddings/oleObject10.bin"/><Relationship Id="rId7" Type="http://schemas.openxmlformats.org/officeDocument/2006/relationships/oleObject" Target="../embeddings/oleObject12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13.png"/><Relationship Id="rId5" Type="http://schemas.openxmlformats.org/officeDocument/2006/relationships/oleObject" Target="../embeddings/oleObject11.bin"/><Relationship Id="rId4" Type="http://schemas.openxmlformats.org/officeDocument/2006/relationships/image" Target="../media/image12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.bin"/><Relationship Id="rId2" Type="http://schemas.openxmlformats.org/officeDocument/2006/relationships/slideLayout" Target="../slideLayouts/slideLayout14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15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oleObject" Target="../embeddings/oleObject14.bin"/><Relationship Id="rId7" Type="http://schemas.openxmlformats.org/officeDocument/2006/relationships/oleObject" Target="../embeddings/oleObject16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6.vml"/><Relationship Id="rId6" Type="http://schemas.openxmlformats.org/officeDocument/2006/relationships/image" Target="../media/image17.wmf"/><Relationship Id="rId5" Type="http://schemas.openxmlformats.org/officeDocument/2006/relationships/oleObject" Target="../embeddings/oleObject15.bin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53" name="Group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9702901"/>
              </p:ext>
            </p:extLst>
          </p:nvPr>
        </p:nvGraphicFramePr>
        <p:xfrm>
          <a:off x="611188" y="2708275"/>
          <a:ext cx="8172450" cy="3335338"/>
        </p:xfrm>
        <a:graphic>
          <a:graphicData uri="http://schemas.openxmlformats.org/drawingml/2006/table">
            <a:tbl>
              <a:tblPr/>
              <a:tblGrid>
                <a:gridCol w="2447925"/>
                <a:gridCol w="5724525"/>
              </a:tblGrid>
              <a:tr h="41130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ČÍSLO PROJEKTU</a:t>
                      </a:r>
                      <a:endParaRPr kumimoji="0" lang="cs-CZ" alt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CZ.1.07/1.5.00/34.0423</a:t>
                      </a:r>
                    </a:p>
                  </a:txBody>
                  <a:tcPr marT="45736" marB="4573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462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ČÍSLO MATERIÁLU</a:t>
                      </a:r>
                      <a:endParaRPr kumimoji="0" lang="cs-CZ" alt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DUM 13 – Lineární nerovnice</a:t>
                      </a:r>
                    </a:p>
                  </a:txBody>
                  <a:tcPr marT="45736" marB="4573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668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NÁZEV ŠKOLY</a:t>
                      </a:r>
                      <a:endParaRPr kumimoji="0" lang="cs-CZ" alt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Střední škola a Vyšší odborná škola cestovního ruchu, Senovážné náměstí 12, České Budějovice 370 01</a:t>
                      </a:r>
                    </a:p>
                  </a:txBody>
                  <a:tcPr marT="45736" marB="4573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495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AUTOR</a:t>
                      </a:r>
                      <a:endParaRPr kumimoji="0" lang="cs-CZ" alt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Ing. Gabriela Bendová Karpytová</a:t>
                      </a:r>
                    </a:p>
                  </a:txBody>
                  <a:tcPr marT="45736" marB="4573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309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TÉMATICKÝ CELEK</a:t>
                      </a:r>
                      <a:endParaRPr kumimoji="0" lang="cs-CZ" alt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Lineární rovnice a nerovnice</a:t>
                      </a:r>
                    </a:p>
                  </a:txBody>
                  <a:tcPr marT="45736" marB="4573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336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ROČNÍK</a:t>
                      </a:r>
                      <a:endParaRPr kumimoji="0" lang="cs-CZ" alt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1. ročník, maturitní odbor</a:t>
                      </a:r>
                    </a:p>
                  </a:txBody>
                  <a:tcPr marT="45736" marB="4573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130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DATUM TVORBY</a:t>
                      </a:r>
                      <a:endParaRPr kumimoji="0" lang="cs-CZ" alt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Únor 2013</a:t>
                      </a:r>
                      <a:endParaRPr kumimoji="0" lang="cs-CZ" alt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T="45736" marB="4573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719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740650" cy="1665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56358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28650" y="981075"/>
            <a:ext cx="7886700" cy="5195888"/>
          </a:xfrm>
        </p:spPr>
        <p:txBody>
          <a:bodyPr rtlCol="0">
            <a:normAutofit lnSpcReduction="10000"/>
          </a:bodyPr>
          <a:lstStyle/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800" b="1" dirty="0" smtClean="0"/>
              <a:t>Anotace: 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altLang="cs-CZ" sz="2800" dirty="0" smtClean="0"/>
              <a:t>Tento materiál slouží k opakování základních znalostí v oblasti lineárních nerovnic a prohloubení daných znalostí. Prezentaci je možno využít jako pomůcku při výkladu daného tématu s konkrétními příklady.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altLang="cs-CZ" sz="2800" dirty="0" smtClean="0"/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800" b="1" dirty="0" smtClean="0"/>
              <a:t>Metodické pokyny: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altLang="cs-CZ" sz="2800" dirty="0" smtClean="0"/>
              <a:t>Pro využití tohoto materiálu v hodině je potřeba mít k dispozici počítač nebo notebook, dataprojektor, promítací plochu a příslušné programové vybavení. 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defRPr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427891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 anchor="ctr">
            <a:normAutofit/>
          </a:bodyPr>
          <a:lstStyle/>
          <a:p>
            <a:r>
              <a:rPr lang="cs-CZ" altLang="cs-CZ" sz="6000" b="1" dirty="0" smtClean="0"/>
              <a:t>Lineární nerovnice</a:t>
            </a:r>
            <a:endParaRPr lang="cs-CZ" altLang="cs-CZ" sz="60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u="sng">
                <a:solidFill>
                  <a:schemeClr val="hlink"/>
                </a:solidFill>
              </a:rPr>
              <a:t>Lineární nerovnice</a:t>
            </a:r>
          </a:p>
        </p:txBody>
      </p:sp>
      <p:graphicFrame>
        <p:nvGraphicFramePr>
          <p:cNvPr id="5124" name="Object 4"/>
          <p:cNvGraphicFramePr>
            <a:graphicFrameLocks noGrp="1" noChangeAspect="1"/>
          </p:cNvGraphicFramePr>
          <p:nvPr>
            <p:ph sz="half" idx="1"/>
          </p:nvPr>
        </p:nvGraphicFramePr>
        <p:xfrm>
          <a:off x="2700338" y="2060575"/>
          <a:ext cx="2063750" cy="28082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5" name="Rovnice" r:id="rId3" imgW="634680" imgH="863280" progId="Equation.3">
                  <p:embed/>
                </p:oleObj>
              </mc:Choice>
              <mc:Fallback>
                <p:oleObj name="Rovnice" r:id="rId3" imgW="634680" imgH="86328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00338" y="2060575"/>
                        <a:ext cx="2063750" cy="28082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126" name="Object 6"/>
          <p:cNvGraphicFramePr>
            <a:graphicFrameLocks noGrp="1" noChangeAspect="1"/>
          </p:cNvGraphicFramePr>
          <p:nvPr>
            <p:ph sz="quarter" idx="2"/>
          </p:nvPr>
        </p:nvGraphicFramePr>
        <p:xfrm>
          <a:off x="5724525" y="2997200"/>
          <a:ext cx="1492250" cy="1165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6" name="Rovnice" r:id="rId5" imgW="520560" imgH="406080" progId="Equation.3">
                  <p:embed/>
                </p:oleObj>
              </mc:Choice>
              <mc:Fallback>
                <p:oleObj name="Rovnice" r:id="rId5" imgW="520560" imgH="40608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24525" y="2997200"/>
                        <a:ext cx="1492250" cy="11652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128" name="Text Box 8"/>
          <p:cNvSpPr txBox="1">
            <a:spLocks noChangeArrowheads="1"/>
          </p:cNvSpPr>
          <p:nvPr/>
        </p:nvSpPr>
        <p:spPr bwMode="auto">
          <a:xfrm>
            <a:off x="684213" y="1484313"/>
            <a:ext cx="511175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800"/>
              <a:t>Tvar lineární nerovnice:</a:t>
            </a:r>
          </a:p>
        </p:txBody>
      </p:sp>
      <p:graphicFrame>
        <p:nvGraphicFramePr>
          <p:cNvPr id="5129" name="Object 9"/>
          <p:cNvGraphicFramePr>
            <a:graphicFrameLocks noGrp="1" noChangeAspect="1"/>
          </p:cNvGraphicFramePr>
          <p:nvPr>
            <p:ph sz="quarter" idx="3"/>
          </p:nvPr>
        </p:nvGraphicFramePr>
        <p:xfrm>
          <a:off x="900113" y="5229225"/>
          <a:ext cx="1943100" cy="6619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7" name="Rovnice" r:id="rId7" imgW="558720" imgH="190440" progId="Equation.3">
                  <p:embed/>
                </p:oleObj>
              </mc:Choice>
              <mc:Fallback>
                <p:oleObj name="Rovnice" r:id="rId7" imgW="558720" imgH="1904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00113" y="5229225"/>
                        <a:ext cx="1943100" cy="6619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131" name="Text Box 11"/>
          <p:cNvSpPr txBox="1">
            <a:spLocks noChangeArrowheads="1"/>
          </p:cNvSpPr>
          <p:nvPr/>
        </p:nvSpPr>
        <p:spPr bwMode="auto">
          <a:xfrm>
            <a:off x="3203575" y="5229225"/>
            <a:ext cx="367347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800"/>
              <a:t>…znaky nerovnosti</a:t>
            </a:r>
          </a:p>
        </p:txBody>
      </p:sp>
    </p:spTree>
    <p:extLst>
      <p:ext uri="{BB962C8B-B14F-4D97-AF65-F5344CB8AC3E}">
        <p14:creationId xmlns:p14="http://schemas.microsoft.com/office/powerpoint/2010/main" val="42162005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z="4000" u="sng">
                <a:solidFill>
                  <a:schemeClr val="hlink"/>
                </a:solidFill>
              </a:rPr>
              <a:t>Postup řešení lineárních nerovnic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852988"/>
          </a:xfrm>
        </p:spPr>
        <p:txBody>
          <a:bodyPr/>
          <a:lstStyle/>
          <a:p>
            <a:r>
              <a:rPr lang="cs-CZ" altLang="cs-CZ"/>
              <a:t>Lineární nerovnice řešíme stejným způsobem jako lineární rovnice</a:t>
            </a:r>
          </a:p>
          <a:p>
            <a:r>
              <a:rPr lang="cs-CZ" altLang="cs-CZ"/>
              <a:t>Využíváme stejných ekvivalentních úprav</a:t>
            </a:r>
          </a:p>
          <a:p>
            <a:r>
              <a:rPr lang="cs-CZ" altLang="cs-CZ" u="sng">
                <a:solidFill>
                  <a:schemeClr val="hlink"/>
                </a:solidFill>
              </a:rPr>
              <a:t>Rozdíl</a:t>
            </a:r>
            <a:r>
              <a:rPr lang="cs-CZ" altLang="cs-CZ"/>
              <a:t>:</a:t>
            </a:r>
          </a:p>
          <a:p>
            <a:pPr lvl="1"/>
            <a:r>
              <a:rPr lang="cs-CZ" altLang="cs-CZ"/>
              <a:t>Nelze přehodit levou stranu rovnice s pravou stranou rovnice bez změny znaku nerovnosti</a:t>
            </a:r>
          </a:p>
          <a:p>
            <a:pPr lvl="1"/>
            <a:r>
              <a:rPr lang="cs-CZ" altLang="cs-CZ"/>
              <a:t>Při násobení nebo dělení obou stran libovolným </a:t>
            </a:r>
            <a:r>
              <a:rPr lang="cs-CZ" altLang="cs-CZ" u="sng">
                <a:solidFill>
                  <a:schemeClr val="hlink"/>
                </a:solidFill>
              </a:rPr>
              <a:t>záporným</a:t>
            </a:r>
            <a:r>
              <a:rPr lang="cs-CZ" altLang="cs-CZ"/>
              <a:t> číslem se </a:t>
            </a:r>
            <a:r>
              <a:rPr lang="cs-CZ" altLang="cs-CZ" u="sng">
                <a:solidFill>
                  <a:schemeClr val="hlink"/>
                </a:solidFill>
              </a:rPr>
              <a:t>mění znak nerovnosti</a:t>
            </a:r>
            <a:r>
              <a:rPr lang="cs-CZ" altLang="cs-CZ"/>
              <a:t> na opačný</a:t>
            </a:r>
          </a:p>
        </p:txBody>
      </p:sp>
    </p:spTree>
    <p:extLst>
      <p:ext uri="{BB962C8B-B14F-4D97-AF65-F5344CB8AC3E}">
        <p14:creationId xmlns:p14="http://schemas.microsoft.com/office/powerpoint/2010/main" val="852473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5" name="Rectangle 7"/>
          <p:cNvSpPr>
            <a:spLocks noChangeArrowheads="1"/>
          </p:cNvSpPr>
          <p:nvPr/>
        </p:nvSpPr>
        <p:spPr bwMode="auto">
          <a:xfrm>
            <a:off x="4643438" y="4797425"/>
            <a:ext cx="504825" cy="1368425"/>
          </a:xfrm>
          <a:prstGeom prst="rect">
            <a:avLst/>
          </a:prstGeom>
          <a:solidFill>
            <a:srgbClr val="FFCC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692150"/>
            <a:ext cx="4038600" cy="5434013"/>
          </a:xfrm>
        </p:spPr>
        <p:txBody>
          <a:bodyPr/>
          <a:lstStyle/>
          <a:p>
            <a:r>
              <a:rPr lang="cs-CZ" altLang="cs-CZ" sz="2800"/>
              <a:t>Např.:</a:t>
            </a:r>
          </a:p>
          <a:p>
            <a:endParaRPr lang="cs-CZ" altLang="cs-CZ" sz="2800"/>
          </a:p>
          <a:p>
            <a:endParaRPr lang="cs-CZ" altLang="cs-CZ" sz="2800"/>
          </a:p>
          <a:p>
            <a:endParaRPr lang="cs-CZ" altLang="cs-CZ" sz="2800"/>
          </a:p>
          <a:p>
            <a:endParaRPr lang="cs-CZ" altLang="cs-CZ" sz="2800"/>
          </a:p>
          <a:p>
            <a:r>
              <a:rPr lang="cs-CZ" altLang="cs-CZ" sz="2800"/>
              <a:t>Např.:</a:t>
            </a:r>
          </a:p>
        </p:txBody>
      </p:sp>
      <p:graphicFrame>
        <p:nvGraphicFramePr>
          <p:cNvPr id="7172" name="Object 4"/>
          <p:cNvGraphicFramePr>
            <a:graphicFrameLocks noGrp="1" noChangeAspect="1"/>
          </p:cNvGraphicFramePr>
          <p:nvPr>
            <p:ph sz="quarter" idx="2"/>
          </p:nvPr>
        </p:nvGraphicFramePr>
        <p:xfrm>
          <a:off x="3203575" y="3500438"/>
          <a:ext cx="5040313" cy="2501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9" name="Rovnice" r:id="rId3" imgW="1739880" imgH="863280" progId="Equation.3">
                  <p:embed/>
                </p:oleObj>
              </mc:Choice>
              <mc:Fallback>
                <p:oleObj name="Rovnice" r:id="rId3" imgW="1739880" imgH="86328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03575" y="3500438"/>
                        <a:ext cx="5040313" cy="2501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177" name="WordArt 9"/>
          <p:cNvSpPr>
            <a:spLocks noChangeArrowheads="1" noChangeShapeType="1" noTextEdit="1"/>
          </p:cNvSpPr>
          <p:nvPr/>
        </p:nvSpPr>
        <p:spPr bwMode="auto">
          <a:xfrm>
            <a:off x="2843213" y="4868863"/>
            <a:ext cx="215900" cy="122713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19050">
                  <a:solidFill>
                    <a:schemeClr val="accent2"/>
                  </a:solidFill>
                  <a:round/>
                  <a:headEnd/>
                  <a:tailEnd/>
                </a:ln>
                <a:solidFill>
                  <a:schemeClr val="hlink"/>
                </a:solidFill>
                <a:effectLst>
                  <a:outerShdw dist="35921" dir="2700000" algn="ctr" rotWithShape="0">
                    <a:srgbClr val="990000"/>
                  </a:outerShdw>
                </a:effectLst>
                <a:latin typeface="Garamond" panose="02020404030301010803" pitchFamily="18" charset="0"/>
              </a:rPr>
              <a:t>!</a:t>
            </a:r>
          </a:p>
        </p:txBody>
      </p:sp>
      <p:graphicFrame>
        <p:nvGraphicFramePr>
          <p:cNvPr id="7178" name="Object 10"/>
          <p:cNvGraphicFramePr>
            <a:graphicFrameLocks noGrp="1" noChangeAspect="1"/>
          </p:cNvGraphicFramePr>
          <p:nvPr>
            <p:ph sz="quarter" idx="3"/>
          </p:nvPr>
        </p:nvGraphicFramePr>
        <p:xfrm>
          <a:off x="5364163" y="1341438"/>
          <a:ext cx="1066800" cy="1219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20" name="Rovnice" r:id="rId5" imgW="355320" imgH="406080" progId="Equation.3">
                  <p:embed/>
                </p:oleObj>
              </mc:Choice>
              <mc:Fallback>
                <p:oleObj name="Rovnice" r:id="rId5" imgW="355320" imgH="40608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64163" y="1341438"/>
                        <a:ext cx="1066800" cy="1219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181" name="Object 13"/>
          <p:cNvGraphicFramePr>
            <a:graphicFrameLocks noChangeAspect="1"/>
          </p:cNvGraphicFramePr>
          <p:nvPr/>
        </p:nvGraphicFramePr>
        <p:xfrm>
          <a:off x="3635375" y="1412875"/>
          <a:ext cx="996950" cy="1139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21" name="Rovnice" r:id="rId7" imgW="355320" imgH="406080" progId="Equation.3">
                  <p:embed/>
                </p:oleObj>
              </mc:Choice>
              <mc:Fallback>
                <p:oleObj name="Rovnice" r:id="rId7" imgW="355320" imgH="40608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35375" y="1412875"/>
                        <a:ext cx="996950" cy="11398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182" name="WordArt 14"/>
          <p:cNvSpPr>
            <a:spLocks noChangeArrowheads="1" noChangeShapeType="1" noTextEdit="1"/>
          </p:cNvSpPr>
          <p:nvPr/>
        </p:nvSpPr>
        <p:spPr bwMode="auto">
          <a:xfrm>
            <a:off x="2771775" y="1412875"/>
            <a:ext cx="215900" cy="122713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19050">
                  <a:solidFill>
                    <a:schemeClr val="accent2"/>
                  </a:solidFill>
                  <a:round/>
                  <a:headEnd/>
                  <a:tailEnd/>
                </a:ln>
                <a:solidFill>
                  <a:schemeClr val="hlink"/>
                </a:solidFill>
                <a:effectLst>
                  <a:outerShdw dist="35921" dir="2700000" algn="ctr" rotWithShape="0">
                    <a:srgbClr val="990000"/>
                  </a:outerShdw>
                </a:effectLst>
                <a:latin typeface="Garamond" panose="02020404030301010803" pitchFamily="18" charset="0"/>
              </a:rPr>
              <a:t>!</a:t>
            </a:r>
          </a:p>
        </p:txBody>
      </p:sp>
      <p:sp>
        <p:nvSpPr>
          <p:cNvPr id="7183" name="Line 15"/>
          <p:cNvSpPr>
            <a:spLocks noChangeShapeType="1"/>
          </p:cNvSpPr>
          <p:nvPr/>
        </p:nvSpPr>
        <p:spPr bwMode="auto">
          <a:xfrm>
            <a:off x="3563938" y="1196975"/>
            <a:ext cx="1079500" cy="1655763"/>
          </a:xfrm>
          <a:prstGeom prst="line">
            <a:avLst/>
          </a:prstGeom>
          <a:noFill/>
          <a:ln w="28575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184" name="Line 16"/>
          <p:cNvSpPr>
            <a:spLocks noChangeShapeType="1"/>
          </p:cNvSpPr>
          <p:nvPr/>
        </p:nvSpPr>
        <p:spPr bwMode="auto">
          <a:xfrm flipH="1">
            <a:off x="3708400" y="1196975"/>
            <a:ext cx="900113" cy="1655763"/>
          </a:xfrm>
          <a:prstGeom prst="line">
            <a:avLst/>
          </a:prstGeom>
          <a:noFill/>
          <a:ln w="28575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72483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altLang="cs-CZ" sz="2800"/>
              <a:t>Množinu všech řešení nerovnice značíme </a:t>
            </a:r>
            <a:r>
              <a:rPr lang="cs-CZ" altLang="cs-CZ" sz="2800" b="1"/>
              <a:t>K</a:t>
            </a:r>
            <a:r>
              <a:rPr lang="cs-CZ" altLang="cs-CZ" sz="2800"/>
              <a:t>. </a:t>
            </a:r>
          </a:p>
          <a:p>
            <a:r>
              <a:rPr lang="cs-CZ" altLang="cs-CZ" sz="2800"/>
              <a:t>Řešením lineární nerovnice může být:</a:t>
            </a:r>
          </a:p>
          <a:p>
            <a:pPr lvl="1"/>
            <a:r>
              <a:rPr lang="cs-CZ" altLang="cs-CZ" sz="2400"/>
              <a:t>Interval – např. x </a:t>
            </a:r>
            <a:r>
              <a:rPr lang="en-US" altLang="cs-CZ" sz="2400">
                <a:cs typeface="Arial" panose="020B0604020202020204" pitchFamily="34" charset="0"/>
              </a:rPr>
              <a:t>&gt;</a:t>
            </a:r>
            <a:r>
              <a:rPr lang="cs-CZ" altLang="cs-CZ" sz="2400">
                <a:cs typeface="Arial" panose="020B0604020202020204" pitchFamily="34" charset="0"/>
              </a:rPr>
              <a:t> 2</a:t>
            </a:r>
            <a:endParaRPr lang="en-US" altLang="cs-CZ" sz="2400">
              <a:cs typeface="Arial" panose="020B0604020202020204" pitchFamily="34" charset="0"/>
            </a:endParaRPr>
          </a:p>
          <a:p>
            <a:pPr lvl="1"/>
            <a:r>
              <a:rPr lang="cs-CZ" altLang="cs-CZ" sz="2400"/>
              <a:t>Prázdná množina – nemá řešení – nepravdivá nerovnost (např. 0 </a:t>
            </a:r>
            <a:r>
              <a:rPr lang="cs-CZ" altLang="cs-CZ" sz="2400">
                <a:cs typeface="Arial" panose="020B0604020202020204" pitchFamily="34" charset="0"/>
              </a:rPr>
              <a:t>≥ 7)</a:t>
            </a:r>
          </a:p>
          <a:p>
            <a:pPr lvl="1"/>
            <a:r>
              <a:rPr lang="cs-CZ" altLang="cs-CZ" sz="2400"/>
              <a:t>Všechna reálná čísla – nekonečně mnoho řešení – pravdivá rovnost (např. 5 </a:t>
            </a:r>
            <a:r>
              <a:rPr lang="cs-CZ" altLang="cs-CZ" sz="2400">
                <a:cs typeface="Arial" panose="020B0604020202020204" pitchFamily="34" charset="0"/>
              </a:rPr>
              <a:t>≥ 1)</a:t>
            </a:r>
            <a:r>
              <a:rPr lang="cs-CZ" altLang="cs-CZ" sz="2400"/>
              <a:t> </a:t>
            </a:r>
          </a:p>
          <a:p>
            <a:r>
              <a:rPr lang="cs-CZ" altLang="cs-CZ" sz="2800"/>
              <a:t>Rovnice budeme řešit v množině R (reálná čísla), nebude-li udáno jinak.</a:t>
            </a:r>
          </a:p>
        </p:txBody>
      </p:sp>
    </p:spTree>
    <p:extLst>
      <p:ext uri="{BB962C8B-B14F-4D97-AF65-F5344CB8AC3E}">
        <p14:creationId xmlns:p14="http://schemas.microsoft.com/office/powerpoint/2010/main" val="31696877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u="sng">
                <a:solidFill>
                  <a:schemeClr val="hlink"/>
                </a:solidFill>
              </a:rPr>
              <a:t>Vzorový příklad 1</a:t>
            </a:r>
          </a:p>
        </p:txBody>
      </p:sp>
      <p:graphicFrame>
        <p:nvGraphicFramePr>
          <p:cNvPr id="47108" name="Object 4"/>
          <p:cNvGraphicFramePr>
            <a:graphicFrameLocks noGrp="1" noChangeAspect="1"/>
          </p:cNvGraphicFramePr>
          <p:nvPr>
            <p:ph sz="half" idx="1"/>
          </p:nvPr>
        </p:nvGraphicFramePr>
        <p:xfrm>
          <a:off x="2124075" y="1484313"/>
          <a:ext cx="5184775" cy="3917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43" name="Rovnice" r:id="rId3" imgW="2286000" imgH="1726920" progId="Equation.3">
                  <p:embed/>
                </p:oleObj>
              </mc:Choice>
              <mc:Fallback>
                <p:oleObj name="Rovnice" r:id="rId3" imgW="2286000" imgH="172692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24075" y="1484313"/>
                        <a:ext cx="5184775" cy="39179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7110" name="Object 6"/>
          <p:cNvGraphicFramePr>
            <a:graphicFrameLocks noGrp="1" noChangeAspect="1"/>
          </p:cNvGraphicFramePr>
          <p:nvPr>
            <p:ph sz="quarter" idx="2"/>
          </p:nvPr>
        </p:nvGraphicFramePr>
        <p:xfrm>
          <a:off x="1331913" y="4941888"/>
          <a:ext cx="3095625" cy="1581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44" name="Rastrový obrázek" r:id="rId5" imgW="2610214" imgH="1333333" progId="Paint.Picture">
                  <p:embed/>
                </p:oleObj>
              </mc:Choice>
              <mc:Fallback>
                <p:oleObj name="Rastrový obrázek" r:id="rId5" imgW="2610214" imgH="1333333" progId="Paint.Picture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31913" y="4941888"/>
                        <a:ext cx="3095625" cy="15811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7112" name="Object 8"/>
          <p:cNvGraphicFramePr>
            <a:graphicFrameLocks noGrp="1" noChangeAspect="1"/>
          </p:cNvGraphicFramePr>
          <p:nvPr>
            <p:ph sz="quarter" idx="3"/>
            <p:extLst>
              <p:ext uri="{D42A27DB-BD31-4B8C-83A1-F6EECF244321}">
                <p14:modId xmlns:p14="http://schemas.microsoft.com/office/powerpoint/2010/main" val="3354193783"/>
              </p:ext>
            </p:extLst>
          </p:nvPr>
        </p:nvGraphicFramePr>
        <p:xfrm>
          <a:off x="5262563" y="5516563"/>
          <a:ext cx="1858962" cy="987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45" name="Rovnice" r:id="rId7" imgW="812520" imgH="431640" progId="Equation.3">
                  <p:embed/>
                </p:oleObj>
              </mc:Choice>
              <mc:Fallback>
                <p:oleObj name="Rovnice" r:id="rId7" imgW="812520" imgH="4316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62563" y="5516563"/>
                        <a:ext cx="1858962" cy="9874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051264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04" name="Rectangle 12"/>
          <p:cNvSpPr>
            <a:spLocks noChangeArrowheads="1"/>
          </p:cNvSpPr>
          <p:nvPr/>
        </p:nvSpPr>
        <p:spPr bwMode="auto">
          <a:xfrm>
            <a:off x="7019925" y="3933825"/>
            <a:ext cx="865188" cy="50323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203" name="Rectangle 11"/>
          <p:cNvSpPr>
            <a:spLocks noChangeArrowheads="1"/>
          </p:cNvSpPr>
          <p:nvPr/>
        </p:nvSpPr>
        <p:spPr bwMode="auto">
          <a:xfrm>
            <a:off x="3779838" y="4005263"/>
            <a:ext cx="287337" cy="115252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u="sng">
                <a:solidFill>
                  <a:schemeClr val="hlink"/>
                </a:solidFill>
              </a:rPr>
              <a:t>Vzorový příklad 2</a:t>
            </a:r>
          </a:p>
        </p:txBody>
      </p:sp>
      <p:graphicFrame>
        <p:nvGraphicFramePr>
          <p:cNvPr id="8196" name="Object 4"/>
          <p:cNvGraphicFramePr>
            <a:graphicFrameLocks noGrp="1" noChangeAspect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327677667"/>
              </p:ext>
            </p:extLst>
          </p:nvPr>
        </p:nvGraphicFramePr>
        <p:xfrm>
          <a:off x="684213" y="1484313"/>
          <a:ext cx="7848600" cy="482500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7" name="Rovnice" r:id="rId3" imgW="3479760" imgH="2133360" progId="Equation.3">
                  <p:embed/>
                </p:oleObj>
              </mc:Choice>
              <mc:Fallback>
                <p:oleObj name="Rovnice" r:id="rId3" imgW="3479760" imgH="213336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4213" y="1484313"/>
                        <a:ext cx="7848600" cy="482500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02" name="Object 10"/>
          <p:cNvGraphicFramePr>
            <a:graphicFrameLocks noGrp="1" noChangeAspect="1"/>
          </p:cNvGraphicFramePr>
          <p:nvPr>
            <p:ph sz="quarter" idx="2"/>
          </p:nvPr>
        </p:nvGraphicFramePr>
        <p:xfrm>
          <a:off x="5364163" y="5084763"/>
          <a:ext cx="3492500" cy="1492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8" name="Rastrový obrázek" r:id="rId5" imgW="2362530" imgH="1009791" progId="Paint.Picture">
                  <p:embed/>
                </p:oleObj>
              </mc:Choice>
              <mc:Fallback>
                <p:oleObj name="Rastrový obrázek" r:id="rId5" imgW="2362530" imgH="1009791" progId="Paint.Picture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64163" y="5084763"/>
                        <a:ext cx="3492500" cy="14922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00" name="Object 8"/>
          <p:cNvGraphicFramePr>
            <a:graphicFrameLocks noGrp="1" noChangeAspect="1"/>
          </p:cNvGraphicFramePr>
          <p:nvPr>
            <p:ph sz="quarter" idx="3"/>
          </p:nvPr>
        </p:nvGraphicFramePr>
        <p:xfrm>
          <a:off x="874713" y="5664200"/>
          <a:ext cx="1897062" cy="9858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9" name="Rovnice" r:id="rId7" imgW="952200" imgH="495000" progId="Equation.3">
                  <p:embed/>
                </p:oleObj>
              </mc:Choice>
              <mc:Fallback>
                <p:oleObj name="Rovnice" r:id="rId7" imgW="952200" imgH="4950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74713" y="5664200"/>
                        <a:ext cx="1897062" cy="9858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531320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r>
              <a:rPr lang="cs-CZ" altLang="cs-CZ" u="sng">
                <a:solidFill>
                  <a:schemeClr val="hlink"/>
                </a:solidFill>
              </a:rPr>
              <a:t>Vzorový příklad 3</a:t>
            </a:r>
          </a:p>
        </p:txBody>
      </p:sp>
      <p:graphicFrame>
        <p:nvGraphicFramePr>
          <p:cNvPr id="26628" name="Object 4"/>
          <p:cNvGraphicFramePr>
            <a:graphicFrameLocks noGrp="1" noChangeAspect="1"/>
          </p:cNvGraphicFramePr>
          <p:nvPr>
            <p:ph sz="quarter" idx="1"/>
          </p:nvPr>
        </p:nvGraphicFramePr>
        <p:xfrm>
          <a:off x="2339975" y="1412875"/>
          <a:ext cx="4933950" cy="2847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98" name="Rovnice" r:id="rId3" imgW="2222280" imgH="1282680" progId="Equation.3">
                  <p:embed/>
                </p:oleObj>
              </mc:Choice>
              <mc:Fallback>
                <p:oleObj name="Rovnice" r:id="rId3" imgW="2222280" imgH="128268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39975" y="1412875"/>
                        <a:ext cx="4933950" cy="28479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6630" name="Text Box 6"/>
          <p:cNvSpPr txBox="1">
            <a:spLocks noChangeArrowheads="1"/>
          </p:cNvSpPr>
          <p:nvPr/>
        </p:nvSpPr>
        <p:spPr bwMode="auto">
          <a:xfrm>
            <a:off x="719931" y="4337258"/>
            <a:ext cx="7704137" cy="21236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400" dirty="0"/>
              <a:t>Poslední nerovnost platí vždy </a:t>
            </a:r>
            <a:r>
              <a:rPr lang="cs-CZ" altLang="cs-CZ" sz="2400" dirty="0">
                <a:latin typeface="Garamond" panose="02020404030301010803" pitchFamily="18" charset="0"/>
              </a:rPr>
              <a:t>→</a:t>
            </a:r>
            <a:r>
              <a:rPr lang="cs-CZ" altLang="cs-CZ" sz="2400" dirty="0"/>
              <a:t> lineární rovnice má nekonečně </a:t>
            </a:r>
            <a:r>
              <a:rPr lang="cs-CZ" altLang="cs-CZ" sz="2400" dirty="0" smtClean="0"/>
              <a:t>mnoho </a:t>
            </a:r>
            <a:r>
              <a:rPr lang="cs-CZ" altLang="cs-CZ" sz="2400" dirty="0"/>
              <a:t>řešení. K = R</a:t>
            </a:r>
          </a:p>
          <a:p>
            <a:pPr>
              <a:spcBef>
                <a:spcPct val="50000"/>
              </a:spcBef>
            </a:pPr>
            <a:r>
              <a:rPr lang="cs-CZ" altLang="cs-CZ" sz="2400" dirty="0"/>
              <a:t>Kdybychom místo znaku nerovnosti </a:t>
            </a:r>
            <a:r>
              <a:rPr lang="cs-CZ" altLang="cs-CZ" sz="2400" dirty="0"/>
              <a:t>≥ </a:t>
            </a:r>
            <a:r>
              <a:rPr lang="cs-CZ" altLang="cs-CZ" sz="2400" dirty="0" smtClean="0"/>
              <a:t>použili </a:t>
            </a:r>
            <a:r>
              <a:rPr lang="cs-CZ" altLang="cs-CZ" sz="2400" dirty="0" smtClean="0"/>
              <a:t>≤ </a:t>
            </a:r>
            <a:r>
              <a:rPr lang="cs-CZ" altLang="cs-CZ" sz="2400" dirty="0" smtClean="0"/>
              <a:t>, </a:t>
            </a:r>
            <a:r>
              <a:rPr lang="cs-CZ" altLang="cs-CZ" sz="2400" dirty="0"/>
              <a:t>pak poslední </a:t>
            </a:r>
            <a:r>
              <a:rPr lang="cs-CZ" altLang="cs-CZ" sz="2400" dirty="0" smtClean="0"/>
              <a:t>nerovnice </a:t>
            </a:r>
            <a:r>
              <a:rPr lang="cs-CZ" altLang="cs-CZ" sz="2400" dirty="0"/>
              <a:t>10 ≤ </a:t>
            </a:r>
            <a:r>
              <a:rPr lang="cs-CZ" altLang="cs-CZ" sz="2400" dirty="0" smtClean="0"/>
              <a:t>-</a:t>
            </a:r>
            <a:r>
              <a:rPr lang="cs-CZ" altLang="cs-CZ" sz="2400" dirty="0" smtClean="0"/>
              <a:t>19 </a:t>
            </a:r>
            <a:r>
              <a:rPr lang="cs-CZ" altLang="cs-CZ" sz="2400" dirty="0"/>
              <a:t>nemá smysl → lineární nerovnice nemá řešení</a:t>
            </a:r>
            <a:r>
              <a:rPr lang="cs-CZ" altLang="cs-CZ" sz="2400" dirty="0"/>
              <a:t>. K = </a:t>
            </a:r>
            <a:r>
              <a:rPr lang="cs-CZ" altLang="cs-CZ" sz="2400" dirty="0" smtClean="0"/>
              <a:t>Ø</a:t>
            </a:r>
            <a:r>
              <a:rPr lang="cs-CZ" altLang="cs-CZ" sz="2400" dirty="0" smtClean="0"/>
              <a:t> </a:t>
            </a:r>
            <a:endParaRPr lang="cs-CZ" altLang="cs-CZ" sz="2400" dirty="0"/>
          </a:p>
        </p:txBody>
      </p:sp>
    </p:spTree>
    <p:extLst>
      <p:ext uri="{BB962C8B-B14F-4D97-AF65-F5344CB8AC3E}">
        <p14:creationId xmlns:p14="http://schemas.microsoft.com/office/powerpoint/2010/main" val="12109831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515" name="Object 11"/>
          <p:cNvGraphicFramePr>
            <a:graphicFrameLocks noGrp="1" noChangeAspect="1"/>
          </p:cNvGraphicFramePr>
          <p:nvPr>
            <p:ph sz="quarter" idx="2"/>
          </p:nvPr>
        </p:nvGraphicFramePr>
        <p:xfrm>
          <a:off x="5435600" y="5084763"/>
          <a:ext cx="3419475" cy="1555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15" name="Rastrový obrázek" r:id="rId3" imgW="2553056" imgH="1162212" progId="Paint.Picture">
                  <p:embed/>
                </p:oleObj>
              </mc:Choice>
              <mc:Fallback>
                <p:oleObj name="Rastrový obrázek" r:id="rId3" imgW="2553056" imgH="1162212" progId="Paint.Picture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35600" y="5084763"/>
                        <a:ext cx="3419475" cy="15557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u="sng">
                <a:solidFill>
                  <a:schemeClr val="hlink"/>
                </a:solidFill>
              </a:rPr>
              <a:t>Vzorový příklad 4</a:t>
            </a:r>
          </a:p>
        </p:txBody>
      </p:sp>
      <p:graphicFrame>
        <p:nvGraphicFramePr>
          <p:cNvPr id="21508" name="Object 4"/>
          <p:cNvGraphicFramePr>
            <a:graphicFrameLocks noGrp="1" noChangeAspect="1"/>
          </p:cNvGraphicFramePr>
          <p:nvPr>
            <p:ph sz="half" idx="1"/>
          </p:nvPr>
        </p:nvGraphicFramePr>
        <p:xfrm>
          <a:off x="2555875" y="1557338"/>
          <a:ext cx="3649663" cy="35893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16" name="Rovnice" r:id="rId5" imgW="1523880" imgH="1498320" progId="Equation.3">
                  <p:embed/>
                </p:oleObj>
              </mc:Choice>
              <mc:Fallback>
                <p:oleObj name="Rovnice" r:id="rId5" imgW="1523880" imgH="149832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875" y="1557338"/>
                        <a:ext cx="3649663" cy="35893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510" name="Text Box 6"/>
          <p:cNvSpPr txBox="1">
            <a:spLocks noChangeArrowheads="1"/>
          </p:cNvSpPr>
          <p:nvPr/>
        </p:nvSpPr>
        <p:spPr bwMode="auto">
          <a:xfrm>
            <a:off x="539750" y="1557338"/>
            <a:ext cx="4103688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800"/>
              <a:t>Řešte v N:</a:t>
            </a:r>
          </a:p>
        </p:txBody>
      </p:sp>
      <p:graphicFrame>
        <p:nvGraphicFramePr>
          <p:cNvPr id="21513" name="Object 9"/>
          <p:cNvGraphicFramePr>
            <a:graphicFrameLocks noGrp="1" noChangeAspect="1"/>
          </p:cNvGraphicFramePr>
          <p:nvPr>
            <p:ph sz="quarter" idx="3"/>
          </p:nvPr>
        </p:nvGraphicFramePr>
        <p:xfrm>
          <a:off x="2555875" y="6027738"/>
          <a:ext cx="2633663" cy="527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17" name="Rovnice" r:id="rId7" imgW="1079280" imgH="215640" progId="Equation.3">
                  <p:embed/>
                </p:oleObj>
              </mc:Choice>
              <mc:Fallback>
                <p:oleObj name="Rovnice" r:id="rId7" imgW="1079280" imgH="2156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875" y="6027738"/>
                        <a:ext cx="2633663" cy="5270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025797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u="sng">
                <a:solidFill>
                  <a:schemeClr val="hlink"/>
                </a:solidFill>
              </a:rPr>
              <a:t>Literatura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cs-CZ" altLang="cs-CZ" sz="2800"/>
              <a:t>CALDA, Emil. 1. díl. </a:t>
            </a:r>
            <a:r>
              <a:rPr lang="cs-CZ" altLang="cs-CZ" sz="2800" i="1"/>
              <a:t>Matematika pro netechnické obory SOŠ a SOU</a:t>
            </a:r>
            <a:r>
              <a:rPr lang="cs-CZ" altLang="cs-CZ" sz="2800"/>
              <a:t>. 1. vyd. Praha: Prometheus, 1996. ISBN 978-807-1960-201. </a:t>
            </a:r>
          </a:p>
          <a:p>
            <a:pPr>
              <a:lnSpc>
                <a:spcPct val="80000"/>
              </a:lnSpc>
            </a:pPr>
            <a:r>
              <a:rPr lang="cs-CZ" altLang="cs-CZ" sz="2800"/>
              <a:t>JIRÁSEK, František. </a:t>
            </a:r>
            <a:r>
              <a:rPr lang="cs-CZ" altLang="cs-CZ" sz="2800" i="1"/>
              <a:t>Sbírka úloh z matematiky pro SOŠ a studijní obory SOU</a:t>
            </a:r>
            <a:r>
              <a:rPr lang="cs-CZ" altLang="cs-CZ" sz="2800"/>
              <a:t>. 5. vyd. Praha: Prometheus, 2001, 361 s. Učebnice pro střední školy (Prometheus). ISBN 80-858-4955-0. </a:t>
            </a:r>
          </a:p>
          <a:p>
            <a:pPr>
              <a:lnSpc>
                <a:spcPct val="80000"/>
              </a:lnSpc>
            </a:pPr>
            <a:r>
              <a:rPr lang="cs-CZ" altLang="cs-CZ" sz="2800"/>
              <a:t>HUDCOVÁ, Milada a Libuše KUBIČÍKOVÁ. </a:t>
            </a:r>
            <a:r>
              <a:rPr lang="cs-CZ" altLang="cs-CZ" sz="2800" i="1"/>
              <a:t>Sbírka úloh z matematiky pro SOŠ, SOU a nástavbové studium</a:t>
            </a:r>
            <a:r>
              <a:rPr lang="cs-CZ" altLang="cs-CZ" sz="2800"/>
              <a:t>. Praha: Prometheus, 2011, 415 s. ISBN 978-807-1963-189. </a:t>
            </a:r>
          </a:p>
          <a:p>
            <a:pPr>
              <a:lnSpc>
                <a:spcPct val="80000"/>
              </a:lnSpc>
            </a:pPr>
            <a:r>
              <a:rPr lang="cs-CZ" altLang="cs-CZ" sz="2800"/>
              <a:t>Vlastní archiv autora</a:t>
            </a:r>
          </a:p>
        </p:txBody>
      </p:sp>
    </p:spTree>
    <p:extLst>
      <p:ext uri="{BB962C8B-B14F-4D97-AF65-F5344CB8AC3E}">
        <p14:creationId xmlns:p14="http://schemas.microsoft.com/office/powerpoint/2010/main" val="2009660776"/>
      </p:ext>
    </p:extLst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etropolitní">
  <a:themeElements>
    <a:clrScheme name="Modro-zelená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Metropolitní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ní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375</Words>
  <Application>Microsoft Office PowerPoint</Application>
  <PresentationFormat>Předvádění na obrazovce (4:3)</PresentationFormat>
  <Paragraphs>55</Paragraphs>
  <Slides>12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4</vt:i4>
      </vt:variant>
      <vt:variant>
        <vt:lpstr>Motiv</vt:lpstr>
      </vt:variant>
      <vt:variant>
        <vt:i4>2</vt:i4>
      </vt:variant>
      <vt:variant>
        <vt:lpstr>Vložené servery OLE</vt:lpstr>
      </vt:variant>
      <vt:variant>
        <vt:i4>3</vt:i4>
      </vt:variant>
      <vt:variant>
        <vt:lpstr>Nadpisy snímků</vt:lpstr>
      </vt:variant>
      <vt:variant>
        <vt:i4>12</vt:i4>
      </vt:variant>
    </vt:vector>
  </HeadingPairs>
  <TitlesOfParts>
    <vt:vector size="21" baseType="lpstr">
      <vt:lpstr>Arial</vt:lpstr>
      <vt:lpstr>Calibri</vt:lpstr>
      <vt:lpstr>Calibri Light</vt:lpstr>
      <vt:lpstr>Garamond</vt:lpstr>
      <vt:lpstr>Výchozí návrh</vt:lpstr>
      <vt:lpstr>Metropolitní</vt:lpstr>
      <vt:lpstr>Rovnice</vt:lpstr>
      <vt:lpstr>Rastrový obrázek</vt:lpstr>
      <vt:lpstr>Editor rovnic 3.0</vt:lpstr>
      <vt:lpstr>Prezentace aplikace PowerPoint</vt:lpstr>
      <vt:lpstr>Prezentace aplikace PowerPoint</vt:lpstr>
      <vt:lpstr>Lineární nerovnice</vt:lpstr>
      <vt:lpstr>Lineární nerovnice</vt:lpstr>
      <vt:lpstr>Postup řešení lineárních nerovnic</vt:lpstr>
      <vt:lpstr>Prezentace aplikace PowerPoint</vt:lpstr>
      <vt:lpstr>Prezentace aplikace PowerPoint</vt:lpstr>
      <vt:lpstr>Vzorový příklad 1</vt:lpstr>
      <vt:lpstr>Vzorový příklad 2</vt:lpstr>
      <vt:lpstr>Vzorový příklad 3</vt:lpstr>
      <vt:lpstr>Vzorový příklad 4</vt:lpstr>
      <vt:lpstr>Literatura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úlohy vedoucí na lineární rovnice/nerovnice</dc:title>
  <dc:creator>roxtídy</dc:creator>
  <cp:lastModifiedBy>Admin</cp:lastModifiedBy>
  <cp:revision>10</cp:revision>
  <dcterms:created xsi:type="dcterms:W3CDTF">2012-12-13T12:59:05Z</dcterms:created>
  <dcterms:modified xsi:type="dcterms:W3CDTF">2014-09-02T20:06:08Z</dcterms:modified>
</cp:coreProperties>
</file>