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9" r:id="rId2"/>
    <p:sldId id="256" r:id="rId3"/>
    <p:sldId id="258" r:id="rId4"/>
    <p:sldId id="259" r:id="rId5"/>
    <p:sldId id="260" r:id="rId6"/>
    <p:sldId id="263" r:id="rId7"/>
    <p:sldId id="265" r:id="rId8"/>
    <p:sldId id="268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94660"/>
  </p:normalViewPr>
  <p:slideViewPr>
    <p:cSldViewPr>
      <p:cViewPr varScale="1">
        <p:scale>
          <a:sx n="69" d="100"/>
          <a:sy n="6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2D5C87C-E0E8-40A7-B5A6-358AAE3981BA}" type="datetimeFigureOut">
              <a:rPr lang="cs-CZ" smtClean="0"/>
              <a:pPr/>
              <a:t>15.1.2014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5642662-A3B6-4253-9D84-B9567CA30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-creative.cz/wp-content/uploads/2012/02/07_maske_baer_col1.jpg" TargetMode="External"/><Relationship Id="rId3" Type="http://schemas.openxmlformats.org/officeDocument/2006/relationships/hyperlink" Target="http://www.i-creative.cz/wp-content/uploads/2012/04/hrusky.jpg" TargetMode="External"/><Relationship Id="rId7" Type="http://schemas.openxmlformats.org/officeDocument/2006/relationships/hyperlink" Target="http://www.i-creative.cz/?s=ko%C4%8Dka" TargetMode="External"/><Relationship Id="rId2" Type="http://schemas.openxmlformats.org/officeDocument/2006/relationships/hyperlink" Target="http://www.i-creative.cz/wp-content/uploads/2012/04/o-tresn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-creative.cz/wp-content/uploads/2012/02/liska.jpg" TargetMode="External"/><Relationship Id="rId11" Type="http://schemas.openxmlformats.org/officeDocument/2006/relationships/hyperlink" Target="http://www.i-creative.cz/wp-content/uploads/2012/03/sovy-4.jpg" TargetMode="External"/><Relationship Id="rId5" Type="http://schemas.openxmlformats.org/officeDocument/2006/relationships/hyperlink" Target="http://www.i-creative.cz/wp-content/uploads/2009/11/pineapple.png" TargetMode="External"/><Relationship Id="rId10" Type="http://schemas.openxmlformats.org/officeDocument/2006/relationships/hyperlink" Target="http://www.i-creative.cz/wp-content/uploads/2012/02/masque_lynx1.jpg" TargetMode="External"/><Relationship Id="rId4" Type="http://schemas.openxmlformats.org/officeDocument/2006/relationships/hyperlink" Target="http://www.i-creative.cz/wp-content/uploads/2009/11/lemon.png" TargetMode="External"/><Relationship Id="rId9" Type="http://schemas.openxmlformats.org/officeDocument/2006/relationships/hyperlink" Target="http://www.i-creative.cz/wp-content/uploads/2012/02/masque_giraf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5741988" cy="1395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750" y="1692275"/>
          <a:ext cx="7560642" cy="473669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227689"/>
                <a:gridCol w="5332953"/>
              </a:tblGrid>
              <a:tr h="35009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72745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81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Matematika</a:t>
                      </a:r>
                      <a:r>
                        <a:rPr lang="cs-CZ" sz="1400" baseline="0" dirty="0" smtClean="0">
                          <a:latin typeface="Calibri" pitchFamily="34" charset="0"/>
                        </a:rPr>
                        <a:t>  a její aplikace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VY_12_INOVACE_441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1. ročník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Matematika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Prezentace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Mgr. </a:t>
                      </a:r>
                      <a:r>
                        <a:rPr lang="cs-CZ" sz="1400" dirty="0" err="1" smtClean="0">
                          <a:latin typeface="Calibri" pitchFamily="34" charset="0"/>
                        </a:rPr>
                        <a:t>Ľudmila</a:t>
                      </a:r>
                      <a:r>
                        <a:rPr lang="cs-CZ" sz="1400" dirty="0" smtClean="0">
                          <a:latin typeface="Calibri" pitchFamily="34" charset="0"/>
                        </a:rPr>
                        <a:t> </a:t>
                      </a:r>
                      <a:r>
                        <a:rPr lang="cs-CZ" sz="1400" dirty="0" err="1" smtClean="0">
                          <a:latin typeface="Calibri" pitchFamily="34" charset="0"/>
                        </a:rPr>
                        <a:t>Hlubková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Veselé</a:t>
                      </a:r>
                      <a:r>
                        <a:rPr lang="cs-CZ" sz="1400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cs-CZ" sz="1400" baseline="0" smtClean="0">
                          <a:latin typeface="Calibri" pitchFamily="34" charset="0"/>
                        </a:rPr>
                        <a:t>počítání 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5723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Calibri" pitchFamily="34" charset="0"/>
                          <a:cs typeface="Times New Roman" pitchFamily="18" charset="0"/>
                        </a:rPr>
                        <a:t>Žáci doplňují</a:t>
                      </a:r>
                      <a:r>
                        <a:rPr lang="cs-CZ" sz="1600" baseline="0" dirty="0" smtClean="0">
                          <a:latin typeface="Calibri" pitchFamily="34" charset="0"/>
                          <a:cs typeface="Times New Roman" pitchFamily="18" charset="0"/>
                        </a:rPr>
                        <a:t> číselnou řadu, zapisují počet předmětů, hledají schovaná čísla, procvičují psaní čísel do 5.</a:t>
                      </a:r>
                      <a:endParaRPr lang="cs-CZ" sz="1600" dirty="0" smtClean="0"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Calibri" pitchFamily="34" charset="0"/>
                        </a:rPr>
                        <a:t>15.11.2012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  <a:tr h="301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</a:rPr>
                        <a:t>19.11.2012</a:t>
                      </a:r>
                      <a:endParaRPr lang="cs-CZ" sz="1400" dirty="0">
                        <a:latin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489448"/>
          </a:xfrm>
          <a:noFill/>
          <a:ln>
            <a:noFill/>
            <a:prstDash val="sysDot"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 algn="r"/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>
                <a:solidFill>
                  <a:srgbClr val="FFFF00"/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Veselé počítání</a:t>
            </a:r>
            <a:endParaRPr lang="cs-CZ" sz="5400" dirty="0">
              <a:solidFill>
                <a:srgbClr val="FFFF00"/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267744" y="198884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187624" y="1412776"/>
            <a:ext cx="576064" cy="57606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483768" y="980728"/>
            <a:ext cx="576064" cy="576064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707904" y="1916832"/>
            <a:ext cx="576064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5013176"/>
            <a:ext cx="100811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5013176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maska medv&amp;ecaron;d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5013176"/>
            <a:ext cx="79208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maska &amp;zcaron;iraf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01317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maska rys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5013176"/>
            <a:ext cx="79590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066130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Ukazuj počet na prstech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MAMKA_DUMKY 2013\Mamka DUMKY VLASTNÍ TVORBA\Obárzky COPY\Obrázek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35163"/>
            <a:ext cx="5495625" cy="4518173"/>
          </a:xfrm>
          <a:prstGeom prst="rect">
            <a:avLst/>
          </a:prstGeom>
          <a:noFill/>
        </p:spPr>
      </p:pic>
      <p:sp>
        <p:nvSpPr>
          <p:cNvPr id="4" name="Elipsa 3"/>
          <p:cNvSpPr/>
          <p:nvPr/>
        </p:nvSpPr>
        <p:spPr>
          <a:xfrm>
            <a:off x="5148064" y="2492896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5292080" y="2780928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5580112" y="2348880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5724128" y="2636912"/>
            <a:ext cx="288032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8686800" cy="1008112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Doplň číselnou řadu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1" name="Picture 3" descr="C:\MAMKA_DUMKY 2013\Mamka DUMKY VLASTNÍ TVORBA\Obárzky COPY\Stonožka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24008" y="1600200"/>
            <a:ext cx="2733984" cy="48736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354162"/>
          </a:xfr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Zapiš počet předmětů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Obrázek 3" descr="t&amp;rcaron;ešn&amp;ecaron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904875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876256" y="2780928"/>
            <a:ext cx="1008112" cy="86409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hrušk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914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2339752" y="4221088"/>
            <a:ext cx="1008112" cy="864096"/>
          </a:xfrm>
          <a:prstGeom prst="rect">
            <a:avLst/>
          </a:prstGeom>
          <a:noFill/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obrázek citró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420888"/>
            <a:ext cx="9048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obrázek citró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420888"/>
            <a:ext cx="9048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obrázek citró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420888"/>
            <a:ext cx="9048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2339752" y="2780928"/>
            <a:ext cx="1008112" cy="864096"/>
          </a:xfrm>
          <a:prstGeom prst="rect">
            <a:avLst/>
          </a:prstGeom>
          <a:noFill/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 descr="obrázek jablk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293096"/>
            <a:ext cx="52313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obrázek jablk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293096"/>
            <a:ext cx="52313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obrázek jablk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93096"/>
            <a:ext cx="52313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obrázek jablk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293096"/>
            <a:ext cx="52313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16" descr="obrázek jablk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293096"/>
            <a:ext cx="57606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bdélník 17"/>
          <p:cNvSpPr/>
          <p:nvPr/>
        </p:nvSpPr>
        <p:spPr>
          <a:xfrm>
            <a:off x="6876256" y="4221088"/>
            <a:ext cx="1008112" cy="864096"/>
          </a:xfrm>
          <a:prstGeom prst="rect">
            <a:avLst/>
          </a:prstGeom>
          <a:noFill/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 descr="ananas obrázek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733256"/>
            <a:ext cx="64807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ázek 19" descr="ananas obrázek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733256"/>
            <a:ext cx="64807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Obrázek 20" descr="ananas obrázek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5733256"/>
            <a:ext cx="64807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Obrázek 21" descr="ananas obrázek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5733256"/>
            <a:ext cx="64807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Obdélník 22"/>
          <p:cNvSpPr/>
          <p:nvPr/>
        </p:nvSpPr>
        <p:spPr>
          <a:xfrm>
            <a:off x="3563888" y="5589240"/>
            <a:ext cx="1008112" cy="864096"/>
          </a:xfrm>
          <a:prstGeom prst="rect">
            <a:avLst/>
          </a:prstGeom>
          <a:noFill/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28215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Kolik druhů zvířátek je na obrázku?</a:t>
            </a:r>
            <a:endParaRPr lang="cs-CZ" sz="40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Obrázek 10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564904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996952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772816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80928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899592" y="4437112"/>
          <a:ext cx="6336703" cy="1800200"/>
        </p:xfrm>
        <a:graphic>
          <a:graphicData uri="http://schemas.openxmlformats.org/drawingml/2006/table">
            <a:tbl>
              <a:tblPr/>
              <a:tblGrid>
                <a:gridCol w="1317771"/>
                <a:gridCol w="1202508"/>
                <a:gridCol w="1245646"/>
                <a:gridCol w="1346269"/>
                <a:gridCol w="1224509"/>
              </a:tblGrid>
              <a:tr h="360039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latin typeface="Calibri"/>
                          <a:ea typeface="Calibri"/>
                          <a:cs typeface="Times New Roman"/>
                        </a:rPr>
                        <a:t>Počítej</a:t>
                      </a:r>
                      <a:r>
                        <a:rPr lang="cs-CZ" sz="18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a zapiš: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1" name="Obrázek 20" descr="karnevalová maska zebr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941168"/>
            <a:ext cx="93610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Obrázek 22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320" y="3143250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Obrázek 23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700808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Obrázek 24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36912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Obrázek 25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717032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Obrázek 26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140968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Obrázek 27" descr="http://www.i-creative.cz/wp-content/uploads/2012/02/l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869160"/>
            <a:ext cx="76136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Obrázek 29" descr="maska medv&amp;ecaron;d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700808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 descr="maska medv&amp;ecaron;d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628800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Obrázek 31" descr="maska medv&amp;ecaron;d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068960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Obrázek 32" descr="maska medv&amp;ecaron;d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869160"/>
            <a:ext cx="79208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Obrázek 33" descr="maska &amp;zcaron;iraf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700808"/>
            <a:ext cx="781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Obrázek 34" descr="maska &amp;zcaron;iraf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1556792"/>
            <a:ext cx="781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Obrázek 35" descr="maska &amp;zcaron;iraf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869160"/>
            <a:ext cx="781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Obrázek 36" descr="maska rys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4365104"/>
            <a:ext cx="7239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Obrázek 37" descr="maska rys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869160"/>
            <a:ext cx="7239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Najdi schovaná čísla a zapiš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</a:b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je podle pořadí: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1508" name="Picture 4" descr="C:\MAMKA_DUMKY 2013\Mamka DUMKY VLASTNÍ TVORBA\Obárzky COPY\SOva na vložení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9" y="1600200"/>
            <a:ext cx="3838994" cy="506916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</p:pic>
      <p:sp>
        <p:nvSpPr>
          <p:cNvPr id="12" name="Volný tvar 11"/>
          <p:cNvSpPr/>
          <p:nvPr/>
        </p:nvSpPr>
        <p:spPr>
          <a:xfrm>
            <a:off x="7020272" y="404664"/>
            <a:ext cx="1008112" cy="1008112"/>
          </a:xfrm>
          <a:custGeom>
            <a:avLst/>
            <a:gdLst>
              <a:gd name="connsiteX0" fmla="*/ 0 w 1008112"/>
              <a:gd name="connsiteY0" fmla="*/ 504056 h 1008112"/>
              <a:gd name="connsiteX1" fmla="*/ 147635 w 1008112"/>
              <a:gd name="connsiteY1" fmla="*/ 147635 h 1008112"/>
              <a:gd name="connsiteX2" fmla="*/ 504057 w 1008112"/>
              <a:gd name="connsiteY2" fmla="*/ 1 h 1008112"/>
              <a:gd name="connsiteX3" fmla="*/ 860478 w 1008112"/>
              <a:gd name="connsiteY3" fmla="*/ 147636 h 1008112"/>
              <a:gd name="connsiteX4" fmla="*/ 1008112 w 1008112"/>
              <a:gd name="connsiteY4" fmla="*/ 504058 h 1008112"/>
              <a:gd name="connsiteX5" fmla="*/ 860477 w 1008112"/>
              <a:gd name="connsiteY5" fmla="*/ 860480 h 1008112"/>
              <a:gd name="connsiteX6" fmla="*/ 504055 w 1008112"/>
              <a:gd name="connsiteY6" fmla="*/ 1008114 h 1008112"/>
              <a:gd name="connsiteX7" fmla="*/ 147634 w 1008112"/>
              <a:gd name="connsiteY7" fmla="*/ 860479 h 1008112"/>
              <a:gd name="connsiteX8" fmla="*/ 0 w 1008112"/>
              <a:gd name="connsiteY8" fmla="*/ 504057 h 1008112"/>
              <a:gd name="connsiteX9" fmla="*/ 0 w 1008112"/>
              <a:gd name="connsiteY9" fmla="*/ 504056 h 1008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8112" h="1008112">
                <a:moveTo>
                  <a:pt x="0" y="504056"/>
                </a:moveTo>
                <a:cubicBezTo>
                  <a:pt x="0" y="370372"/>
                  <a:pt x="53106" y="242163"/>
                  <a:pt x="147635" y="147635"/>
                </a:cubicBezTo>
                <a:cubicBezTo>
                  <a:pt x="242164" y="53106"/>
                  <a:pt x="370373" y="1"/>
                  <a:pt x="504057" y="1"/>
                </a:cubicBezTo>
                <a:cubicBezTo>
                  <a:pt x="637741" y="1"/>
                  <a:pt x="765950" y="53107"/>
                  <a:pt x="860478" y="147636"/>
                </a:cubicBezTo>
                <a:cubicBezTo>
                  <a:pt x="955007" y="242165"/>
                  <a:pt x="1008112" y="370374"/>
                  <a:pt x="1008112" y="504058"/>
                </a:cubicBezTo>
                <a:cubicBezTo>
                  <a:pt x="1008112" y="637742"/>
                  <a:pt x="955006" y="765951"/>
                  <a:pt x="860477" y="860480"/>
                </a:cubicBezTo>
                <a:cubicBezTo>
                  <a:pt x="765948" y="955009"/>
                  <a:pt x="637739" y="1008115"/>
                  <a:pt x="504055" y="1008114"/>
                </a:cubicBezTo>
                <a:cubicBezTo>
                  <a:pt x="370371" y="1008114"/>
                  <a:pt x="242162" y="955008"/>
                  <a:pt x="147634" y="860479"/>
                </a:cubicBezTo>
                <a:cubicBezTo>
                  <a:pt x="53105" y="765950"/>
                  <a:pt x="0" y="637741"/>
                  <a:pt x="0" y="504057"/>
                </a:cubicBezTo>
                <a:lnTo>
                  <a:pt x="0" y="504056"/>
                </a:lnTo>
                <a:close/>
              </a:path>
            </a:pathLst>
          </a:cu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7020272" y="1484784"/>
            <a:ext cx="1008112" cy="1008112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7020272" y="2708920"/>
            <a:ext cx="1008112" cy="1008112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7020272" y="3933056"/>
            <a:ext cx="1008112" cy="1008112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7020272" y="5229200"/>
            <a:ext cx="1008112" cy="1008112"/>
          </a:xfrm>
          <a:prstGeom prst="ellipse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pull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748464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Procvičuj si psaní číslic 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1		2	3	4	5</a:t>
            </a:r>
          </a:p>
          <a:p>
            <a:pPr>
              <a:buNone/>
            </a:pPr>
            <a:r>
              <a:rPr lang="cs-CZ" sz="2800" b="1" smtClean="0">
                <a:solidFill>
                  <a:srgbClr val="FFFF00"/>
                </a:solidFill>
              </a:rPr>
              <a:t>1</a:t>
            </a:r>
            <a:r>
              <a:rPr lang="cs-CZ" smtClean="0"/>
              <a:t>___________________________________________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2</a:t>
            </a:r>
            <a:r>
              <a:rPr lang="cs-CZ" dirty="0" smtClean="0"/>
              <a:t>____________________________________________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3</a:t>
            </a:r>
            <a:r>
              <a:rPr lang="cs-CZ" dirty="0" smtClean="0"/>
              <a:t>____________________________________________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4</a:t>
            </a:r>
            <a:r>
              <a:rPr lang="cs-CZ" dirty="0" smtClean="0"/>
              <a:t>____________________________________________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5</a:t>
            </a:r>
            <a:r>
              <a:rPr lang="cs-CZ" dirty="0" smtClean="0"/>
              <a:t>____________________________________________</a:t>
            </a:r>
            <a:endParaRPr lang="cs-CZ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Verdana" pitchFamily="34" charset="0"/>
                <a:cs typeface="Verdana" pitchFamily="34" charset="0"/>
              </a:rPr>
              <a:t>   Zdroje: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2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/2012/04/o-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tresne.jpg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3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3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3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3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3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3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3"/>
              </a:rPr>
              <a:t>/2012/04/</a:t>
            </a:r>
            <a:r>
              <a:rPr lang="cs-CZ" sz="1600" dirty="0" err="1" smtClean="0">
                <a:solidFill>
                  <a:schemeClr val="bg1"/>
                </a:solidFill>
                <a:hlinkClick r:id="rId3"/>
              </a:rPr>
              <a:t>hrusky.jpg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4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4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4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4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4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4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4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4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4"/>
              </a:rPr>
              <a:t>/2009/11/lemon.</a:t>
            </a:r>
            <a:r>
              <a:rPr lang="cs-CZ" sz="1600" dirty="0" err="1" smtClean="0">
                <a:solidFill>
                  <a:schemeClr val="bg1"/>
                </a:solidFill>
                <a:hlinkClick r:id="rId4"/>
              </a:rPr>
              <a:t>png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5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5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5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5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5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5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5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5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5"/>
              </a:rPr>
              <a:t>/2009/11/</a:t>
            </a:r>
            <a:r>
              <a:rPr lang="cs-CZ" sz="1600" dirty="0" err="1" smtClean="0">
                <a:solidFill>
                  <a:schemeClr val="bg1"/>
                </a:solidFill>
                <a:hlinkClick r:id="rId5"/>
              </a:rPr>
              <a:t>pineapple.png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6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6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6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6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6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/2012/02/</a:t>
            </a:r>
            <a:r>
              <a:rPr lang="cs-CZ" sz="1600" dirty="0" err="1" smtClean="0">
                <a:solidFill>
                  <a:schemeClr val="bg1"/>
                </a:solidFill>
                <a:hlinkClick r:id="rId6"/>
              </a:rPr>
              <a:t>liska.jpg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7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7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7"/>
              </a:rPr>
              <a:t>/?s=</a:t>
            </a:r>
            <a:r>
              <a:rPr lang="cs-CZ" sz="1600" dirty="0" err="1" smtClean="0">
                <a:solidFill>
                  <a:schemeClr val="bg1"/>
                </a:solidFill>
                <a:hlinkClick r:id="rId7"/>
              </a:rPr>
              <a:t>ko</a:t>
            </a:r>
            <a:r>
              <a:rPr lang="cs-CZ" sz="1600" dirty="0" smtClean="0">
                <a:solidFill>
                  <a:schemeClr val="bg1"/>
                </a:solidFill>
                <a:hlinkClick r:id="rId7"/>
              </a:rPr>
              <a:t>%C4%8Dka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8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/2012/02/07_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maske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_</a:t>
            </a:r>
            <a:r>
              <a:rPr lang="cs-CZ" sz="1600" dirty="0" err="1" smtClean="0">
                <a:solidFill>
                  <a:schemeClr val="bg1"/>
                </a:solidFill>
                <a:hlinkClick r:id="rId8"/>
              </a:rPr>
              <a:t>baer</a:t>
            </a:r>
            <a:r>
              <a:rPr lang="cs-CZ" sz="1600" dirty="0" smtClean="0">
                <a:solidFill>
                  <a:schemeClr val="bg1"/>
                </a:solidFill>
                <a:hlinkClick r:id="rId8"/>
              </a:rPr>
              <a:t>_col1.jpg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9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9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9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9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9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9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9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9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9"/>
              </a:rPr>
              <a:t>/2012/02/masque_</a:t>
            </a:r>
            <a:r>
              <a:rPr lang="cs-CZ" sz="1600" dirty="0" err="1" smtClean="0">
                <a:solidFill>
                  <a:schemeClr val="bg1"/>
                </a:solidFill>
                <a:hlinkClick r:id="rId9"/>
              </a:rPr>
              <a:t>girafe.jpg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10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10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10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10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10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10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10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10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10"/>
              </a:rPr>
              <a:t>/2012/02/masque_lynx1.jpg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chemeClr val="bg1"/>
                </a:solidFill>
                <a:hlinkClick r:id="rId11"/>
              </a:rPr>
              <a:t>http://www.i-</a:t>
            </a:r>
            <a:r>
              <a:rPr lang="cs-CZ" sz="1600" dirty="0" err="1" smtClean="0">
                <a:solidFill>
                  <a:schemeClr val="bg1"/>
                </a:solidFill>
                <a:hlinkClick r:id="rId11"/>
              </a:rPr>
              <a:t>creative.cz</a:t>
            </a:r>
            <a:r>
              <a:rPr lang="cs-CZ" sz="1600" dirty="0" smtClean="0">
                <a:solidFill>
                  <a:schemeClr val="bg1"/>
                </a:solidFill>
                <a:hlinkClick r:id="rId11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11"/>
              </a:rPr>
              <a:t>wp</a:t>
            </a:r>
            <a:r>
              <a:rPr lang="cs-CZ" sz="1600" dirty="0" smtClean="0">
                <a:solidFill>
                  <a:schemeClr val="bg1"/>
                </a:solidFill>
                <a:hlinkClick r:id="rId11"/>
              </a:rPr>
              <a:t>-</a:t>
            </a:r>
            <a:r>
              <a:rPr lang="cs-CZ" sz="1600" dirty="0" err="1" smtClean="0">
                <a:solidFill>
                  <a:schemeClr val="bg1"/>
                </a:solidFill>
                <a:hlinkClick r:id="rId11"/>
              </a:rPr>
              <a:t>content</a:t>
            </a:r>
            <a:r>
              <a:rPr lang="cs-CZ" sz="1600" dirty="0" smtClean="0">
                <a:solidFill>
                  <a:schemeClr val="bg1"/>
                </a:solidFill>
                <a:hlinkClick r:id="rId11"/>
              </a:rPr>
              <a:t>/</a:t>
            </a:r>
            <a:r>
              <a:rPr lang="cs-CZ" sz="1600" dirty="0" err="1" smtClean="0">
                <a:solidFill>
                  <a:schemeClr val="bg1"/>
                </a:solidFill>
                <a:hlinkClick r:id="rId11"/>
              </a:rPr>
              <a:t>uploads</a:t>
            </a:r>
            <a:r>
              <a:rPr lang="cs-CZ" sz="1600" dirty="0" smtClean="0">
                <a:solidFill>
                  <a:schemeClr val="bg1"/>
                </a:solidFill>
                <a:hlinkClick r:id="rId11"/>
              </a:rPr>
              <a:t>/2012/03/sovy-4.jpg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188</TotalTime>
  <Words>166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 Veselé počítání</vt:lpstr>
      <vt:lpstr>Ukazuj počet na prstech</vt:lpstr>
      <vt:lpstr>Doplň číselnou řadu</vt:lpstr>
      <vt:lpstr>Zapiš počet předmětů</vt:lpstr>
      <vt:lpstr>Kolik druhů zvířátek je na obrázku?</vt:lpstr>
      <vt:lpstr>Najdi schovaná čísla a zapiš je podle pořadí:</vt:lpstr>
      <vt:lpstr>Procvičuj si psaní číslic </vt:lpstr>
      <vt:lpstr>  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Majka</dc:creator>
  <cp:lastModifiedBy>Učitel</cp:lastModifiedBy>
  <cp:revision>58</cp:revision>
  <dcterms:created xsi:type="dcterms:W3CDTF">2013-11-17T13:48:59Z</dcterms:created>
  <dcterms:modified xsi:type="dcterms:W3CDTF">2014-01-15T17:22:00Z</dcterms:modified>
</cp:coreProperties>
</file>