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0" r:id="rId2"/>
    <p:sldId id="271" r:id="rId3"/>
    <p:sldId id="257" r:id="rId4"/>
    <p:sldId id="258" r:id="rId5"/>
    <p:sldId id="260" r:id="rId6"/>
    <p:sldId id="261" r:id="rId7"/>
    <p:sldId id="263" r:id="rId8"/>
    <p:sldId id="267" r:id="rId9"/>
    <p:sldId id="269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05B12E6-F327-4D28-9E15-30CAD29DB50F}" type="datetimeFigureOut">
              <a:rPr lang="cs-CZ" smtClean="0"/>
              <a:pPr/>
              <a:t>5.9.2014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1414363-2DF9-4DC7-BC00-8086370B56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creative.cz/wp-content/uploads/2013/05/jarni-pracovni" TargetMode="External"/><Relationship Id="rId2" Type="http://schemas.openxmlformats.org/officeDocument/2006/relationships/hyperlink" Target="http://www.i-creative.cz/wp-content/uploads/2011/07/ladybug3_5623445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412776"/>
          <a:ext cx="7776864" cy="501650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291397"/>
                <a:gridCol w="5485467"/>
              </a:tblGrid>
              <a:tr h="285218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67531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Matematika</a:t>
                      </a:r>
                      <a:r>
                        <a:rPr lang="cs-CZ" sz="1400" b="0" baseline="0" dirty="0" smtClean="0">
                          <a:latin typeface="Calibri" pitchFamily="34" charset="0"/>
                        </a:rPr>
                        <a:t> a její aplikace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smtClean="0">
                          <a:latin typeface="Calibri" pitchFamily="34" charset="0"/>
                          <a:cs typeface="Calibri" pitchFamily="34" charset="0"/>
                        </a:rPr>
                        <a:t>VY_12_INOVACE_445</a:t>
                      </a:r>
                      <a:endParaRPr lang="cs-CZ" sz="1400" b="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1. ročník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Matematika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Prezentace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Mgr. </a:t>
                      </a:r>
                      <a:r>
                        <a:rPr lang="cs-CZ" sz="1400" b="0" dirty="0" err="1" smtClean="0">
                          <a:latin typeface="Calibri" pitchFamily="34" charset="0"/>
                        </a:rPr>
                        <a:t>Ľudmila</a:t>
                      </a:r>
                      <a:r>
                        <a:rPr lang="cs-CZ" sz="1400" b="0" dirty="0" smtClean="0">
                          <a:latin typeface="Calibri" pitchFamily="34" charset="0"/>
                        </a:rPr>
                        <a:t> </a:t>
                      </a:r>
                      <a:r>
                        <a:rPr lang="cs-CZ" sz="1400" b="0" dirty="0" err="1" smtClean="0">
                          <a:latin typeface="Calibri" pitchFamily="34" charset="0"/>
                        </a:rPr>
                        <a:t>Hlubková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Dominové karty</a:t>
                      </a:r>
                      <a:endParaRPr lang="cs-CZ" sz="1400" b="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9276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</a:rPr>
                        <a:t>Úvodní</a:t>
                      </a:r>
                      <a:r>
                        <a:rPr lang="cs-CZ" sz="1400" b="0" baseline="0" dirty="0" smtClean="0">
                          <a:latin typeface="Calibri" pitchFamily="34" charset="0"/>
                        </a:rPr>
                        <a:t> hodina k uvědomování si pojmu: číslo, počet prvků, o  více,  </a:t>
                      </a:r>
                    </a:p>
                    <a:p>
                      <a:r>
                        <a:rPr lang="cs-CZ" sz="1400" b="0" baseline="0" dirty="0" smtClean="0">
                          <a:latin typeface="Calibri" pitchFamily="34" charset="0"/>
                        </a:rPr>
                        <a:t> o méně, porovnávání, osvojování si základních  znaků rovnosti </a:t>
                      </a:r>
                    </a:p>
                    <a:p>
                      <a:r>
                        <a:rPr lang="cs-CZ" sz="1400" b="0" baseline="0" dirty="0" smtClean="0">
                          <a:latin typeface="Calibri" pitchFamily="34" charset="0"/>
                        </a:rPr>
                        <a:t>a nerovnosti, čísla1 - 6.</a:t>
                      </a:r>
                      <a:endParaRPr lang="cs-CZ" sz="1400" b="0" dirty="0" smtClean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15. 12. 2012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28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17. </a:t>
                      </a:r>
                      <a:r>
                        <a:rPr lang="cs-CZ" sz="1400" smtClean="0">
                          <a:latin typeface="Calibri" pitchFamily="34" charset="0"/>
                        </a:rPr>
                        <a:t>12. 2012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logo průhledn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5661248"/>
            <a:ext cx="7842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0836696" y="1886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211683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4400" b="1" dirty="0" smtClean="0"/>
          </a:p>
          <a:p>
            <a:pPr algn="ctr">
              <a:buNone/>
            </a:pPr>
            <a:r>
              <a:rPr lang="cs-CZ" sz="5400" b="1" dirty="0" smtClean="0">
                <a:solidFill>
                  <a:schemeClr val="accent3">
                    <a:lumMod val="75000"/>
                  </a:schemeClr>
                </a:solidFill>
              </a:rPr>
              <a:t>DOMINOVÉ KARTY</a:t>
            </a:r>
            <a:endParaRPr lang="cs-CZ" sz="54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http://www.beruska8.cz/televizni2/1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284984"/>
            <a:ext cx="2376264" cy="30963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99792" y="3284984"/>
            <a:ext cx="324036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Mgr. </a:t>
            </a:r>
            <a:r>
              <a:rPr lang="cs-CZ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Ľudmila</a:t>
            </a:r>
            <a:r>
              <a:rPr lang="cs-CZ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Hlubková</a:t>
            </a:r>
            <a:endParaRPr lang="cs-CZ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704856" cy="114300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Dominové</a:t>
            </a:r>
            <a:r>
              <a:rPr lang="cs-CZ" sz="4800" b="1" dirty="0" smtClean="0"/>
              <a:t> </a:t>
            </a:r>
            <a:r>
              <a:rPr lang="cs-CZ" sz="4000" b="1" dirty="0" smtClean="0"/>
              <a:t>karty</a:t>
            </a:r>
            <a:endParaRPr lang="cs-CZ" sz="4800" b="1" dirty="0"/>
          </a:p>
        </p:txBody>
      </p:sp>
      <p:sp>
        <p:nvSpPr>
          <p:cNvPr id="4" name="Obdélník 3"/>
          <p:cNvSpPr/>
          <p:nvPr/>
        </p:nvSpPr>
        <p:spPr>
          <a:xfrm>
            <a:off x="2771800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1547664" y="278092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788024" y="278092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987824" y="263691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187624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347864" y="292494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187624" y="4509120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4499992" y="256490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6012160" y="256490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5076056" y="299695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403648" y="357301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059832" y="36450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2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4355976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1331640" y="465313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868144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6516216" y="256490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012160" y="299695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516216" y="299695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2771800" y="4509120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1331640" y="508518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619672" y="486916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915816" y="458112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835696" y="508518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835696" y="465313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2915816" y="486916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915816" y="515719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3347864" y="458112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3347864" y="486916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3347864" y="515719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4716016" y="3645024"/>
            <a:ext cx="504056" cy="377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3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1403648" y="5733256"/>
            <a:ext cx="504056" cy="377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987824" y="5733256"/>
            <a:ext cx="504056" cy="377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156176" y="3645024"/>
            <a:ext cx="504056" cy="377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4</a:t>
            </a:r>
            <a:endParaRPr lang="cs-CZ" b="1" dirty="0"/>
          </a:p>
        </p:txBody>
      </p:sp>
      <p:pic>
        <p:nvPicPr>
          <p:cNvPr id="44" name="Obrázek 43" descr="berušk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509120"/>
            <a:ext cx="78105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0" grpId="0" animBg="1"/>
      <p:bldP spid="24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560840" cy="1143000"/>
          </a:xfrm>
          <a:solidFill>
            <a:schemeClr val="accent3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3600" b="1" dirty="0" smtClean="0"/>
              <a:t>Dokresli počet puntíků do dominové karty dle pořadí</a:t>
            </a:r>
            <a:endParaRPr lang="cs-CZ" sz="3600" b="1" dirty="0"/>
          </a:p>
        </p:txBody>
      </p:sp>
      <p:sp>
        <p:nvSpPr>
          <p:cNvPr id="4" name="Obdélník 3"/>
          <p:cNvSpPr/>
          <p:nvPr/>
        </p:nvSpPr>
        <p:spPr>
          <a:xfrm>
            <a:off x="2339752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1547664" y="27809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995936" y="27809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115616" y="2420888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339752" y="3645024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3707904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6156176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283968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563888" y="2420888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1331640" y="386104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860032" y="242088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6660232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156176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660232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115616" y="3645024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1763688" y="50131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763688" y="530120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483768" y="378904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6444208" y="27809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691680" y="42210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2771800" y="400506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259632" y="50131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3059832" y="429309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1259632" y="530120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1763688" y="558924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563888" y="3645024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6012160" y="2420888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4860032" y="3645024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6012160" y="3645024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1115616" y="4941168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2339752" y="494116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3635896" y="494116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Elipsa 51"/>
          <p:cNvSpPr/>
          <p:nvPr/>
        </p:nvSpPr>
        <p:spPr>
          <a:xfrm>
            <a:off x="1259632" y="558924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6300192" y="515719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6660232" y="544522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4860032" y="4941168"/>
            <a:ext cx="100811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6084168" y="4941168"/>
            <a:ext cx="1008112" cy="93610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8" name="Obrázek 57" descr="berušk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4797152"/>
            <a:ext cx="78105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704856" cy="1498178"/>
          </a:xfrm>
          <a:solidFill>
            <a:schemeClr val="accent3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2800" b="1" dirty="0" smtClean="0"/>
              <a:t>Spočítej puntíky na křídlech každé berušky a zapiš </a:t>
            </a:r>
            <a:r>
              <a:rPr lang="cs-CZ" sz="2800" b="1" dirty="0" smtClean="0"/>
              <a:t>počet. Berušku            s </a:t>
            </a:r>
            <a:r>
              <a:rPr lang="cs-CZ" sz="2800" b="1" dirty="0" smtClean="0"/>
              <a:t>největším počtem puntíků vybarvi.</a:t>
            </a:r>
            <a:endParaRPr lang="cs-CZ" sz="2800" b="1" dirty="0"/>
          </a:p>
        </p:txBody>
      </p:sp>
      <p:pic>
        <p:nvPicPr>
          <p:cNvPr id="4" name="Zástupný symbol pro obsah 3" descr="pracovní list beruška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Zástupný symbol pro obsah 3" descr="pracovní list beruška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6994">
            <a:off x="4159114" y="1931566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pro obsah 3" descr="pracovní list beruška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940474">
            <a:off x="6444208" y="2060848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pro obsah 3" descr="pracovní list beruška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218683">
            <a:off x="3393652" y="3872534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Zástupný symbol pro obsah 3" descr="pracovní list beruška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90706">
            <a:off x="6536263" y="4212957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Zástupný symbol pro obsah 3" descr="pracovní list beruška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50189">
            <a:off x="824851" y="4291579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Elipsa 11"/>
          <p:cNvSpPr/>
          <p:nvPr/>
        </p:nvSpPr>
        <p:spPr>
          <a:xfrm>
            <a:off x="1403648" y="2852936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763688" y="2708920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475656" y="3212976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835696" y="3068960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4644008" y="2852936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7236296" y="2708920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876256" y="299695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7452320" y="3068960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7092280" y="3284984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7164288" y="299695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1331640" y="515719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1619672" y="551723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067944" y="443711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283968" y="4653136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427984" y="4941168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3995936" y="4941168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3779912" y="4725144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4211960" y="515719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7236296" y="4869160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6948264" y="515719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092280" y="5517232"/>
            <a:ext cx="216024" cy="2160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7812360" y="2060848"/>
            <a:ext cx="648072" cy="57606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195736" y="4365104"/>
            <a:ext cx="648072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508104" y="3645024"/>
            <a:ext cx="648072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788024" y="5589240"/>
            <a:ext cx="648072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420144" y="2213248"/>
            <a:ext cx="648072" cy="576064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956376" y="5517232"/>
            <a:ext cx="648072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9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560840" cy="1143000"/>
          </a:xfrm>
          <a:solidFill>
            <a:schemeClr val="accent3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3600" b="1" dirty="0" smtClean="0"/>
              <a:t>Vybarvi daný počet podle barev</a:t>
            </a:r>
            <a:endParaRPr lang="cs-CZ" sz="3600" b="1" dirty="0"/>
          </a:p>
        </p:txBody>
      </p:sp>
      <p:sp>
        <p:nvSpPr>
          <p:cNvPr id="5" name="Obdélník 4"/>
          <p:cNvSpPr/>
          <p:nvPr/>
        </p:nvSpPr>
        <p:spPr>
          <a:xfrm>
            <a:off x="1115616" y="24208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555776" y="2420888"/>
            <a:ext cx="1080120" cy="100811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995936" y="2420888"/>
            <a:ext cx="1080120" cy="100811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436096" y="2420888"/>
            <a:ext cx="1080120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547664" y="27809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771800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131840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139952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355976" y="285293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644008" y="30689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580112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6084168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5580112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084168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804248" y="2420888"/>
            <a:ext cx="1080120" cy="100811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7020272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236296" y="285293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7452320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7020272" y="30689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7452320" y="30689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339752" y="4005064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4283968" y="4653136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3635896" y="5445224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347864" y="458112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555776" y="530120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1619672" y="494116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2339752" y="458112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1763688" y="422108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6300192" y="4797152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5148064" y="4653136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5436096" y="5445224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5364088" y="4077072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3275856" y="4005064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1187624" y="5661248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4572000" y="5229200"/>
            <a:ext cx="216024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560840" cy="114300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Kreslíme po plotě</a:t>
            </a:r>
            <a:endParaRPr lang="cs-CZ" sz="40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331640" y="2420888"/>
          <a:ext cx="6552728" cy="3696413"/>
        </p:xfrm>
        <a:graphic>
          <a:graphicData uri="http://schemas.openxmlformats.org/drawingml/2006/table">
            <a:tbl>
              <a:tblPr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tblPr>
              <a:tblGrid>
                <a:gridCol w="2183768"/>
                <a:gridCol w="2184480"/>
                <a:gridCol w="2184480"/>
              </a:tblGrid>
              <a:tr h="5280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vlevo</a:t>
                      </a: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o 3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více</a:t>
                      </a:r>
                      <a:endParaRPr lang="sk-SK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1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     </a:t>
                      </a: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vpravo o 5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méně</a:t>
                      </a:r>
                      <a:endParaRPr lang="sk-SK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800" b="1" dirty="0" smtClean="0">
                          <a:latin typeface="Calibri"/>
                          <a:ea typeface="Calibri"/>
                          <a:cs typeface="Times New Roman"/>
                        </a:rPr>
                        <a:t>vpravo o 1</a:t>
                      </a: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méně</a:t>
                      </a:r>
                      <a:endParaRPr lang="sk-SK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400" b="1" dirty="0" smtClean="0">
                          <a:latin typeface="Calibri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sk-SK" sz="1800" b="1" dirty="0" err="1" smtClean="0">
                          <a:latin typeface="Calibri"/>
                          <a:ea typeface="Calibri"/>
                          <a:cs typeface="Times New Roman"/>
                        </a:rPr>
                        <a:t>vlevo</a:t>
                      </a: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o 4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více</a:t>
                      </a:r>
                      <a:endParaRPr lang="sk-SK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100" b="1" dirty="0" smtClean="0">
                          <a:latin typeface="Calibri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sk-SK" sz="1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800" b="1" dirty="0" err="1" smtClean="0">
                          <a:latin typeface="Calibri"/>
                          <a:ea typeface="Calibri"/>
                          <a:cs typeface="Times New Roman"/>
                        </a:rPr>
                        <a:t>vlevo</a:t>
                      </a:r>
                      <a:r>
                        <a:rPr lang="sk-SK" sz="1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800" b="1" dirty="0" err="1" smtClean="0">
                          <a:latin typeface="Calibri"/>
                          <a:ea typeface="Calibri"/>
                          <a:cs typeface="Times New Roman"/>
                        </a:rPr>
                        <a:t>stejně</a:t>
                      </a:r>
                      <a:endParaRPr lang="sk-SK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100" b="1" dirty="0" smtClean="0">
                          <a:latin typeface="Calibri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sk-SK" sz="1800" b="1" dirty="0" smtClean="0">
                          <a:latin typeface="Calibri"/>
                          <a:ea typeface="Calibri"/>
                          <a:cs typeface="Times New Roman"/>
                        </a:rPr>
                        <a:t>vpravo o 2</a:t>
                      </a:r>
                      <a:r>
                        <a:rPr lang="sk-SK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800" b="1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méně</a:t>
                      </a:r>
                      <a:endParaRPr lang="sk-SK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800" dirty="0" smtClean="0">
                          <a:latin typeface="Calibri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sk-SK" sz="1800" b="1" dirty="0" smtClean="0">
                          <a:latin typeface="Calibri"/>
                          <a:ea typeface="Calibri"/>
                          <a:cs typeface="Times New Roman"/>
                        </a:rPr>
                        <a:t>vpravo </a:t>
                      </a:r>
                      <a:r>
                        <a:rPr lang="sk-SK" sz="1800" b="1" dirty="0" err="1" smtClean="0">
                          <a:latin typeface="Calibri"/>
                          <a:ea typeface="Calibri"/>
                          <a:cs typeface="Times New Roman"/>
                        </a:rPr>
                        <a:t>stejně</a:t>
                      </a:r>
                      <a:endParaRPr lang="sk-SK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ámeček 4"/>
          <p:cNvSpPr/>
          <p:nvPr/>
        </p:nvSpPr>
        <p:spPr>
          <a:xfrm>
            <a:off x="1187624" y="2420888"/>
            <a:ext cx="288032" cy="374441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3347864" y="2420888"/>
            <a:ext cx="288032" cy="374441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5580112" y="2420888"/>
            <a:ext cx="288032" cy="374441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7740352" y="2420888"/>
            <a:ext cx="288032" cy="374441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1187624" y="2060848"/>
            <a:ext cx="288032" cy="28803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7740352" y="2060848"/>
            <a:ext cx="288032" cy="28803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5580112" y="2060848"/>
            <a:ext cx="288032" cy="28803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3347864" y="2060848"/>
            <a:ext cx="288032" cy="28803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084168" y="256490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3707904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923928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4139952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435597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4572000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788024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3779912" y="357301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139952" y="357301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572000" y="357301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6084168" y="41490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516216" y="41490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084168" y="472514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6444208" y="472514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6804248" y="472514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7164288" y="472514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3779912" y="52292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4139952" y="52292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4499992" y="52292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4860032" y="52292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5220072" y="52292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6084168" y="573325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6444208" y="573325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6804248" y="573325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704856" cy="114300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Pozoruj a porovnej</a:t>
            </a:r>
            <a:endParaRPr lang="cs-CZ" sz="4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5940152" y="1556792"/>
            <a:ext cx="1671872" cy="3614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sk-SK" sz="19900" dirty="0">
                <a:ea typeface="Calibri"/>
                <a:cs typeface="Times New Roman"/>
              </a:rPr>
              <a:t>&gt;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1556792"/>
            <a:ext cx="1872208" cy="3614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19900" dirty="0">
                <a:ea typeface="Calibri"/>
                <a:cs typeface="Times New Roman"/>
              </a:rPr>
              <a:t>&lt;</a:t>
            </a:r>
          </a:p>
        </p:txBody>
      </p:sp>
      <p:sp>
        <p:nvSpPr>
          <p:cNvPr id="6" name="Elipsa 5"/>
          <p:cNvSpPr/>
          <p:nvPr/>
        </p:nvSpPr>
        <p:spPr>
          <a:xfrm>
            <a:off x="1475656" y="32129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195736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195736" y="32129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195736" y="34290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195736" y="364502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6948264" y="32129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 flipV="1">
            <a:off x="6156176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156176" y="321297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6156176" y="342900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6156176" y="364502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851920" y="2276872"/>
            <a:ext cx="918842" cy="212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11500" b="1" dirty="0">
                <a:ea typeface="Calibri"/>
                <a:cs typeface="Times New Roman"/>
              </a:rPr>
              <a:t>=</a:t>
            </a:r>
          </a:p>
        </p:txBody>
      </p:sp>
      <p:sp>
        <p:nvSpPr>
          <p:cNvPr id="18" name="Elipsa 17"/>
          <p:cNvSpPr/>
          <p:nvPr/>
        </p:nvSpPr>
        <p:spPr>
          <a:xfrm>
            <a:off x="3923928" y="321297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4499992" y="321297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632848" cy="114300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Pozoruj a pokračuj</a:t>
            </a:r>
            <a:endParaRPr lang="cs-CZ" sz="40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331640" y="2060848"/>
          <a:ext cx="6768756" cy="2088232"/>
        </p:xfrm>
        <a:graphic>
          <a:graphicData uri="http://schemas.openxmlformats.org/drawingml/2006/table">
            <a:tbl>
              <a:tblPr/>
              <a:tblGrid>
                <a:gridCol w="563573"/>
                <a:gridCol w="563573"/>
                <a:gridCol w="563573"/>
                <a:gridCol w="563573"/>
                <a:gridCol w="564308"/>
                <a:gridCol w="564308"/>
                <a:gridCol w="564308"/>
                <a:gridCol w="564308"/>
                <a:gridCol w="564308"/>
                <a:gridCol w="564308"/>
                <a:gridCol w="564308"/>
                <a:gridCol w="564308"/>
              </a:tblGrid>
              <a:tr h="1044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 dirty="0">
                          <a:latin typeface="Calibri"/>
                          <a:ea typeface="Calibri"/>
                          <a:cs typeface="Times New Roman"/>
                        </a:rPr>
                        <a:t>&lt;</a:t>
                      </a:r>
                      <a:endParaRPr lang="cs-CZ" sz="4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 dirty="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  <a:endParaRPr lang="cs-CZ" sz="4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>
                          <a:latin typeface="Calibri"/>
                          <a:ea typeface="Calibri"/>
                          <a:cs typeface="Times New Roman"/>
                        </a:rPr>
                        <a:t>&gt;</a:t>
                      </a:r>
                      <a:endParaRPr lang="cs-CZ" sz="4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4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 dirty="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  <a:endParaRPr lang="cs-CZ" sz="4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 dirty="0">
                          <a:latin typeface="Calibri"/>
                          <a:ea typeface="Calibri"/>
                          <a:cs typeface="Times New Roman"/>
                        </a:rPr>
                        <a:t>&lt;</a:t>
                      </a:r>
                      <a:endParaRPr lang="cs-CZ" sz="4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4800" b="1" dirty="0">
                          <a:latin typeface="Calibri"/>
                          <a:ea typeface="Calibri"/>
                          <a:cs typeface="Times New Roman"/>
                        </a:rPr>
                        <a:t>&gt;</a:t>
                      </a:r>
                      <a:endParaRPr lang="cs-CZ" sz="4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31636" y="4581128"/>
          <a:ext cx="6768756" cy="1224136"/>
        </p:xfrm>
        <a:graphic>
          <a:graphicData uri="http://schemas.openxmlformats.org/drawingml/2006/table">
            <a:tbl>
              <a:tblPr/>
              <a:tblGrid>
                <a:gridCol w="563573"/>
                <a:gridCol w="563573"/>
                <a:gridCol w="563573"/>
                <a:gridCol w="563573"/>
                <a:gridCol w="564308"/>
                <a:gridCol w="564308"/>
                <a:gridCol w="564308"/>
                <a:gridCol w="564308"/>
                <a:gridCol w="564308"/>
                <a:gridCol w="564308"/>
                <a:gridCol w="564308"/>
                <a:gridCol w="564308"/>
              </a:tblGrid>
              <a:tr h="6120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b="1" dirty="0" smtClean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cs-CZ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b="1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sk-SK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b="1" dirty="0" smtClean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sk-SK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b="1" dirty="0" smtClean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cs-CZ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b="1" dirty="0" smtClean="0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sk-SK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b="1" dirty="0" smtClean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sk-SK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Elipsa 4"/>
          <p:cNvSpPr/>
          <p:nvPr/>
        </p:nvSpPr>
        <p:spPr>
          <a:xfrm>
            <a:off x="1475656" y="4797152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699792" y="4941168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555776" y="465313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3563888" y="465313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707904" y="486916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3851920" y="501317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4716016" y="4725144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5004048" y="4725144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4716016" y="501317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5004048" y="501317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2411760" y="522920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411760" y="558924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2555776" y="537321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771800" y="522920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771800" y="5589240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7164288" y="5373216"/>
            <a:ext cx="21602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108012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Porovnej a zapiš číslo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2" y="24208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411760" y="24208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72000" y="24208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56176" y="24208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99592" y="42210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411760" y="42210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644008" y="42210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56176" y="4221088"/>
            <a:ext cx="1080120" cy="10081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331640" y="27809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788024" y="48691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331640" y="45811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555776" y="43651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843808" y="458112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3131840" y="47971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4788024" y="30689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5148064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788024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5148064" y="30689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6372200" y="2636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6660232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788024" y="44371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5292080" y="44371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5292080" y="48691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6372200" y="44371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2555776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2555776" y="285293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555776" y="314096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3059832" y="256490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3059832" y="285293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3059832" y="314096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372200" y="48691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6804248" y="44371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6804248" y="48691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9" name="Tabulka 38"/>
          <p:cNvGraphicFramePr>
            <a:graphicFrameLocks noGrp="1"/>
          </p:cNvGraphicFramePr>
          <p:nvPr/>
        </p:nvGraphicFramePr>
        <p:xfrm>
          <a:off x="899592" y="37170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0" name="Tabulka 39"/>
          <p:cNvGraphicFramePr>
            <a:graphicFrameLocks noGrp="1"/>
          </p:cNvGraphicFramePr>
          <p:nvPr/>
        </p:nvGraphicFramePr>
        <p:xfrm>
          <a:off x="2411760" y="37170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1" name="Tabulka 40"/>
          <p:cNvGraphicFramePr>
            <a:graphicFrameLocks noGrp="1"/>
          </p:cNvGraphicFramePr>
          <p:nvPr/>
        </p:nvGraphicFramePr>
        <p:xfrm>
          <a:off x="899592" y="55172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2" name="Tabulka 41"/>
          <p:cNvGraphicFramePr>
            <a:graphicFrameLocks noGrp="1"/>
          </p:cNvGraphicFramePr>
          <p:nvPr/>
        </p:nvGraphicFramePr>
        <p:xfrm>
          <a:off x="2411760" y="55172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3" name="Tabulka 42"/>
          <p:cNvGraphicFramePr>
            <a:graphicFrameLocks noGrp="1"/>
          </p:cNvGraphicFramePr>
          <p:nvPr/>
        </p:nvGraphicFramePr>
        <p:xfrm>
          <a:off x="4572000" y="37170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4" name="Tabulka 43"/>
          <p:cNvGraphicFramePr>
            <a:graphicFrameLocks noGrp="1"/>
          </p:cNvGraphicFramePr>
          <p:nvPr/>
        </p:nvGraphicFramePr>
        <p:xfrm>
          <a:off x="6156176" y="37170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5" name="Tabulka 44"/>
          <p:cNvGraphicFramePr>
            <a:graphicFrameLocks noGrp="1"/>
          </p:cNvGraphicFramePr>
          <p:nvPr/>
        </p:nvGraphicFramePr>
        <p:xfrm>
          <a:off x="4644008" y="55172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6" name="Tabulka 45"/>
          <p:cNvGraphicFramePr>
            <a:graphicFrameLocks noGrp="1"/>
          </p:cNvGraphicFramePr>
          <p:nvPr/>
        </p:nvGraphicFramePr>
        <p:xfrm>
          <a:off x="6156176" y="5517232"/>
          <a:ext cx="1062990" cy="192786"/>
        </p:xfrm>
        <a:graphic>
          <a:graphicData uri="http://schemas.openxmlformats.org/drawingml/2006/table">
            <a:tbl>
              <a:tblPr/>
              <a:tblGrid>
                <a:gridCol w="339090"/>
                <a:gridCol w="361950"/>
                <a:gridCol w="3619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Tabulka 46"/>
          <p:cNvGraphicFramePr>
            <a:graphicFrameLocks noGrp="1"/>
          </p:cNvGraphicFramePr>
          <p:nvPr/>
        </p:nvGraphicFramePr>
        <p:xfrm>
          <a:off x="1115616" y="1484784"/>
          <a:ext cx="1584176" cy="504056"/>
        </p:xfrm>
        <a:graphic>
          <a:graphicData uri="http://schemas.openxmlformats.org/drawingml/2006/table">
            <a:tbl>
              <a:tblPr/>
              <a:tblGrid>
                <a:gridCol w="506966"/>
                <a:gridCol w="538605"/>
                <a:gridCol w="538605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dirty="0" smtClean="0">
                          <a:latin typeface="Calibri"/>
                          <a:ea typeface="Calibri"/>
                          <a:cs typeface="Times New Roman"/>
                        </a:rPr>
                        <a:t>&lt;</a:t>
                      </a:r>
                      <a:endParaRPr lang="sk-SK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dirty="0" smtClean="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  <a:endParaRPr lang="sk-SK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800" dirty="0" smtClean="0">
                          <a:latin typeface="Calibri"/>
                          <a:ea typeface="Calibri"/>
                          <a:cs typeface="Times New Roman"/>
                        </a:rPr>
                        <a:t>&gt;</a:t>
                      </a:r>
                      <a:endParaRPr lang="sk-SK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>Zdroje</a:t>
            </a:r>
            <a:r>
              <a:rPr lang="cs-CZ" sz="3200" b="1" dirty="0" smtClean="0"/>
              <a:t>:</a:t>
            </a:r>
            <a:br>
              <a:rPr lang="cs-CZ" sz="3200" b="1" dirty="0" smtClean="0"/>
            </a:b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cs-CZ" sz="1400" dirty="0" smtClean="0">
                <a:hlinkClick r:id="rId2"/>
              </a:rPr>
              <a:t>http://www.i-</a:t>
            </a:r>
            <a:r>
              <a:rPr lang="cs-CZ" sz="1400" dirty="0" err="1" smtClean="0">
                <a:hlinkClick r:id="rId2"/>
              </a:rPr>
              <a:t>creative.cz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wp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content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uploads</a:t>
            </a:r>
            <a:r>
              <a:rPr lang="cs-CZ" sz="1400" dirty="0" smtClean="0">
                <a:hlinkClick r:id="rId2"/>
              </a:rPr>
              <a:t>/2011/07/ladybug3_56234454.jpg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http://www.i-</a:t>
            </a:r>
            <a:r>
              <a:rPr lang="cs-CZ" sz="1400" dirty="0" err="1" smtClean="0">
                <a:hlinkClick r:id="rId3"/>
              </a:rPr>
              <a:t>creative.cz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wp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content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uploads</a:t>
            </a:r>
            <a:r>
              <a:rPr lang="cs-CZ" sz="1400" dirty="0" smtClean="0">
                <a:hlinkClick r:id="rId3"/>
              </a:rPr>
              <a:t>/2013/05/</a:t>
            </a:r>
            <a:r>
              <a:rPr lang="cs-CZ" sz="1400" dirty="0" err="1" smtClean="0">
                <a:hlinkClick r:id="rId3"/>
              </a:rPr>
              <a:t>jarni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pracovni</a:t>
            </a:r>
            <a:endParaRPr lang="cs-CZ" sz="1400" dirty="0" smtClean="0"/>
          </a:p>
          <a:p>
            <a:pPr>
              <a:buNone/>
            </a:pPr>
            <a:r>
              <a:rPr lang="cs-CZ" sz="1400" dirty="0" err="1" smtClean="0">
                <a:solidFill>
                  <a:srgbClr val="FFFF00"/>
                </a:solidFill>
              </a:rPr>
              <a:t>grafomotoricke</a:t>
            </a:r>
            <a:r>
              <a:rPr lang="cs-CZ" sz="1400" dirty="0" smtClean="0">
                <a:solidFill>
                  <a:srgbClr val="FFFF00"/>
                </a:solidFill>
              </a:rPr>
              <a:t>-listy-9.jpg</a:t>
            </a:r>
          </a:p>
          <a:p>
            <a:pPr>
              <a:buNone/>
            </a:pPr>
            <a:r>
              <a:rPr lang="cs-CZ" sz="1400" dirty="0" smtClean="0">
                <a:solidFill>
                  <a:srgbClr val="FFFF00"/>
                </a:solidFill>
              </a:rPr>
              <a:t>http://www.beruska8.cz/televizni2/televizni1.htm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1723</TotalTime>
  <Words>237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Snímek 2</vt:lpstr>
      <vt:lpstr>Dominové karty</vt:lpstr>
      <vt:lpstr>Dokresli počet puntíků do dominové karty dle pořadí</vt:lpstr>
      <vt:lpstr>Spočítej puntíky na křídlech každé berušky a zapiš počet. Berušku            s největším počtem puntíků vybarvi.</vt:lpstr>
      <vt:lpstr>Vybarvi daný počet podle barev</vt:lpstr>
      <vt:lpstr>Kreslíme po plotě</vt:lpstr>
      <vt:lpstr>Pozoruj a porovnej</vt:lpstr>
      <vt:lpstr>Pozoruj a pokračuj</vt:lpstr>
      <vt:lpstr>Porovnej a zapiš číslo</vt:lpstr>
      <vt:lpstr>      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Majka</dc:creator>
  <cp:lastModifiedBy>Dum</cp:lastModifiedBy>
  <cp:revision>65</cp:revision>
  <dcterms:created xsi:type="dcterms:W3CDTF">2013-11-20T16:39:25Z</dcterms:created>
  <dcterms:modified xsi:type="dcterms:W3CDTF">2014-09-05T15:09:06Z</dcterms:modified>
</cp:coreProperties>
</file>